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3"/>
  </p:notesMasterIdLst>
  <p:sldIdLst>
    <p:sldId id="256" r:id="rId5"/>
    <p:sldId id="321" r:id="rId6"/>
    <p:sldId id="258" r:id="rId7"/>
    <p:sldId id="259" r:id="rId8"/>
    <p:sldId id="266" r:id="rId9"/>
    <p:sldId id="267" r:id="rId10"/>
    <p:sldId id="273" r:id="rId11"/>
    <p:sldId id="288" r:id="rId12"/>
    <p:sldId id="274" r:id="rId13"/>
    <p:sldId id="275" r:id="rId14"/>
    <p:sldId id="276" r:id="rId15"/>
    <p:sldId id="277" r:id="rId16"/>
    <p:sldId id="282" r:id="rId17"/>
    <p:sldId id="278" r:id="rId18"/>
    <p:sldId id="283" r:id="rId19"/>
    <p:sldId id="279" r:id="rId20"/>
    <p:sldId id="284" r:id="rId21"/>
    <p:sldId id="280" r:id="rId22"/>
    <p:sldId id="287" r:id="rId23"/>
    <p:sldId id="286" r:id="rId24"/>
    <p:sldId id="281" r:id="rId25"/>
    <p:sldId id="268" r:id="rId26"/>
    <p:sldId id="323" r:id="rId27"/>
    <p:sldId id="269" r:id="rId28"/>
    <p:sldId id="297" r:id="rId29"/>
    <p:sldId id="290" r:id="rId30"/>
    <p:sldId id="291" r:id="rId31"/>
    <p:sldId id="292" r:id="rId32"/>
    <p:sldId id="294" r:id="rId33"/>
    <p:sldId id="293" r:id="rId34"/>
    <p:sldId id="334" r:id="rId35"/>
    <p:sldId id="295" r:id="rId36"/>
    <p:sldId id="331" r:id="rId37"/>
    <p:sldId id="300" r:id="rId38"/>
    <p:sldId id="301" r:id="rId39"/>
    <p:sldId id="302" r:id="rId40"/>
    <p:sldId id="328" r:id="rId41"/>
    <p:sldId id="329" r:id="rId42"/>
    <p:sldId id="333" r:id="rId43"/>
    <p:sldId id="325" r:id="rId44"/>
    <p:sldId id="289" r:id="rId45"/>
    <p:sldId id="270" r:id="rId46"/>
    <p:sldId id="262" r:id="rId47"/>
    <p:sldId id="272" r:id="rId48"/>
    <p:sldId id="298" r:id="rId49"/>
    <p:sldId id="299" r:id="rId50"/>
    <p:sldId id="271" r:id="rId51"/>
    <p:sldId id="263" r:id="rId52"/>
    <p:sldId id="307" r:id="rId53"/>
    <p:sldId id="303" r:id="rId54"/>
    <p:sldId id="304" r:id="rId55"/>
    <p:sldId id="305" r:id="rId56"/>
    <p:sldId id="264" r:id="rId57"/>
    <p:sldId id="326" r:id="rId58"/>
    <p:sldId id="332" r:id="rId59"/>
    <p:sldId id="330" r:id="rId60"/>
    <p:sldId id="311" r:id="rId61"/>
    <p:sldId id="265" r:id="rId62"/>
    <p:sldId id="320" r:id="rId63"/>
    <p:sldId id="312" r:id="rId64"/>
    <p:sldId id="314" r:id="rId65"/>
    <p:sldId id="316" r:id="rId66"/>
    <p:sldId id="319" r:id="rId67"/>
    <p:sldId id="317" r:id="rId68"/>
    <p:sldId id="324" r:id="rId69"/>
    <p:sldId id="308" r:id="rId70"/>
    <p:sldId id="309" r:id="rId71"/>
    <p:sldId id="327" r:id="rId7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E8D45A-A454-32A6-A85E-473C507E5EAB}" name="Utilisateur invité" initials="Ui" userId="S::urn:spo:anon#dadb42fbd8207adecc01fdf949a60bd28251752d1c5acc4ba3deebee9055711b::" providerId="AD"/>
  <p188:author id="{A9285176-42E3-D819-BD22-E1CDE8AF2806}" name="Vincent Van Houdenhoven" initials="VVH" userId="Vincent Van Houdenhov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avier Breyne" initials="XB" lastIdx="2" clrIdx="0">
    <p:extLst>
      <p:ext uri="{19B8F6BF-5375-455C-9EA6-DF929625EA0E}">
        <p15:presenceInfo xmlns:p15="http://schemas.microsoft.com/office/powerpoint/2012/main" userId="Xavier Brey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83B7F-27C7-49CE-BAB1-9B54D7FB1DAF}" v="1" dt="2024-09-02T07:38:10.93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28EE44C-673B-483E-867E-0CBAC3C7CE37}" type="datetimeFigureOut">
              <a:rPr lang="fr-BE" smtClean="0"/>
              <a:t>02-09-24</a:t>
            </a:fld>
            <a:endParaRPr lang="fr-BE"/>
          </a:p>
        </p:txBody>
      </p:sp>
      <p:sp>
        <p:nvSpPr>
          <p:cNvPr id="4" name="Espace réservé de l'image des diapositives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A66F857-BE38-4A3A-8DE3-CE2F97EA0B00}" type="slidenum">
              <a:rPr lang="fr-BE" smtClean="0"/>
              <a:t>‹N°›</a:t>
            </a:fld>
            <a:endParaRPr lang="fr-BE"/>
          </a:p>
        </p:txBody>
      </p:sp>
    </p:spTree>
    <p:extLst>
      <p:ext uri="{BB962C8B-B14F-4D97-AF65-F5344CB8AC3E}">
        <p14:creationId xmlns:p14="http://schemas.microsoft.com/office/powerpoint/2010/main" val="263101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1A66F857-BE38-4A3A-8DE3-CE2F97EA0B00}" type="slidenum">
              <a:rPr lang="fr-BE" smtClean="0"/>
              <a:t>47</a:t>
            </a:fld>
            <a:endParaRPr lang="fr-BE"/>
          </a:p>
        </p:txBody>
      </p:sp>
    </p:spTree>
    <p:extLst>
      <p:ext uri="{BB962C8B-B14F-4D97-AF65-F5344CB8AC3E}">
        <p14:creationId xmlns:p14="http://schemas.microsoft.com/office/powerpoint/2010/main" val="198730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6D0DE293-2EAF-487F-88FE-195540CA10B2}" type="datetimeFigureOut">
              <a:rPr lang="fr-BE" smtClean="0"/>
              <a:t>02-09-24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406344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D0DE293-2EAF-487F-88FE-195540CA10B2}" type="datetimeFigureOut">
              <a:rPr lang="fr-BE" smtClean="0"/>
              <a:t>02-09-24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309613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D0DE293-2EAF-487F-88FE-195540CA10B2}" type="datetimeFigureOut">
              <a:rPr lang="fr-BE" smtClean="0"/>
              <a:t>02-09-24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30955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D0DE293-2EAF-487F-88FE-195540CA10B2}" type="datetimeFigureOut">
              <a:rPr lang="fr-BE" smtClean="0"/>
              <a:t>02-09-24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335496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D0DE293-2EAF-487F-88FE-195540CA10B2}" type="datetimeFigureOut">
              <a:rPr lang="fr-BE" smtClean="0"/>
              <a:t>02-09-24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8619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D0DE293-2EAF-487F-88FE-195540CA10B2}" type="datetimeFigureOut">
              <a:rPr lang="fr-BE" smtClean="0"/>
              <a:t>02-09-24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114366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D0DE293-2EAF-487F-88FE-195540CA10B2}" type="datetimeFigureOut">
              <a:rPr lang="fr-BE" smtClean="0"/>
              <a:t>02-09-24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187064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D0DE293-2EAF-487F-88FE-195540CA10B2}" type="datetimeFigureOut">
              <a:rPr lang="fr-BE" smtClean="0"/>
              <a:t>02-09-24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282822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DE293-2EAF-487F-88FE-195540CA10B2}" type="datetimeFigureOut">
              <a:rPr lang="fr-BE" smtClean="0"/>
              <a:t>02-09-24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314516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0DE293-2EAF-487F-88FE-195540CA10B2}" type="datetimeFigureOut">
              <a:rPr lang="fr-BE" smtClean="0"/>
              <a:t>02-09-24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429301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0DE293-2EAF-487F-88FE-195540CA10B2}" type="datetimeFigureOut">
              <a:rPr lang="fr-BE" smtClean="0"/>
              <a:t>02-09-24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9CCB9B-133B-403C-9178-B7FB9C63E97E}" type="slidenum">
              <a:rPr lang="fr-BE" smtClean="0"/>
              <a:t>‹N°›</a:t>
            </a:fld>
            <a:endParaRPr lang="fr-BE"/>
          </a:p>
        </p:txBody>
      </p:sp>
    </p:spTree>
    <p:extLst>
      <p:ext uri="{BB962C8B-B14F-4D97-AF65-F5344CB8AC3E}">
        <p14:creationId xmlns:p14="http://schemas.microsoft.com/office/powerpoint/2010/main" val="39808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DE293-2EAF-487F-88FE-195540CA10B2}" type="datetimeFigureOut">
              <a:rPr lang="fr-BE" smtClean="0"/>
              <a:t>02-09-24</a:t>
            </a:fld>
            <a:endParaRPr lang="fr-B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CCB9B-133B-403C-9178-B7FB9C63E97E}" type="slidenum">
              <a:rPr lang="fr-BE" smtClean="0"/>
              <a:t>‹N°›</a:t>
            </a:fld>
            <a:endParaRPr lang="fr-BE"/>
          </a:p>
        </p:txBody>
      </p:sp>
    </p:spTree>
    <p:extLst>
      <p:ext uri="{BB962C8B-B14F-4D97-AF65-F5344CB8AC3E}">
        <p14:creationId xmlns:p14="http://schemas.microsoft.com/office/powerpoint/2010/main" val="3674125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ste-fond.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50.xml"/><Relationship Id="rId18" Type="http://schemas.openxmlformats.org/officeDocument/2006/relationships/slide" Target="slide66.xml"/><Relationship Id="rId3" Type="http://schemas.openxmlformats.org/officeDocument/2006/relationships/image" Target="../media/image4.png"/><Relationship Id="rId21" Type="http://schemas.openxmlformats.org/officeDocument/2006/relationships/image" Target="../media/image5.png"/><Relationship Id="rId7" Type="http://schemas.openxmlformats.org/officeDocument/2006/relationships/slide" Target="slide41.xml"/><Relationship Id="rId12" Type="http://schemas.openxmlformats.org/officeDocument/2006/relationships/slide" Target="slide48.xml"/><Relationship Id="rId17" Type="http://schemas.openxmlformats.org/officeDocument/2006/relationships/slide" Target="slide58.xml"/><Relationship Id="rId25" Type="http://schemas.openxmlformats.org/officeDocument/2006/relationships/image" Target="../media/image2.png"/><Relationship Id="rId2" Type="http://schemas.openxmlformats.org/officeDocument/2006/relationships/image" Target="../media/image1.jpeg"/><Relationship Id="rId16" Type="http://schemas.openxmlformats.org/officeDocument/2006/relationships/slide" Target="slide53.xml"/><Relationship Id="rId20" Type="http://schemas.openxmlformats.org/officeDocument/2006/relationships/hyperlink" Target="https://www.cste-fond.be/" TargetMode="Externa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47.xml"/><Relationship Id="rId24" Type="http://schemas.openxmlformats.org/officeDocument/2006/relationships/slide" Target="slide2.xml"/><Relationship Id="rId5" Type="http://schemas.openxmlformats.org/officeDocument/2006/relationships/slide" Target="slide4.xml"/><Relationship Id="rId15" Type="http://schemas.openxmlformats.org/officeDocument/2006/relationships/slide" Target="slide52.xml"/><Relationship Id="rId23" Type="http://schemas.openxmlformats.org/officeDocument/2006/relationships/image" Target="../media/image6.png"/><Relationship Id="rId10" Type="http://schemas.openxmlformats.org/officeDocument/2006/relationships/slide" Target="slide4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43.xml"/><Relationship Id="rId14" Type="http://schemas.openxmlformats.org/officeDocument/2006/relationships/slide" Target="slide51.xml"/><Relationship Id="rId22" Type="http://schemas.openxmlformats.org/officeDocument/2006/relationships/hyperlink" Target="https://www.facebook.com/groups/cstefond149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8.xml"/><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xml"/><Relationship Id="rId7" Type="http://schemas.openxmlformats.org/officeDocument/2006/relationships/slide" Target="slide2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image" Target="../media/image14.png"/><Relationship Id="rId5" Type="http://schemas.openxmlformats.org/officeDocument/2006/relationships/image" Target="../media/image9.svg"/><Relationship Id="rId10" Type="http://schemas.openxmlformats.org/officeDocument/2006/relationships/slide" Target="slide32.xml"/><Relationship Id="rId4" Type="http://schemas.openxmlformats.org/officeDocument/2006/relationships/image" Target="../media/image8.png"/><Relationship Id="rId9"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9.sv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9.sv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9.sv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9.sv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 Target="slide5.xml"/><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22.xml"/><Relationship Id="rId10" Type="http://schemas.openxmlformats.org/officeDocument/2006/relationships/image" Target="../media/image10.png"/><Relationship Id="rId4" Type="http://schemas.openxmlformats.org/officeDocument/2006/relationships/slide" Target="slide7.xml"/><Relationship Id="rId9" Type="http://schemas.openxmlformats.org/officeDocument/2006/relationships/slide" Target="slide6.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2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cecile.retif@csteh.be" TargetMode="Externa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hyperlink" Target="https://www.konectoapp.com/" TargetMode="External"/><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sv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5.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image" Target="../media/image9.sv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2.xml"/><Relationship Id="rId7" Type="http://schemas.openxmlformats.org/officeDocument/2006/relationships/hyperlink" Target="http://www.centrepms.b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pms-wavre2.be/" TargetMode="External"/><Relationship Id="rId11" Type="http://schemas.openxmlformats.org/officeDocument/2006/relationships/image" Target="../media/image26.png"/><Relationship Id="rId5" Type="http://schemas.openxmlformats.org/officeDocument/2006/relationships/image" Target="../media/image9.sv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9.sv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9.sv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9.sv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0.png"/></Relationships>
</file>

<file path=ppt/slides/_rels/slide5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0.png"/></Relationships>
</file>

<file path=ppt/slides/_rels/slide5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0.png"/></Relationships>
</file>

<file path=ppt/slides/_rels/slide5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60.xml"/><Relationship Id="rId12"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slide" Target="slide62.xml"/><Relationship Id="rId5" Type="http://schemas.openxmlformats.org/officeDocument/2006/relationships/image" Target="../media/image9.svg"/><Relationship Id="rId10" Type="http://schemas.openxmlformats.org/officeDocument/2006/relationships/slide" Target="slide61.xml"/><Relationship Id="rId4" Type="http://schemas.openxmlformats.org/officeDocument/2006/relationships/image" Target="../media/image8.png"/><Relationship Id="rId9" Type="http://schemas.openxmlformats.org/officeDocument/2006/relationships/slide" Target="slide63.xml"/></Relationships>
</file>

<file path=ppt/slides/_rels/slide5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9.sv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9.sv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9.sv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9.sv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6.emf"/><Relationship Id="rId5" Type="http://schemas.openxmlformats.org/officeDocument/2006/relationships/slide" Target="slide58.xml"/><Relationship Id="rId10" Type="http://schemas.openxmlformats.org/officeDocument/2006/relationships/image" Target="../media/image35.emf"/><Relationship Id="rId4" Type="http://schemas.openxmlformats.org/officeDocument/2006/relationships/image" Target="../media/image9.svg"/><Relationship Id="rId9" Type="http://schemas.openxmlformats.org/officeDocument/2006/relationships/image" Target="../media/image34.png"/></Relationships>
</file>

<file path=ppt/slides/_rels/slide6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9.sv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9.sv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cste.be/"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9.sv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9.svg"/><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xml"/><Relationship Id="rId5" Type="http://schemas.openxmlformats.org/officeDocument/2006/relationships/slide" Target="slide12.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2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hlinkClick r:id="rId2" action="ppaction://hlinksldjump"/>
            <a:extLst>
              <a:ext uri="{FF2B5EF4-FFF2-40B4-BE49-F238E27FC236}">
                <a16:creationId xmlns:a16="http://schemas.microsoft.com/office/drawing/2014/main" id="{171FCC76-1DC0-4BE0-A183-688DBBD03989}"/>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10562" y="0"/>
            <a:ext cx="9906001" cy="6858000"/>
          </a:xfrm>
          <a:prstGeom prst="rect">
            <a:avLst/>
          </a:prstGeom>
        </p:spPr>
      </p:pic>
      <p:pic>
        <p:nvPicPr>
          <p:cNvPr id="8" name="Image 7" descr="Une image contenant dessin&#10;&#10;Description générée automatiquement">
            <a:hlinkClick r:id="rId2" action="ppaction://hlinksldjump"/>
            <a:extLst>
              <a:ext uri="{FF2B5EF4-FFF2-40B4-BE49-F238E27FC236}">
                <a16:creationId xmlns:a16="http://schemas.microsoft.com/office/drawing/2014/main" id="{43C70651-F1AF-4854-9B7C-5B3A3BBCC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206" y="1934933"/>
            <a:ext cx="2167804" cy="2167804"/>
          </a:xfrm>
          <a:prstGeom prst="rect">
            <a:avLst/>
          </a:prstGeom>
        </p:spPr>
      </p:pic>
      <p:sp>
        <p:nvSpPr>
          <p:cNvPr id="10" name="ZoneTexte 9">
            <a:hlinkClick r:id="rId2" action="ppaction://hlinksldjump"/>
            <a:extLst>
              <a:ext uri="{FF2B5EF4-FFF2-40B4-BE49-F238E27FC236}">
                <a16:creationId xmlns:a16="http://schemas.microsoft.com/office/drawing/2014/main" id="{F6E1E990-7044-4689-84AB-E38370B340BA}"/>
              </a:ext>
            </a:extLst>
          </p:cNvPr>
          <p:cNvSpPr txBox="1"/>
          <p:nvPr/>
        </p:nvSpPr>
        <p:spPr>
          <a:xfrm>
            <a:off x="1943099" y="239305"/>
            <a:ext cx="6523007" cy="1877437"/>
          </a:xfrm>
          <a:prstGeom prst="rect">
            <a:avLst/>
          </a:prstGeom>
          <a:noFill/>
        </p:spPr>
        <p:txBody>
          <a:bodyPr wrap="square" rtlCol="0">
            <a:spAutoFit/>
          </a:bodyPr>
          <a:lstStyle/>
          <a:p>
            <a:pPr algn="ctr"/>
            <a:r>
              <a:rPr lang="fr-BE" sz="6000">
                <a:solidFill>
                  <a:schemeClr val="tx1">
                    <a:lumMod val="65000"/>
                    <a:lumOff val="35000"/>
                  </a:schemeClr>
                </a:solidFill>
                <a:latin typeface="Dulcelin" pitchFamily="50" charset="0"/>
                <a:ea typeface="Always In My Heart" panose="02000603000000000000" pitchFamily="2" charset="0"/>
              </a:rPr>
              <a:t>Bienvenue au </a:t>
            </a:r>
          </a:p>
          <a:p>
            <a:pPr algn="ctr"/>
            <a:r>
              <a:rPr lang="fr-BE" sz="5600">
                <a:solidFill>
                  <a:schemeClr val="tx1">
                    <a:lumMod val="65000"/>
                    <a:lumOff val="35000"/>
                  </a:schemeClr>
                </a:solidFill>
                <a:latin typeface="Dulcelin" pitchFamily="50" charset="0"/>
                <a:ea typeface="Always In My Heart" panose="02000603000000000000" pitchFamily="2" charset="0"/>
              </a:rPr>
              <a:t>Collège Saint-Etienne</a:t>
            </a:r>
          </a:p>
        </p:txBody>
      </p:sp>
      <p:sp>
        <p:nvSpPr>
          <p:cNvPr id="12" name="ZoneTexte 11">
            <a:hlinkClick r:id="rId2" action="ppaction://hlinksldjump"/>
            <a:extLst>
              <a:ext uri="{FF2B5EF4-FFF2-40B4-BE49-F238E27FC236}">
                <a16:creationId xmlns:a16="http://schemas.microsoft.com/office/drawing/2014/main" id="{C7EAC25B-B53D-4800-AFEB-C5BB220F8291}"/>
              </a:ext>
            </a:extLst>
          </p:cNvPr>
          <p:cNvSpPr txBox="1"/>
          <p:nvPr/>
        </p:nvSpPr>
        <p:spPr>
          <a:xfrm>
            <a:off x="5473944" y="2289056"/>
            <a:ext cx="3925362" cy="1785104"/>
          </a:xfrm>
          <a:prstGeom prst="rect">
            <a:avLst/>
          </a:prstGeom>
          <a:noFill/>
        </p:spPr>
        <p:txBody>
          <a:bodyPr wrap="square" rtlCol="0">
            <a:spAutoFit/>
          </a:bodyPr>
          <a:lstStyle/>
          <a:p>
            <a:pPr algn="ctr">
              <a:lnSpc>
                <a:spcPct val="150000"/>
              </a:lnSpc>
            </a:pPr>
            <a:r>
              <a:rPr lang="fr-BE" sz="4400">
                <a:solidFill>
                  <a:schemeClr val="bg1"/>
                </a:solidFill>
                <a:latin typeface="KG Miss Kindergarten" panose="02000000000000000000" pitchFamily="2" charset="0"/>
                <a:ea typeface="Always In My Heart" panose="02000603000000000000" pitchFamily="2" charset="0"/>
              </a:rPr>
              <a:t>Belle année</a:t>
            </a:r>
          </a:p>
          <a:p>
            <a:pPr algn="ctr"/>
            <a:r>
              <a:rPr lang="fr-BE" sz="4400">
                <a:solidFill>
                  <a:schemeClr val="bg1"/>
                </a:solidFill>
                <a:latin typeface="KG Miss Kindergarten" panose="02000000000000000000" pitchFamily="2" charset="0"/>
                <a:ea typeface="Always In My Heart" panose="02000603000000000000" pitchFamily="2" charset="0"/>
              </a:rPr>
              <a:t>2024-2025 </a:t>
            </a:r>
          </a:p>
        </p:txBody>
      </p:sp>
      <p:sp>
        <p:nvSpPr>
          <p:cNvPr id="14" name="ZoneTexte 13">
            <a:hlinkClick r:id="rId2" action="ppaction://hlinksldjump"/>
            <a:extLst>
              <a:ext uri="{FF2B5EF4-FFF2-40B4-BE49-F238E27FC236}">
                <a16:creationId xmlns:a16="http://schemas.microsoft.com/office/drawing/2014/main" id="{C2CB5D8C-086C-4360-8451-8F83D234EEEB}"/>
              </a:ext>
            </a:extLst>
          </p:cNvPr>
          <p:cNvSpPr txBox="1"/>
          <p:nvPr/>
        </p:nvSpPr>
        <p:spPr>
          <a:xfrm>
            <a:off x="3712584" y="1943480"/>
            <a:ext cx="5757818" cy="461665"/>
          </a:xfrm>
          <a:prstGeom prst="rect">
            <a:avLst/>
          </a:prstGeom>
          <a:noFill/>
        </p:spPr>
        <p:txBody>
          <a:bodyPr wrap="square" rtlCol="0">
            <a:spAutoFit/>
          </a:bodyPr>
          <a:lstStyle/>
          <a:p>
            <a:pPr algn="ctr"/>
            <a:r>
              <a:rPr lang="fr-BE" sz="2400">
                <a:solidFill>
                  <a:schemeClr val="tx1">
                    <a:lumMod val="65000"/>
                    <a:lumOff val="35000"/>
                  </a:schemeClr>
                </a:solidFill>
                <a:latin typeface="KG Miss Kindergarten" panose="02000000000000000000" pitchFamily="2" charset="0"/>
                <a:ea typeface="Always In My Heart" panose="02000603000000000000" pitchFamily="2" charset="0"/>
              </a:rPr>
              <a:t>Section fondamentale</a:t>
            </a:r>
          </a:p>
        </p:txBody>
      </p:sp>
      <p:sp>
        <p:nvSpPr>
          <p:cNvPr id="16" name="ZoneTexte 15">
            <a:hlinkClick r:id="rId2" action="ppaction://hlinksldjump"/>
            <a:extLst>
              <a:ext uri="{FF2B5EF4-FFF2-40B4-BE49-F238E27FC236}">
                <a16:creationId xmlns:a16="http://schemas.microsoft.com/office/drawing/2014/main" id="{7C2E24A3-F99D-4AD3-80A6-F09AAF609AEA}"/>
              </a:ext>
            </a:extLst>
          </p:cNvPr>
          <p:cNvSpPr txBox="1"/>
          <p:nvPr/>
        </p:nvSpPr>
        <p:spPr>
          <a:xfrm>
            <a:off x="26247" y="4923067"/>
            <a:ext cx="4920823" cy="2214324"/>
          </a:xfrm>
          <a:prstGeom prst="roundRect">
            <a:avLst>
              <a:gd name="adj" fmla="val 10734"/>
            </a:avLst>
          </a:prstGeom>
          <a:noFill/>
          <a:ln>
            <a:noFill/>
          </a:ln>
        </p:spPr>
        <p:txBody>
          <a:bodyPr wrap="none" rtlCol="0">
            <a:spAutoFit/>
          </a:bodyPr>
          <a:lstStyle/>
          <a:p>
            <a:pPr>
              <a:tabLst>
                <a:tab pos="914400" algn="l"/>
              </a:tabLst>
            </a:pPr>
            <a:r>
              <a:rPr lang="fr-FR" sz="2000">
                <a:solidFill>
                  <a:schemeClr val="bg1"/>
                </a:solidFill>
                <a:effectLst/>
                <a:latin typeface="Taffy" panose="03050402030202030204" pitchFamily="66" charset="0"/>
                <a:ea typeface="Calibri" panose="020F0502020204030204" pitchFamily="34" charset="0"/>
                <a:cs typeface="Times New Roman" panose="02020603050405020304" pitchFamily="18" charset="0"/>
              </a:rPr>
              <a:t>Avenue des Prisonniers de Guerre, 42           </a:t>
            </a:r>
            <a:endParaRPr lang="fr-B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endParaRPr>
          </a:p>
          <a:p>
            <a:pPr>
              <a:tabLst>
                <a:tab pos="914400" algn="l"/>
              </a:tabLst>
            </a:pPr>
            <a:r>
              <a:rPr lang="fr-FR" sz="2000">
                <a:solidFill>
                  <a:schemeClr val="bg1"/>
                </a:solidFill>
                <a:effectLst/>
                <a:latin typeface="Taffy" panose="03050402030202030204" pitchFamily="66" charset="0"/>
                <a:ea typeface="Calibri" panose="020F0502020204030204" pitchFamily="34" charset="0"/>
                <a:cs typeface="Times New Roman" panose="02020603050405020304" pitchFamily="18" charset="0"/>
              </a:rPr>
              <a:t>1490 Court-St-Etienne</a:t>
            </a:r>
          </a:p>
          <a:p>
            <a:pPr>
              <a:tabLst>
                <a:tab pos="914400" algn="l"/>
              </a:tabLst>
            </a:pPr>
            <a:endParaRPr lang="fr-BE" sz="1050">
              <a:solidFill>
                <a:schemeClr val="bg1"/>
              </a:solidFill>
              <a:effectLst/>
              <a:latin typeface="Taffy" panose="03050402030202030204" pitchFamily="66" charset="0"/>
              <a:ea typeface="Calibri" panose="020F0502020204030204" pitchFamily="34" charset="0"/>
              <a:cs typeface="Times New Roman" panose="02020603050405020304" pitchFamily="18" charset="0"/>
            </a:endParaRPr>
          </a:p>
          <a:p>
            <a:r>
              <a:rPr lang="fr-FR" sz="2000">
                <a:solidFill>
                  <a:schemeClr val="bg1"/>
                </a:solidFill>
                <a:effectLst/>
                <a:latin typeface="Taffy" panose="03050402030202030204" pitchFamily="66" charset="0"/>
                <a:ea typeface="Calibri" panose="020F0502020204030204" pitchFamily="34" charset="0"/>
                <a:cs typeface="Times New Roman" panose="02020603050405020304" pitchFamily="18" charset="0"/>
              </a:rPr>
              <a:t>Tel : 010/61.17.96            </a:t>
            </a:r>
            <a:endParaRPr lang="fr-B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endParaRPr>
          </a:p>
          <a:p>
            <a:r>
              <a:rPr lang="de-DE" sz="2000" err="1">
                <a:solidFill>
                  <a:schemeClr val="bg1"/>
                </a:solidFill>
                <a:latin typeface="Taffy" panose="03050402030202030204" pitchFamily="66" charset="0"/>
                <a:ea typeface="Calibri" panose="020F0502020204030204" pitchFamily="34" charset="0"/>
                <a:cs typeface="Times New Roman" panose="02020603050405020304" pitchFamily="18" charset="0"/>
              </a:rPr>
              <a:t>E</a:t>
            </a:r>
            <a:r>
              <a:rPr lang="de-DE" sz="2000" err="1">
                <a:solidFill>
                  <a:schemeClr val="bg1"/>
                </a:solidFill>
                <a:effectLst/>
                <a:latin typeface="Taffy" panose="03050402030202030204" pitchFamily="66" charset="0"/>
                <a:ea typeface="Calibri" panose="020F0502020204030204" pitchFamily="34" charset="0"/>
                <a:cs typeface="Times New Roman" panose="02020603050405020304" pitchFamily="18" charset="0"/>
              </a:rPr>
              <a:t>-mail</a:t>
            </a:r>
            <a:r>
              <a:rPr lang="de-D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rPr>
              <a:t> : cecile.retif@csteh.be</a:t>
            </a:r>
            <a:endParaRPr lang="fr-B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endParaRPr>
          </a:p>
          <a:p>
            <a:pPr>
              <a:tabLst>
                <a:tab pos="1266825" algn="l"/>
              </a:tabLst>
            </a:pPr>
            <a:r>
              <a:rPr lang="de-DE" sz="2000">
                <a:solidFill>
                  <a:schemeClr val="bg1"/>
                </a:solidFill>
                <a:latin typeface="Taffy" panose="03050402030202030204" pitchFamily="66" charset="0"/>
                <a:ea typeface="Calibri" panose="020F0502020204030204" pitchFamily="34" charset="0"/>
                <a:cs typeface="Times New Roman" panose="02020603050405020304" pitchFamily="18" charset="0"/>
              </a:rPr>
              <a:t>S</a:t>
            </a:r>
            <a:r>
              <a:rPr lang="de-D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rPr>
              <a:t>ite </a:t>
            </a:r>
            <a:r>
              <a:rPr lang="de-DE" sz="2000" err="1">
                <a:solidFill>
                  <a:schemeClr val="bg1"/>
                </a:solidFill>
                <a:effectLst/>
                <a:latin typeface="Taffy" panose="03050402030202030204" pitchFamily="66" charset="0"/>
                <a:ea typeface="Calibri" panose="020F0502020204030204" pitchFamily="34" charset="0"/>
                <a:cs typeface="Times New Roman" panose="02020603050405020304" pitchFamily="18" charset="0"/>
              </a:rPr>
              <a:t>internet</a:t>
            </a:r>
            <a:r>
              <a:rPr lang="de-D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rPr>
              <a:t>: </a:t>
            </a:r>
            <a:r>
              <a:rPr lang="de-D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www.cste-fond.be</a:t>
            </a:r>
            <a:endParaRPr lang="fr-BE" sz="2000">
              <a:solidFill>
                <a:schemeClr val="bg1"/>
              </a:solidFill>
              <a:effectLst/>
              <a:latin typeface="Taffy" panose="03050402030202030204" pitchFamily="66" charset="0"/>
              <a:ea typeface="Calibri" panose="020F0502020204030204" pitchFamily="34" charset="0"/>
              <a:cs typeface="Times New Roman" panose="02020603050405020304" pitchFamily="18" charset="0"/>
            </a:endParaRPr>
          </a:p>
          <a:p>
            <a:endParaRPr lang="fr-BE"/>
          </a:p>
        </p:txBody>
      </p:sp>
      <p:pic>
        <p:nvPicPr>
          <p:cNvPr id="18" name="Picture 2" descr="Votre QR Code">
            <a:hlinkClick r:id="rId5"/>
            <a:extLst>
              <a:ext uri="{FF2B5EF4-FFF2-40B4-BE49-F238E27FC236}">
                <a16:creationId xmlns:a16="http://schemas.microsoft.com/office/drawing/2014/main" id="{1B4CCE0D-337A-4AEB-98C5-BE30D097F3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41" t="5907" r="7044" b="6309"/>
          <a:stretch/>
        </p:blipFill>
        <p:spPr bwMode="auto">
          <a:xfrm>
            <a:off x="8001536" y="4964544"/>
            <a:ext cx="1697809" cy="173067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hlinkClick r:id="rId2" action="ppaction://hlinksldjump"/>
            <a:extLst>
              <a:ext uri="{FF2B5EF4-FFF2-40B4-BE49-F238E27FC236}">
                <a16:creationId xmlns:a16="http://schemas.microsoft.com/office/drawing/2014/main" id="{AB629EBD-18A6-42E0-9793-5F9A1BB8B875}"/>
              </a:ext>
            </a:extLst>
          </p:cNvPr>
          <p:cNvSpPr txBox="1"/>
          <p:nvPr/>
        </p:nvSpPr>
        <p:spPr>
          <a:xfrm>
            <a:off x="818597" y="3460999"/>
            <a:ext cx="8280669" cy="2062103"/>
          </a:xfrm>
          <a:prstGeom prst="rect">
            <a:avLst/>
          </a:prstGeom>
          <a:noFill/>
        </p:spPr>
        <p:txBody>
          <a:bodyPr wrap="square" rtlCol="0">
            <a:spAutoFit/>
          </a:bodyPr>
          <a:lstStyle/>
          <a:p>
            <a:pPr algn="ctr"/>
            <a:endParaRPr lang="fr-BE" sz="3200">
              <a:solidFill>
                <a:schemeClr val="tx1">
                  <a:lumMod val="75000"/>
                  <a:lumOff val="25000"/>
                </a:schemeClr>
              </a:solidFill>
              <a:latin typeface="Taffy" panose="03050402030202030204" pitchFamily="66" charset="0"/>
            </a:endParaRPr>
          </a:p>
          <a:p>
            <a:pPr algn="ctr"/>
            <a:r>
              <a:rPr lang="fr-BE" sz="3200">
                <a:solidFill>
                  <a:schemeClr val="tx1">
                    <a:lumMod val="75000"/>
                    <a:lumOff val="25000"/>
                  </a:schemeClr>
                </a:solidFill>
                <a:latin typeface="Taffy" panose="03050402030202030204" pitchFamily="66" charset="0"/>
              </a:rPr>
              <a:t>Dans notre école, grandir est un plaisir ;</a:t>
            </a:r>
          </a:p>
          <a:p>
            <a:pPr algn="ctr"/>
            <a:r>
              <a:rPr lang="fr-BE" sz="3200">
                <a:solidFill>
                  <a:schemeClr val="tx1">
                    <a:lumMod val="75000"/>
                    <a:lumOff val="25000"/>
                  </a:schemeClr>
                </a:solidFill>
                <a:latin typeface="Taffy" panose="03050402030202030204" pitchFamily="66" charset="0"/>
              </a:rPr>
              <a:t>l'enfant y développe le "plus" qui est en lui.</a:t>
            </a:r>
          </a:p>
          <a:p>
            <a:endParaRPr lang="fr-BE" sz="3200">
              <a:solidFill>
                <a:schemeClr val="tx1">
                  <a:lumMod val="75000"/>
                  <a:lumOff val="25000"/>
                </a:schemeClr>
              </a:solidFill>
            </a:endParaRPr>
          </a:p>
        </p:txBody>
      </p:sp>
    </p:spTree>
    <p:extLst>
      <p:ext uri="{BB962C8B-B14F-4D97-AF65-F5344CB8AC3E}">
        <p14:creationId xmlns:p14="http://schemas.microsoft.com/office/powerpoint/2010/main" val="3456297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900">
                <a:latin typeface="Taffy" panose="03050402030202030204" pitchFamily="66" charset="0"/>
              </a:rPr>
              <a:t>Les outils d’apprentissages et la mise en valeurs des dons</a:t>
            </a:r>
          </a:p>
        </p:txBody>
      </p:sp>
      <p:graphicFrame>
        <p:nvGraphicFramePr>
          <p:cNvPr id="2" name="Tableau 1">
            <a:extLst>
              <a:ext uri="{FF2B5EF4-FFF2-40B4-BE49-F238E27FC236}">
                <a16:creationId xmlns:a16="http://schemas.microsoft.com/office/drawing/2014/main" id="{09C31A8D-E90A-4069-9A98-454B56411479}"/>
              </a:ext>
            </a:extLst>
          </p:cNvPr>
          <p:cNvGraphicFramePr>
            <a:graphicFrameLocks noGrp="1"/>
          </p:cNvGraphicFramePr>
          <p:nvPr>
            <p:extLst>
              <p:ext uri="{D42A27DB-BD31-4B8C-83A1-F6EECF244321}">
                <p14:modId xmlns:p14="http://schemas.microsoft.com/office/powerpoint/2010/main" val="2776353147"/>
              </p:ext>
            </p:extLst>
          </p:nvPr>
        </p:nvGraphicFramePr>
        <p:xfrm>
          <a:off x="277967" y="1250532"/>
          <a:ext cx="9432219" cy="4572000"/>
        </p:xfrm>
        <a:graphic>
          <a:graphicData uri="http://schemas.openxmlformats.org/drawingml/2006/table">
            <a:tbl>
              <a:tblPr>
                <a:tableStyleId>{5C22544A-7EE6-4342-B048-85BDC9FD1C3A}</a:tableStyleId>
              </a:tblPr>
              <a:tblGrid>
                <a:gridCol w="7545775">
                  <a:extLst>
                    <a:ext uri="{9D8B030D-6E8A-4147-A177-3AD203B41FA5}">
                      <a16:colId xmlns:a16="http://schemas.microsoft.com/office/drawing/2014/main" val="1227730460"/>
                    </a:ext>
                  </a:extLst>
                </a:gridCol>
                <a:gridCol w="1886444">
                  <a:extLst>
                    <a:ext uri="{9D8B030D-6E8A-4147-A177-3AD203B41FA5}">
                      <a16:colId xmlns:a16="http://schemas.microsoft.com/office/drawing/2014/main" val="2639132270"/>
                    </a:ext>
                  </a:extLst>
                </a:gridCol>
              </a:tblGrid>
              <a:tr h="228600">
                <a:tc>
                  <a:txBody>
                    <a:bodyPr/>
                    <a:lstStyle/>
                    <a:p>
                      <a:pPr algn="just"/>
                      <a:r>
                        <a:rPr lang="fr-FR" sz="2000">
                          <a:effectLst/>
                          <a:latin typeface="Taffy" panose="03050402030202030204" pitchFamily="66" charset="0"/>
                        </a:rPr>
                        <a:t>Favoriser les passages de cycle dans l’école.</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2003/2004</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865711"/>
                  </a:ext>
                </a:extLst>
              </a:tr>
              <a:tr h="228600">
                <a:tc>
                  <a:txBody>
                    <a:bodyPr/>
                    <a:lstStyle/>
                    <a:p>
                      <a:pPr algn="just"/>
                      <a:r>
                        <a:rPr lang="fr-FR" sz="2000">
                          <a:effectLst/>
                          <a:latin typeface="Taffy" panose="03050402030202030204" pitchFamily="66" charset="0"/>
                        </a:rPr>
                        <a:t>Construire sa méthode de travail.  </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2004/2005</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463524"/>
                  </a:ext>
                </a:extLst>
              </a:tr>
              <a:tr h="228600">
                <a:tc>
                  <a:txBody>
                    <a:bodyPr/>
                    <a:lstStyle/>
                    <a:p>
                      <a:pPr algn="just"/>
                      <a:r>
                        <a:rPr lang="fr-FR" sz="2000">
                          <a:effectLst/>
                          <a:latin typeface="Taffy" panose="03050402030202030204" pitchFamily="66" charset="0"/>
                        </a:rPr>
                        <a:t>Elaborer une pédagogie du défi.</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2004/2005</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16242"/>
                  </a:ext>
                </a:extLst>
              </a:tr>
              <a:tr h="228600">
                <a:tc>
                  <a:txBody>
                    <a:bodyPr/>
                    <a:lstStyle/>
                    <a:p>
                      <a:pPr algn="just"/>
                      <a:r>
                        <a:rPr lang="fr-FR" sz="2000">
                          <a:effectLst/>
                          <a:latin typeface="Taffy" panose="03050402030202030204" pitchFamily="66" charset="0"/>
                        </a:rPr>
                        <a:t>Structurer les documents.</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2004/2005</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132717"/>
                  </a:ext>
                </a:extLst>
              </a:tr>
              <a:tr h="228600">
                <a:tc>
                  <a:txBody>
                    <a:bodyPr/>
                    <a:lstStyle/>
                    <a:p>
                      <a:pPr algn="just"/>
                      <a:r>
                        <a:rPr lang="fr-FR" sz="2000">
                          <a:effectLst/>
                          <a:latin typeface="Taffy" panose="03050402030202030204" pitchFamily="66" charset="0"/>
                        </a:rPr>
                        <a:t>Animation pour les 6</a:t>
                      </a:r>
                      <a:r>
                        <a:rPr lang="fr-FR" sz="2000" baseline="30000">
                          <a:effectLst/>
                          <a:latin typeface="Taffy" panose="03050402030202030204" pitchFamily="66" charset="0"/>
                        </a:rPr>
                        <a:t>èmes</a:t>
                      </a:r>
                      <a:r>
                        <a:rPr lang="fr-FR" sz="2000">
                          <a:effectLst/>
                          <a:latin typeface="Taffy" panose="03050402030202030204" pitchFamily="66" charset="0"/>
                        </a:rPr>
                        <a:t> primaires avec titulaires, PMS,…</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2006/2007</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631693"/>
                  </a:ext>
                </a:extLst>
              </a:tr>
              <a:tr h="228600">
                <a:tc>
                  <a:txBody>
                    <a:bodyPr/>
                    <a:lstStyle/>
                    <a:p>
                      <a:r>
                        <a:rPr lang="fr-FR" sz="2000">
                          <a:effectLst/>
                          <a:latin typeface="Taffy" panose="03050402030202030204" pitchFamily="66" charset="0"/>
                        </a:rPr>
                        <a:t>Mettre en place des outils de continuité : synthèses, docimologie, …</a:t>
                      </a:r>
                      <a:endParaRPr lang="fr-BE" sz="20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2008/2009</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316255"/>
                  </a:ext>
                </a:extLst>
              </a:tr>
              <a:tr h="228600">
                <a:tc>
                  <a:txBody>
                    <a:bodyPr/>
                    <a:lstStyle/>
                    <a:p>
                      <a:r>
                        <a:rPr lang="fr-FR" sz="2000">
                          <a:effectLst/>
                          <a:latin typeface="Taffy" panose="03050402030202030204" pitchFamily="66" charset="0"/>
                        </a:rPr>
                        <a:t>Mettre en place des actions de remédiation et de dépassement</a:t>
                      </a:r>
                      <a:endParaRPr lang="fr-BE" sz="20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2012/2013</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404016"/>
                  </a:ext>
                </a:extLst>
              </a:tr>
              <a:tr h="228600">
                <a:tc>
                  <a:txBody>
                    <a:bodyPr/>
                    <a:lstStyle/>
                    <a:p>
                      <a:r>
                        <a:rPr lang="fr-FR" sz="2000">
                          <a:effectLst/>
                          <a:uFill>
                            <a:solidFill>
                              <a:srgbClr val="000000"/>
                            </a:solidFill>
                          </a:uFill>
                          <a:latin typeface="Taffy" panose="03050402030202030204" pitchFamily="66" charset="0"/>
                        </a:rPr>
                        <a:t>Programmer son travail à domicile : </a:t>
                      </a:r>
                      <a:endParaRPr lang="fr-BE" sz="2000">
                        <a:effectLst/>
                        <a:uFill>
                          <a:solidFill>
                            <a:srgbClr val="000000"/>
                          </a:solidFill>
                        </a:uFill>
                        <a:latin typeface="Taffy" panose="03050402030202030204" pitchFamily="66" charset="0"/>
                      </a:endParaRPr>
                    </a:p>
                    <a:p>
                      <a:pPr marL="228600"/>
                      <a:r>
                        <a:rPr lang="fr-FR" sz="2000">
                          <a:effectLst/>
                          <a:uFill>
                            <a:solidFill>
                              <a:srgbClr val="000000"/>
                            </a:solidFill>
                          </a:uFill>
                          <a:latin typeface="Taffy" panose="03050402030202030204" pitchFamily="66" charset="0"/>
                        </a:rPr>
                        <a:t>     6/8 : trouver les bons outils pour le réaliser</a:t>
                      </a:r>
                      <a:endParaRPr lang="fr-BE" sz="2000">
                        <a:effectLst/>
                        <a:uFill>
                          <a:solidFill>
                            <a:srgbClr val="000000"/>
                          </a:solidFill>
                        </a:uFill>
                        <a:latin typeface="Taffy" panose="03050402030202030204" pitchFamily="66" charset="0"/>
                      </a:endParaRPr>
                    </a:p>
                    <a:p>
                      <a:pPr marL="228600"/>
                      <a:r>
                        <a:rPr lang="fr-FR" sz="2000">
                          <a:effectLst/>
                          <a:uFill>
                            <a:solidFill>
                              <a:srgbClr val="000000"/>
                            </a:solidFill>
                          </a:uFill>
                          <a:latin typeface="Taffy" panose="03050402030202030204" pitchFamily="66" charset="0"/>
                        </a:rPr>
                        <a:t>     8/10 : apprendre à organiser son travail à court terme</a:t>
                      </a:r>
                      <a:endParaRPr lang="fr-BE" sz="2000">
                        <a:effectLst/>
                        <a:uFill>
                          <a:solidFill>
                            <a:srgbClr val="000000"/>
                          </a:solidFill>
                        </a:uFill>
                        <a:latin typeface="Taffy" panose="03050402030202030204" pitchFamily="66" charset="0"/>
                      </a:endParaRPr>
                    </a:p>
                    <a:p>
                      <a:pPr marL="228600"/>
                      <a:r>
                        <a:rPr lang="fr-FR" sz="2000">
                          <a:effectLst/>
                          <a:uFill>
                            <a:solidFill>
                              <a:srgbClr val="000000"/>
                            </a:solidFill>
                          </a:uFill>
                          <a:latin typeface="Taffy" panose="03050402030202030204" pitchFamily="66" charset="0"/>
                        </a:rPr>
                        <a:t>     10/12 : organiser son travail à long terme</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 </a:t>
                      </a:r>
                      <a:endParaRPr lang="fr-BE" sz="1400">
                        <a:effectLst/>
                        <a:latin typeface="Taffy" panose="03050402030202030204" pitchFamily="66" charset="0"/>
                      </a:endParaRPr>
                    </a:p>
                    <a:p>
                      <a:pPr algn="ctr"/>
                      <a:r>
                        <a:rPr lang="fr-FR" sz="2000">
                          <a:effectLst/>
                          <a:latin typeface="Taffy" panose="03050402030202030204" pitchFamily="66" charset="0"/>
                        </a:rPr>
                        <a:t>2014/2015</a:t>
                      </a:r>
                      <a:endParaRPr lang="fr-BE" sz="2000">
                        <a:effectLst/>
                        <a:latin typeface="Taffy" panose="03050402030202030204" pitchFamily="66" charset="0"/>
                      </a:endParaRPr>
                    </a:p>
                    <a:p>
                      <a:pPr algn="ctr"/>
                      <a:r>
                        <a:rPr lang="fr-FR" sz="2000">
                          <a:effectLst/>
                          <a:latin typeface="Taffy" panose="03050402030202030204" pitchFamily="66" charset="0"/>
                        </a:rPr>
                        <a:t>2014/2015</a:t>
                      </a:r>
                      <a:endParaRPr lang="fr-BE" sz="2000">
                        <a:effectLst/>
                        <a:latin typeface="Taffy" panose="03050402030202030204" pitchFamily="66" charset="0"/>
                      </a:endParaRPr>
                    </a:p>
                    <a:p>
                      <a:pPr algn="ctr"/>
                      <a:r>
                        <a:rPr lang="fr-FR" sz="2000">
                          <a:effectLst/>
                          <a:latin typeface="Taffy" panose="03050402030202030204" pitchFamily="66" charset="0"/>
                        </a:rPr>
                        <a:t>2014/2015</a:t>
                      </a:r>
                      <a:endParaRPr lang="fr-BE" sz="20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302284"/>
                  </a:ext>
                </a:extLst>
              </a:tr>
              <a:tr h="228600">
                <a:tc>
                  <a:txBody>
                    <a:bodyPr/>
                    <a:lstStyle/>
                    <a:p>
                      <a:r>
                        <a:rPr lang="fr-FR" sz="2000">
                          <a:effectLst/>
                          <a:uFill>
                            <a:solidFill>
                              <a:srgbClr val="000000"/>
                            </a:solidFill>
                          </a:uFill>
                          <a:latin typeface="Taffy" panose="03050402030202030204" pitchFamily="66" charset="0"/>
                        </a:rPr>
                        <a:t>Autonomie : en maternelle, l’enfant à l’honneur</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2015/2016</a:t>
                      </a:r>
                      <a:endParaRPr lang="fr-BE" sz="20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462763"/>
                  </a:ext>
                </a:extLst>
              </a:tr>
              <a:tr h="228600">
                <a:tc>
                  <a:txBody>
                    <a:bodyPr/>
                    <a:lstStyle/>
                    <a:p>
                      <a:r>
                        <a:rPr lang="fr-FR" sz="2000">
                          <a:effectLst/>
                          <a:uFill>
                            <a:solidFill>
                              <a:srgbClr val="000000"/>
                            </a:solidFill>
                          </a:uFill>
                          <a:latin typeface="Taffy" panose="03050402030202030204" pitchFamily="66" charset="0"/>
                        </a:rPr>
                        <a:t>Autonomie: 10/12 : - apprendre à étudier seul (cahier d'étude)</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2015/2016</a:t>
                      </a:r>
                      <a:endParaRPr lang="fr-BE" sz="20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54899"/>
                  </a:ext>
                </a:extLst>
              </a:tr>
              <a:tr h="228600">
                <a:tc>
                  <a:txBody>
                    <a:bodyPr/>
                    <a:lstStyle/>
                    <a:p>
                      <a:r>
                        <a:rPr lang="fr-FR" sz="2000">
                          <a:effectLst/>
                          <a:uFill>
                            <a:solidFill>
                              <a:srgbClr val="000000"/>
                            </a:solidFill>
                          </a:uFill>
                          <a:latin typeface="Taffy" panose="03050402030202030204" pitchFamily="66" charset="0"/>
                        </a:rPr>
                        <a:t>En maternelle, donner l'occasion à chaque enfant, pendant une semaine, d'être au centre de la classe. (Enfant à l’honneur) </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2015/2016</a:t>
                      </a:r>
                      <a:endParaRPr lang="fr-BE" sz="20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37097"/>
                  </a:ext>
                </a:extLst>
              </a:tr>
            </a:tbl>
          </a:graphicData>
        </a:graphic>
      </p:graphicFrame>
      <p:sp>
        <p:nvSpPr>
          <p:cNvPr id="15" name="Rectangle : carré corné 14">
            <a:extLst>
              <a:ext uri="{FF2B5EF4-FFF2-40B4-BE49-F238E27FC236}">
                <a16:creationId xmlns:a16="http://schemas.microsoft.com/office/drawing/2014/main" id="{3A814BC8-CDDB-4605-884F-420742E8473E}"/>
              </a:ext>
            </a:extLst>
          </p:cNvPr>
          <p:cNvSpPr/>
          <p:nvPr/>
        </p:nvSpPr>
        <p:spPr>
          <a:xfrm>
            <a:off x="7306316" y="224757"/>
            <a:ext cx="950266" cy="847831"/>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Objectifs atteints</a:t>
            </a:r>
          </a:p>
        </p:txBody>
      </p:sp>
      <p:grpSp>
        <p:nvGrpSpPr>
          <p:cNvPr id="20" name="Groupe 19">
            <a:extLst>
              <a:ext uri="{FF2B5EF4-FFF2-40B4-BE49-F238E27FC236}">
                <a16:creationId xmlns:a16="http://schemas.microsoft.com/office/drawing/2014/main" id="{161A1122-0B51-47D4-8F30-EFCEF15A82A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1F91E312-9D9C-4015-8F94-1B0EC01B9711}"/>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28A8A418-FF69-4ADF-A335-EBC19173C6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12A1C387-CE92-4EBE-A1EB-6BF75311FB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7A04DBAC-8E12-4AE7-99AE-C02C185808FC}"/>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6" name="ZoneTexte 25">
            <a:hlinkClick r:id="rId6" action="ppaction://hlinksldjump"/>
            <a:extLst>
              <a:ext uri="{FF2B5EF4-FFF2-40B4-BE49-F238E27FC236}">
                <a16:creationId xmlns:a16="http://schemas.microsoft.com/office/drawing/2014/main" id="{3891DDFD-5D14-4CDC-8E4B-8F7FF718BE3F}"/>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7" name="Graphique 26" descr="Retour avec un remplissage uni">
            <a:hlinkClick r:id="rId7" action="ppaction://hlinksldjump"/>
            <a:extLst>
              <a:ext uri="{FF2B5EF4-FFF2-40B4-BE49-F238E27FC236}">
                <a16:creationId xmlns:a16="http://schemas.microsoft.com/office/drawing/2014/main" id="{5014801B-7763-4FD8-B3A1-A225F9A31E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234903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L’enfant citoyen</a:t>
            </a:r>
          </a:p>
        </p:txBody>
      </p:sp>
      <p:graphicFrame>
        <p:nvGraphicFramePr>
          <p:cNvPr id="2" name="Tableau 1">
            <a:extLst>
              <a:ext uri="{FF2B5EF4-FFF2-40B4-BE49-F238E27FC236}">
                <a16:creationId xmlns:a16="http://schemas.microsoft.com/office/drawing/2014/main" id="{9E2DB346-4F75-4157-90AF-93CDD9E3C391}"/>
              </a:ext>
            </a:extLst>
          </p:cNvPr>
          <p:cNvGraphicFramePr>
            <a:graphicFrameLocks noGrp="1"/>
          </p:cNvGraphicFramePr>
          <p:nvPr>
            <p:extLst>
              <p:ext uri="{D42A27DB-BD31-4B8C-83A1-F6EECF244321}">
                <p14:modId xmlns:p14="http://schemas.microsoft.com/office/powerpoint/2010/main" val="3548280960"/>
              </p:ext>
            </p:extLst>
          </p:nvPr>
        </p:nvGraphicFramePr>
        <p:xfrm>
          <a:off x="277966" y="1251425"/>
          <a:ext cx="9342552" cy="2743200"/>
        </p:xfrm>
        <a:graphic>
          <a:graphicData uri="http://schemas.openxmlformats.org/drawingml/2006/table">
            <a:tbl>
              <a:tblPr>
                <a:tableStyleId>{5C22544A-7EE6-4342-B048-85BDC9FD1C3A}</a:tableStyleId>
              </a:tblPr>
              <a:tblGrid>
                <a:gridCol w="7474042">
                  <a:extLst>
                    <a:ext uri="{9D8B030D-6E8A-4147-A177-3AD203B41FA5}">
                      <a16:colId xmlns:a16="http://schemas.microsoft.com/office/drawing/2014/main" val="2989155687"/>
                    </a:ext>
                  </a:extLst>
                </a:gridCol>
                <a:gridCol w="1868510">
                  <a:extLst>
                    <a:ext uri="{9D8B030D-6E8A-4147-A177-3AD203B41FA5}">
                      <a16:colId xmlns:a16="http://schemas.microsoft.com/office/drawing/2014/main" val="1227898675"/>
                    </a:ext>
                  </a:extLst>
                </a:gridCol>
              </a:tblGrid>
              <a:tr h="276860">
                <a:tc>
                  <a:txBody>
                    <a:bodyPr/>
                    <a:lstStyle/>
                    <a:p>
                      <a:pPr algn="just"/>
                      <a:r>
                        <a:rPr lang="fr-FR" sz="2000">
                          <a:effectLst/>
                          <a:latin typeface="Taffy" panose="03050402030202030204" pitchFamily="66" charset="0"/>
                        </a:rPr>
                        <a:t>Installer le projet du bonhomme dans chaque classe.</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2002/2003</a:t>
                      </a:r>
                      <a:endParaRPr lang="fr-BE" sz="20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519916"/>
                  </a:ext>
                </a:extLst>
              </a:tr>
              <a:tr h="228600">
                <a:tc>
                  <a:txBody>
                    <a:bodyPr/>
                    <a:lstStyle/>
                    <a:p>
                      <a:pPr algn="just"/>
                      <a:r>
                        <a:rPr lang="fr-FR" sz="2000">
                          <a:effectLst/>
                          <a:latin typeface="Taffy" panose="03050402030202030204" pitchFamily="66" charset="0"/>
                        </a:rPr>
                        <a:t>Faire vivre le carnet de courtoisie.</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2003/2004</a:t>
                      </a:r>
                      <a:endParaRPr lang="fr-BE" sz="20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822925"/>
                  </a:ext>
                </a:extLst>
              </a:tr>
              <a:tr h="228600">
                <a:tc>
                  <a:txBody>
                    <a:bodyPr/>
                    <a:lstStyle/>
                    <a:p>
                      <a:pPr algn="just"/>
                      <a:r>
                        <a:rPr lang="fr-FR" sz="2000">
                          <a:effectLst/>
                          <a:latin typeface="Taffy" panose="03050402030202030204" pitchFamily="66" charset="0"/>
                        </a:rPr>
                        <a:t>Cibler les mots d’ordre sur 2 jours par mois et évaluer</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2005/2006</a:t>
                      </a:r>
                      <a:endParaRPr lang="fr-BE" sz="20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169162"/>
                  </a:ext>
                </a:extLst>
              </a:tr>
              <a:tr h="228600">
                <a:tc>
                  <a:txBody>
                    <a:bodyPr/>
                    <a:lstStyle/>
                    <a:p>
                      <a:pPr algn="just"/>
                      <a:r>
                        <a:rPr lang="fr-FR" sz="2000">
                          <a:effectLst/>
                          <a:latin typeface="Taffy" panose="03050402030202030204" pitchFamily="66" charset="0"/>
                        </a:rPr>
                        <a:t>Communiquer avec les acteurs : fascicule, …</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2005/2006</a:t>
                      </a:r>
                      <a:endParaRPr lang="fr-BE" sz="20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211264"/>
                  </a:ext>
                </a:extLst>
              </a:tr>
              <a:tr h="228600">
                <a:tc>
                  <a:txBody>
                    <a:bodyPr/>
                    <a:lstStyle/>
                    <a:p>
                      <a:pPr algn="just"/>
                      <a:r>
                        <a:rPr lang="fr-FR" sz="2000">
                          <a:effectLst/>
                          <a:latin typeface="Taffy" panose="03050402030202030204" pitchFamily="66" charset="0"/>
                        </a:rPr>
                        <a:t>Communiquer entre les parents grâce à l’internet.</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2005/2006</a:t>
                      </a:r>
                      <a:endParaRPr lang="fr-BE" sz="20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265638"/>
                  </a:ext>
                </a:extLst>
              </a:tr>
              <a:tr h="228600">
                <a:tc>
                  <a:txBody>
                    <a:bodyPr/>
                    <a:lstStyle/>
                    <a:p>
                      <a:pPr algn="just"/>
                      <a:r>
                        <a:rPr lang="fr-FR" sz="2000">
                          <a:effectLst/>
                          <a:latin typeface="Taffy" panose="03050402030202030204" pitchFamily="66" charset="0"/>
                        </a:rPr>
                        <a:t>Qualité de vie d’un enfant : le sommeil 05, le petit déjeuner 06, les collations  07, la respiration 08.</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2005/2008</a:t>
                      </a:r>
                      <a:endParaRPr lang="fr-BE" sz="20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958984"/>
                  </a:ext>
                </a:extLst>
              </a:tr>
              <a:tr h="228600">
                <a:tc>
                  <a:txBody>
                    <a:bodyPr/>
                    <a:lstStyle/>
                    <a:p>
                      <a:r>
                        <a:rPr lang="fr-FR" sz="2000">
                          <a:effectLst/>
                          <a:uFill>
                            <a:solidFill>
                              <a:srgbClr val="000000"/>
                            </a:solidFill>
                          </a:uFill>
                          <a:latin typeface="Taffy" panose="03050402030202030204" pitchFamily="66" charset="0"/>
                        </a:rPr>
                        <a:t>Poursuivre les dialogues auto-éducatifs : conseil de classe</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uFill>
                            <a:solidFill>
                              <a:srgbClr val="000000"/>
                            </a:solidFill>
                          </a:uFill>
                          <a:latin typeface="Taffy" panose="03050402030202030204" pitchFamily="66" charset="0"/>
                        </a:rPr>
                        <a:t>2012/2013</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749299"/>
                  </a:ext>
                </a:extLst>
              </a:tr>
              <a:tr h="228600">
                <a:tc>
                  <a:txBody>
                    <a:bodyPr/>
                    <a:lstStyle/>
                    <a:p>
                      <a:pPr algn="just"/>
                      <a:r>
                        <a:rPr lang="fr-FR" sz="2000">
                          <a:effectLst/>
                          <a:uFill>
                            <a:solidFill>
                              <a:srgbClr val="000000"/>
                            </a:solidFill>
                          </a:uFill>
                          <a:latin typeface="Taffy" panose="03050402030202030204" pitchFamily="66" charset="0"/>
                        </a:rPr>
                        <a:t>Chasse aux gaspillages (eau, portes, lumière)</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uFill>
                            <a:solidFill>
                              <a:srgbClr val="000000"/>
                            </a:solidFill>
                          </a:uFill>
                          <a:latin typeface="Taffy" panose="03050402030202030204" pitchFamily="66" charset="0"/>
                        </a:rPr>
                        <a:t>2013/2014</a:t>
                      </a:r>
                      <a:endParaRPr lang="fr-BE" sz="2000">
                        <a:solidFill>
                          <a:srgbClr val="000000"/>
                        </a:solidFill>
                        <a:effectLst/>
                        <a:uFill>
                          <a:solidFill>
                            <a:srgbClr val="000000"/>
                          </a:solidFill>
                        </a:uFill>
                        <a:latin typeface="Taffy" panose="03050402030202030204" pitchFamily="66" charset="0"/>
                        <a:ea typeface="Arial Unicode MS"/>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10166"/>
                  </a:ext>
                </a:extLst>
              </a:tr>
            </a:tbl>
          </a:graphicData>
        </a:graphic>
      </p:graphicFrame>
      <p:sp>
        <p:nvSpPr>
          <p:cNvPr id="15" name="Rectangle : carré corné 14">
            <a:extLst>
              <a:ext uri="{FF2B5EF4-FFF2-40B4-BE49-F238E27FC236}">
                <a16:creationId xmlns:a16="http://schemas.microsoft.com/office/drawing/2014/main" id="{03C25D98-D7D5-4A08-8E04-072C734C58E8}"/>
              </a:ext>
            </a:extLst>
          </p:cNvPr>
          <p:cNvSpPr/>
          <p:nvPr/>
        </p:nvSpPr>
        <p:spPr>
          <a:xfrm>
            <a:off x="7306316" y="224757"/>
            <a:ext cx="950266" cy="847831"/>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Objectifs atteints</a:t>
            </a:r>
          </a:p>
        </p:txBody>
      </p:sp>
      <p:grpSp>
        <p:nvGrpSpPr>
          <p:cNvPr id="20" name="Groupe 19">
            <a:extLst>
              <a:ext uri="{FF2B5EF4-FFF2-40B4-BE49-F238E27FC236}">
                <a16:creationId xmlns:a16="http://schemas.microsoft.com/office/drawing/2014/main" id="{0BADE622-7315-4BB4-B331-DF18CEF5CA88}"/>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113BE4B6-0EF3-4DF9-A8E3-1805ED64ED3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1F1DD10D-5B30-483C-A8E3-C05FDE6651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5838D80D-E839-4F29-B945-25AD2B219960}"/>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BC81E94-6FEE-4109-83AD-36E59F28824A}"/>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6" name="ZoneTexte 25">
            <a:hlinkClick r:id="rId6" action="ppaction://hlinksldjump"/>
            <a:extLst>
              <a:ext uri="{FF2B5EF4-FFF2-40B4-BE49-F238E27FC236}">
                <a16:creationId xmlns:a16="http://schemas.microsoft.com/office/drawing/2014/main" id="{D3D8C99C-56F4-4989-B763-255E6FC085C2}"/>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7" name="Graphique 26" descr="Retour avec un remplissage uni">
            <a:hlinkClick r:id="rId7" action="ppaction://hlinksldjump"/>
            <a:extLst>
              <a:ext uri="{FF2B5EF4-FFF2-40B4-BE49-F238E27FC236}">
                <a16:creationId xmlns:a16="http://schemas.microsoft.com/office/drawing/2014/main" id="{D037740E-8E2F-42DD-B5A9-0C71E0F4E2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1916812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Vivre en chrétien</a:t>
            </a:r>
          </a:p>
        </p:txBody>
      </p:sp>
      <p:graphicFrame>
        <p:nvGraphicFramePr>
          <p:cNvPr id="2" name="Tableau 1">
            <a:extLst>
              <a:ext uri="{FF2B5EF4-FFF2-40B4-BE49-F238E27FC236}">
                <a16:creationId xmlns:a16="http://schemas.microsoft.com/office/drawing/2014/main" id="{F245AA1F-6028-46F8-A1BC-3DA019C0CC04}"/>
              </a:ext>
            </a:extLst>
          </p:cNvPr>
          <p:cNvGraphicFramePr>
            <a:graphicFrameLocks noGrp="1"/>
          </p:cNvGraphicFramePr>
          <p:nvPr>
            <p:extLst>
              <p:ext uri="{D42A27DB-BD31-4B8C-83A1-F6EECF244321}">
                <p14:modId xmlns:p14="http://schemas.microsoft.com/office/powerpoint/2010/main" val="330149771"/>
              </p:ext>
            </p:extLst>
          </p:nvPr>
        </p:nvGraphicFramePr>
        <p:xfrm>
          <a:off x="277967" y="1250532"/>
          <a:ext cx="9355429" cy="914400"/>
        </p:xfrm>
        <a:graphic>
          <a:graphicData uri="http://schemas.openxmlformats.org/drawingml/2006/table">
            <a:tbl>
              <a:tblPr>
                <a:tableStyleId>{5C22544A-7EE6-4342-B048-85BDC9FD1C3A}</a:tableStyleId>
              </a:tblPr>
              <a:tblGrid>
                <a:gridCol w="7484343">
                  <a:extLst>
                    <a:ext uri="{9D8B030D-6E8A-4147-A177-3AD203B41FA5}">
                      <a16:colId xmlns:a16="http://schemas.microsoft.com/office/drawing/2014/main" val="1978046828"/>
                    </a:ext>
                  </a:extLst>
                </a:gridCol>
                <a:gridCol w="1871086">
                  <a:extLst>
                    <a:ext uri="{9D8B030D-6E8A-4147-A177-3AD203B41FA5}">
                      <a16:colId xmlns:a16="http://schemas.microsoft.com/office/drawing/2014/main" val="532830210"/>
                    </a:ext>
                  </a:extLst>
                </a:gridCol>
              </a:tblGrid>
              <a:tr h="114300">
                <a:tc>
                  <a:txBody>
                    <a:bodyPr/>
                    <a:lstStyle/>
                    <a:p>
                      <a:pPr algn="just"/>
                      <a:r>
                        <a:rPr lang="fr-FR" sz="2000">
                          <a:effectLst/>
                          <a:latin typeface="Taffy" panose="03050402030202030204" pitchFamily="66" charset="0"/>
                        </a:rPr>
                        <a:t>A la lumière du Christ, des valeurs humaines et spirituelles, le Pouvoir Organisateur, les enseignants et les parents veilleront à faire découvrir la richesse de l’autre dans sa différence.</a:t>
                      </a:r>
                      <a:endParaRPr lang="fr-BE" sz="2000">
                        <a:effectLst/>
                        <a:latin typeface="Taffy" panose="03050402030202030204"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effectLst/>
                          <a:latin typeface="Taffy" panose="03050402030202030204" pitchFamily="66" charset="0"/>
                        </a:rPr>
                        <a:t>2002/2010</a:t>
                      </a:r>
                      <a:endParaRPr lang="fr-BE" sz="1400" b="1">
                        <a:effectLst/>
                        <a:latin typeface="Taffy" panose="0305040203020203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876999"/>
                  </a:ext>
                </a:extLst>
              </a:tr>
            </a:tbl>
          </a:graphicData>
        </a:graphic>
      </p:graphicFrame>
      <p:sp>
        <p:nvSpPr>
          <p:cNvPr id="15" name="Rectangle : carré corné 14">
            <a:extLst>
              <a:ext uri="{FF2B5EF4-FFF2-40B4-BE49-F238E27FC236}">
                <a16:creationId xmlns:a16="http://schemas.microsoft.com/office/drawing/2014/main" id="{8B31E560-8D2E-4A35-A2B6-264E8542BCCD}"/>
              </a:ext>
            </a:extLst>
          </p:cNvPr>
          <p:cNvSpPr/>
          <p:nvPr/>
        </p:nvSpPr>
        <p:spPr>
          <a:xfrm>
            <a:off x="7306316" y="224757"/>
            <a:ext cx="950266" cy="847831"/>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Objectifs atteints</a:t>
            </a:r>
          </a:p>
        </p:txBody>
      </p:sp>
      <p:grpSp>
        <p:nvGrpSpPr>
          <p:cNvPr id="20" name="Groupe 19">
            <a:extLst>
              <a:ext uri="{FF2B5EF4-FFF2-40B4-BE49-F238E27FC236}">
                <a16:creationId xmlns:a16="http://schemas.microsoft.com/office/drawing/2014/main" id="{C322F19B-47AF-48F0-9664-46315D7BED0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589DE099-2BAF-4387-8767-6249A72FCBF5}"/>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D9C92C75-011C-462B-A676-0ACA198B7C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91B41A6B-A0EA-4399-B249-8938F92258C2}"/>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6CA8DFC-79DE-4201-B84A-C87282EEE248}"/>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6" name="ZoneTexte 25">
            <a:hlinkClick r:id="rId6" action="ppaction://hlinksldjump"/>
            <a:extLst>
              <a:ext uri="{FF2B5EF4-FFF2-40B4-BE49-F238E27FC236}">
                <a16:creationId xmlns:a16="http://schemas.microsoft.com/office/drawing/2014/main" id="{FA91450E-181F-4EF8-90CD-82720423D7A2}"/>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8" name="Graphique 27" descr="Retour avec un remplissage uni">
            <a:hlinkClick r:id="rId7" action="ppaction://hlinksldjump"/>
            <a:extLst>
              <a:ext uri="{FF2B5EF4-FFF2-40B4-BE49-F238E27FC236}">
                <a16:creationId xmlns:a16="http://schemas.microsoft.com/office/drawing/2014/main" id="{9424891B-C4B7-401C-A589-CFA5AF8202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3152516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 plaisir d’apprendre</a:t>
            </a:r>
          </a:p>
        </p:txBody>
      </p:sp>
      <p:sp>
        <p:nvSpPr>
          <p:cNvPr id="12" name="Rectangle : carré corné 11">
            <a:extLst>
              <a:ext uri="{FF2B5EF4-FFF2-40B4-BE49-F238E27FC236}">
                <a16:creationId xmlns:a16="http://schemas.microsoft.com/office/drawing/2014/main" id="{0E787AEC-CD32-406D-9999-63D5CF6AFA9F}"/>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aphicFrame>
        <p:nvGraphicFramePr>
          <p:cNvPr id="2" name="Tableau 1">
            <a:extLst>
              <a:ext uri="{FF2B5EF4-FFF2-40B4-BE49-F238E27FC236}">
                <a16:creationId xmlns:a16="http://schemas.microsoft.com/office/drawing/2014/main" id="{948B3ECB-C23F-4F1A-A372-6F34AC63BD7E}"/>
              </a:ext>
            </a:extLst>
          </p:cNvPr>
          <p:cNvGraphicFramePr>
            <a:graphicFrameLocks noGrp="1"/>
          </p:cNvGraphicFramePr>
          <p:nvPr/>
        </p:nvGraphicFramePr>
        <p:xfrm>
          <a:off x="131882" y="1250142"/>
          <a:ext cx="9565911" cy="3762962"/>
        </p:xfrm>
        <a:graphic>
          <a:graphicData uri="http://schemas.openxmlformats.org/drawingml/2006/table">
            <a:tbl>
              <a:tblPr firstRow="1" firstCol="1" bandRow="1">
                <a:tableStyleId>{5C22544A-7EE6-4342-B048-85BDC9FD1C3A}</a:tableStyleId>
              </a:tblPr>
              <a:tblGrid>
                <a:gridCol w="331757">
                  <a:extLst>
                    <a:ext uri="{9D8B030D-6E8A-4147-A177-3AD203B41FA5}">
                      <a16:colId xmlns:a16="http://schemas.microsoft.com/office/drawing/2014/main" val="3274219600"/>
                    </a:ext>
                  </a:extLst>
                </a:gridCol>
                <a:gridCol w="8049296">
                  <a:extLst>
                    <a:ext uri="{9D8B030D-6E8A-4147-A177-3AD203B41FA5}">
                      <a16:colId xmlns:a16="http://schemas.microsoft.com/office/drawing/2014/main" val="4137421859"/>
                    </a:ext>
                  </a:extLst>
                </a:gridCol>
                <a:gridCol w="1184858">
                  <a:extLst>
                    <a:ext uri="{9D8B030D-6E8A-4147-A177-3AD203B41FA5}">
                      <a16:colId xmlns:a16="http://schemas.microsoft.com/office/drawing/2014/main" val="929645894"/>
                    </a:ext>
                  </a:extLst>
                </a:gridCol>
              </a:tblGrid>
              <a:tr h="728109">
                <a:tc>
                  <a:txBody>
                    <a:bodyPr/>
                    <a:lstStyle/>
                    <a:p>
                      <a:r>
                        <a:rPr lang="fr-FR" sz="1400" b="0">
                          <a:solidFill>
                            <a:schemeClr val="tx1"/>
                          </a:solidFill>
                          <a:effectLst/>
                          <a:latin typeface="Taffy" panose="03050402030202030204" pitchFamily="66" charset="0"/>
                        </a:rPr>
                        <a:t>A)</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kern="1200">
                          <a:solidFill>
                            <a:schemeClr val="tx1"/>
                          </a:solidFill>
                          <a:effectLst/>
                          <a:latin typeface="Taffy" panose="03050402030202030204" pitchFamily="66" charset="0"/>
                          <a:ea typeface="+mn-ea"/>
                          <a:cs typeface="+mn-cs"/>
                        </a:rPr>
                        <a:t>- Employer les multimédias présents dans l’école (dresser la liste des biens ; établir une grille d’utilisation et de personnes ressources)</a:t>
                      </a:r>
                      <a:endParaRPr lang="fr-BE" sz="1400" b="0" kern="1200">
                        <a:solidFill>
                          <a:schemeClr val="tx1"/>
                        </a:solidFill>
                        <a:effectLst/>
                        <a:latin typeface="Taffy" panose="03050402030202030204" pitchFamily="66" charset="0"/>
                        <a:ea typeface="+mn-ea"/>
                        <a:cs typeface="+mn-cs"/>
                      </a:endParaRPr>
                    </a:p>
                    <a:p>
                      <a:pPr marL="342900" lvl="0" indent="-342900">
                        <a:buFont typeface="Wingdings" panose="05000000000000000000" pitchFamily="2" charset="2"/>
                        <a:buChar char=""/>
                      </a:pPr>
                      <a:r>
                        <a:rPr lang="fr-FR" sz="1400" b="0" kern="1200">
                          <a:solidFill>
                            <a:schemeClr val="tx1"/>
                          </a:solidFill>
                          <a:effectLst/>
                          <a:latin typeface="Taffy" panose="03050402030202030204" pitchFamily="66" charset="0"/>
                          <a:ea typeface="+mn-ea"/>
                          <a:cs typeface="+mn-cs"/>
                        </a:rPr>
                        <a:t>2,5 – 8</a:t>
                      </a:r>
                      <a:endParaRPr lang="fr-BE" sz="1400" b="0" kern="1200">
                        <a:solidFill>
                          <a:schemeClr val="tx1"/>
                        </a:solidFill>
                        <a:effectLst/>
                        <a:latin typeface="Taffy" panose="03050402030202030204" pitchFamily="66" charset="0"/>
                        <a:ea typeface="+mn-ea"/>
                        <a:cs typeface="+mn-cs"/>
                      </a:endParaRPr>
                    </a:p>
                    <a:p>
                      <a:pPr marL="342900" lvl="0" indent="-342900">
                        <a:buFont typeface="Wingdings" panose="05000000000000000000" pitchFamily="2" charset="2"/>
                        <a:buChar char=""/>
                      </a:pPr>
                      <a:r>
                        <a:rPr lang="fr-FR" sz="1400" b="0" kern="1200">
                          <a:solidFill>
                            <a:schemeClr val="tx1"/>
                          </a:solidFill>
                          <a:effectLst/>
                          <a:latin typeface="Taffy" panose="03050402030202030204" pitchFamily="66" charset="0"/>
                          <a:ea typeface="+mn-ea"/>
                          <a:cs typeface="+mn-cs"/>
                        </a:rPr>
                        <a:t>8 - 12</a:t>
                      </a:r>
                      <a:endParaRPr lang="fr-BE" sz="1400" b="0" kern="1200">
                        <a:solidFill>
                          <a:schemeClr val="tx1"/>
                        </a:solidFill>
                        <a:effectLst/>
                        <a:latin typeface="Taffy" panose="03050402030202030204" pitchFamily="66" charset="0"/>
                        <a:ea typeface="+mn-ea"/>
                        <a:cs typeface="+mn-cs"/>
                      </a:endParaRPr>
                    </a:p>
                    <a:p>
                      <a:r>
                        <a:rPr lang="fr-FR" sz="1400" b="0" kern="1200">
                          <a:solidFill>
                            <a:schemeClr val="tx1"/>
                          </a:solidFill>
                          <a:effectLst/>
                          <a:latin typeface="Taffy" panose="03050402030202030204" pitchFamily="66" charset="0"/>
                          <a:ea typeface="+mn-ea"/>
                          <a:cs typeface="+mn-cs"/>
                        </a:rPr>
                        <a:t>- Rendre le multimédia attrayant dans le cadre des apprentissages</a:t>
                      </a:r>
                      <a:endParaRPr lang="fr-BE" sz="1400" b="0" kern="1200">
                        <a:solidFill>
                          <a:schemeClr val="tx1"/>
                        </a:solidFill>
                        <a:effectLst/>
                        <a:latin typeface="Taffy" panose="03050402030202030204" pitchFamily="66" charset="0"/>
                        <a:ea typeface="+mn-ea"/>
                        <a:cs typeface="+mn-cs"/>
                      </a:endParaRPr>
                    </a:p>
                    <a:p>
                      <a:r>
                        <a:rPr lang="fr-FR" sz="1400" b="0" kern="1200">
                          <a:solidFill>
                            <a:schemeClr val="tx1"/>
                          </a:solidFill>
                          <a:effectLst/>
                          <a:latin typeface="Taffy" panose="03050402030202030204" pitchFamily="66" charset="0"/>
                          <a:ea typeface="+mn-ea"/>
                          <a:cs typeface="+mn-cs"/>
                        </a:rPr>
                        <a:t>- Exploiter la bibliothèque de notre école</a:t>
                      </a:r>
                      <a:endParaRPr lang="fr-BE" sz="1400" b="0" kern="1200">
                        <a:solidFill>
                          <a:schemeClr val="tx1"/>
                        </a:solidFill>
                        <a:effectLst/>
                        <a:latin typeface="Taffy" panose="03050402030202030204" pitchFamily="66" charset="0"/>
                        <a:ea typeface="+mn-ea"/>
                        <a:cs typeface="+mn-cs"/>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kern="1200">
                          <a:solidFill>
                            <a:schemeClr val="tx1"/>
                          </a:solidFill>
                          <a:effectLst/>
                          <a:latin typeface="Taffy" panose="03050402030202030204" pitchFamily="66" charset="0"/>
                          <a:ea typeface="+mn-ea"/>
                          <a:cs typeface="+mn-cs"/>
                        </a:rPr>
                        <a:t> </a:t>
                      </a:r>
                      <a:endParaRPr lang="fr-BE" sz="1400" b="0" kern="1200">
                        <a:solidFill>
                          <a:schemeClr val="tx1"/>
                        </a:solidFill>
                        <a:effectLst/>
                        <a:latin typeface="Taffy" panose="03050402030202030204" pitchFamily="66" charset="0"/>
                        <a:ea typeface="+mn-ea"/>
                        <a:cs typeface="+mn-cs"/>
                      </a:endParaRPr>
                    </a:p>
                    <a:p>
                      <a:pPr algn="ctr"/>
                      <a:endParaRPr lang="fr-FR" sz="1400" b="0" kern="1200">
                        <a:solidFill>
                          <a:schemeClr val="tx1"/>
                        </a:solidFill>
                        <a:effectLst/>
                        <a:latin typeface="Taffy" panose="03050402030202030204" pitchFamily="66" charset="0"/>
                        <a:ea typeface="+mn-ea"/>
                        <a:cs typeface="+mn-cs"/>
                      </a:endParaRPr>
                    </a:p>
                    <a:p>
                      <a:pPr algn="ctr"/>
                      <a:r>
                        <a:rPr lang="fr-FR" sz="1400" b="0" kern="1200">
                          <a:solidFill>
                            <a:schemeClr val="tx1"/>
                          </a:solidFill>
                          <a:effectLst/>
                          <a:latin typeface="Taffy" panose="03050402030202030204" pitchFamily="66" charset="0"/>
                          <a:ea typeface="+mn-ea"/>
                          <a:cs typeface="+mn-cs"/>
                        </a:rPr>
                        <a:t>12/2019</a:t>
                      </a:r>
                      <a:endParaRPr lang="fr-BE" sz="1400" b="0" kern="1200">
                        <a:solidFill>
                          <a:schemeClr val="tx1"/>
                        </a:solidFill>
                        <a:effectLst/>
                        <a:latin typeface="Taffy" panose="03050402030202030204" pitchFamily="66" charset="0"/>
                        <a:ea typeface="+mn-ea"/>
                        <a:cs typeface="+mn-cs"/>
                      </a:endParaRPr>
                    </a:p>
                    <a:p>
                      <a:pPr algn="ctr"/>
                      <a:r>
                        <a:rPr lang="fr-FR" sz="1400" b="0" kern="1200">
                          <a:solidFill>
                            <a:schemeClr val="tx1"/>
                          </a:solidFill>
                          <a:effectLst/>
                          <a:latin typeface="Taffy" panose="03050402030202030204" pitchFamily="66" charset="0"/>
                          <a:ea typeface="+mn-ea"/>
                          <a:cs typeface="+mn-cs"/>
                        </a:rPr>
                        <a:t>A poursuivre  </a:t>
                      </a:r>
                      <a:endParaRPr lang="fr-BE" sz="1400" b="0" kern="1200">
                        <a:solidFill>
                          <a:schemeClr val="tx1"/>
                        </a:solidFill>
                        <a:effectLst/>
                        <a:latin typeface="Taffy" panose="03050402030202030204" pitchFamily="66" charset="0"/>
                        <a:ea typeface="+mn-ea"/>
                        <a:cs typeface="+mn-cs"/>
                      </a:endParaRPr>
                    </a:p>
                    <a:p>
                      <a:pPr algn="ctr"/>
                      <a:r>
                        <a:rPr lang="fr-FR" sz="1400" b="0" kern="1200">
                          <a:solidFill>
                            <a:schemeClr val="tx1"/>
                          </a:solidFill>
                          <a:effectLst/>
                          <a:latin typeface="Taffy" panose="03050402030202030204" pitchFamily="66" charset="0"/>
                          <a:ea typeface="+mn-ea"/>
                          <a:cs typeface="+mn-cs"/>
                        </a:rPr>
                        <a:t>06/2020</a:t>
                      </a:r>
                      <a:endParaRPr lang="fr-BE" sz="1400" b="0" kern="1200">
                        <a:solidFill>
                          <a:schemeClr val="tx1"/>
                        </a:solidFill>
                        <a:effectLst/>
                        <a:latin typeface="Taffy" panose="03050402030202030204" pitchFamily="66" charset="0"/>
                        <a:ea typeface="+mn-ea"/>
                        <a:cs typeface="+mn-cs"/>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620917"/>
                  </a:ext>
                </a:extLst>
              </a:tr>
              <a:tr h="124367">
                <a:tc>
                  <a:txBody>
                    <a:bodyPr/>
                    <a:lstStyle/>
                    <a:p>
                      <a:r>
                        <a:rPr lang="fr-FR" sz="1400" b="0">
                          <a:solidFill>
                            <a:schemeClr val="tx1"/>
                          </a:solidFill>
                          <a:effectLst/>
                          <a:latin typeface="Taffy" panose="03050402030202030204" pitchFamily="66" charset="0"/>
                        </a:rPr>
                        <a:t>B) </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5744210" algn="r"/>
                        </a:tabLst>
                      </a:pPr>
                      <a:r>
                        <a:rPr lang="fr-FR" sz="1400" b="0">
                          <a:solidFill>
                            <a:schemeClr val="tx1"/>
                          </a:solidFill>
                          <a:effectLst/>
                          <a:latin typeface="Taffy" panose="03050402030202030204" pitchFamily="66" charset="0"/>
                        </a:rPr>
                        <a:t>Mettre en valeur les espaces verts, les lieux de travail et les endroits de passage</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A poursuivre</a:t>
                      </a:r>
                      <a:endParaRPr lang="fr-BE" sz="1400" b="0">
                        <a:solidFill>
                          <a:schemeClr val="tx1"/>
                        </a:solidFill>
                        <a:effectLst/>
                        <a:latin typeface="Taffy" panose="03050402030202030204" pitchFamily="66"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738749"/>
                  </a:ext>
                </a:extLst>
              </a:tr>
              <a:tr h="327586">
                <a:tc>
                  <a:txBody>
                    <a:bodyPr/>
                    <a:lstStyle/>
                    <a:p>
                      <a:r>
                        <a:rPr lang="fr-FR" sz="1400" b="0">
                          <a:solidFill>
                            <a:schemeClr val="tx1"/>
                          </a:solidFill>
                          <a:effectLst/>
                          <a:latin typeface="Taffy" panose="03050402030202030204" pitchFamily="66" charset="0"/>
                        </a:rPr>
                        <a:t>C)</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Utiliser les compétences de toute personne susceptible d’enrichir les activités scolaires en suscitant la collaboration entre les enseignants et les parents. </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12/2019</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4132143"/>
                  </a:ext>
                </a:extLst>
              </a:tr>
              <a:tr h="419718">
                <a:tc>
                  <a:txBody>
                    <a:bodyPr/>
                    <a:lstStyle/>
                    <a:p>
                      <a:r>
                        <a:rPr lang="fr-FR" sz="1400" b="0">
                          <a:solidFill>
                            <a:schemeClr val="tx1"/>
                          </a:solidFill>
                          <a:effectLst/>
                          <a:latin typeface="Taffy" panose="03050402030202030204" pitchFamily="66" charset="0"/>
                        </a:rPr>
                        <a:t>D)</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Proposer des activités gratuites et différentes sur le temps de midi : jeux de société, jeux de coopération (la CNV), contes, anciens jeux de cour, bibliothèque ouverte (responsabilité de l’A.P.)</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400" b="0">
                        <a:solidFill>
                          <a:schemeClr val="tx1"/>
                        </a:solidFill>
                        <a:effectLst/>
                        <a:latin typeface="Taffy" panose="03050402030202030204" pitchFamily="66" charset="0"/>
                      </a:endParaRPr>
                    </a:p>
                    <a:p>
                      <a:pPr algn="ctr"/>
                      <a:r>
                        <a:rPr lang="fr-FR" sz="1400" b="0">
                          <a:solidFill>
                            <a:schemeClr val="tx1"/>
                          </a:solidFill>
                          <a:effectLst/>
                          <a:latin typeface="Taffy" panose="03050402030202030204" pitchFamily="66" charset="0"/>
                        </a:rPr>
                        <a:t>A poursuivre</a:t>
                      </a:r>
                      <a:endParaRPr lang="fr-BE" sz="1400" b="0">
                        <a:solidFill>
                          <a:schemeClr val="tx1"/>
                        </a:solidFill>
                        <a:effectLst/>
                        <a:latin typeface="Taffy" panose="03050402030202030204" pitchFamily="66"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439784"/>
                  </a:ext>
                </a:extLst>
              </a:tr>
              <a:tr h="235452">
                <a:tc>
                  <a:txBody>
                    <a:bodyPr/>
                    <a:lstStyle/>
                    <a:p>
                      <a:r>
                        <a:rPr lang="fr-FR" sz="1400" b="0">
                          <a:solidFill>
                            <a:schemeClr val="tx1"/>
                          </a:solidFill>
                          <a:effectLst/>
                          <a:latin typeface="Taffy" panose="03050402030202030204" pitchFamily="66" charset="0"/>
                        </a:rPr>
                        <a:t>E)</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Mettre l’élève en éveil : s'interroger sur son cadre de vie</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A poursuivre</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78077"/>
                  </a:ext>
                </a:extLst>
              </a:tr>
              <a:tr h="235452">
                <a:tc>
                  <a:txBody>
                    <a:bodyPr/>
                    <a:lstStyle/>
                    <a:p>
                      <a:r>
                        <a:rPr lang="fr-FR" sz="1400" b="0">
                          <a:solidFill>
                            <a:schemeClr val="tx1"/>
                          </a:solidFill>
                          <a:effectLst/>
                          <a:latin typeface="Taffy" panose="03050402030202030204" pitchFamily="66" charset="0"/>
                        </a:rPr>
                        <a:t>F)</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Construire un esprit critique par rapport aux médias et aux informations recueillies </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06/2020</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756565"/>
                  </a:ext>
                </a:extLst>
              </a:tr>
              <a:tr h="327586">
                <a:tc>
                  <a:txBody>
                    <a:bodyPr/>
                    <a:lstStyle/>
                    <a:p>
                      <a:r>
                        <a:rPr lang="fr-FR" sz="1400" b="0">
                          <a:solidFill>
                            <a:schemeClr val="tx1"/>
                          </a:solidFill>
                          <a:effectLst/>
                          <a:latin typeface="Taffy" panose="03050402030202030204" pitchFamily="66" charset="0"/>
                        </a:rPr>
                        <a:t>G)</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Favoriser le passage d’une année à l’autre en mettant en place des présentations par les élèves des points forts de leur classe</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12/2019</a:t>
                      </a:r>
                      <a:endParaRPr lang="fr-BE" sz="1400" b="0">
                        <a:solidFill>
                          <a:schemeClr val="tx1"/>
                        </a:solidFill>
                        <a:effectLst/>
                        <a:latin typeface="Taffy" panose="03050402030202030204" pitchFamily="66" charset="0"/>
                        <a:ea typeface="Times New Roman" panose="02020603050405020304" pitchFamily="18" charset="0"/>
                      </a:endParaRPr>
                    </a:p>
                  </a:txBody>
                  <a:tcPr marL="40183" marR="40183" marT="40183" marB="4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275999"/>
                  </a:ext>
                </a:extLst>
              </a:tr>
            </a:tbl>
          </a:graphicData>
        </a:graphic>
      </p:graphicFrame>
      <p:graphicFrame>
        <p:nvGraphicFramePr>
          <p:cNvPr id="3" name="Tableau 2">
            <a:extLst>
              <a:ext uri="{FF2B5EF4-FFF2-40B4-BE49-F238E27FC236}">
                <a16:creationId xmlns:a16="http://schemas.microsoft.com/office/drawing/2014/main" id="{0A520C24-07BF-45AC-A147-A0EB97C0A50B}"/>
              </a:ext>
            </a:extLst>
          </p:cNvPr>
          <p:cNvGraphicFramePr>
            <a:graphicFrameLocks noGrp="1"/>
          </p:cNvGraphicFramePr>
          <p:nvPr/>
        </p:nvGraphicFramePr>
        <p:xfrm>
          <a:off x="113155" y="5382802"/>
          <a:ext cx="9565910" cy="1280160"/>
        </p:xfrm>
        <a:graphic>
          <a:graphicData uri="http://schemas.openxmlformats.org/drawingml/2006/table">
            <a:tbl>
              <a:tblPr firstRow="1" firstCol="1" bandRow="1">
                <a:tableStyleId>{5C22544A-7EE6-4342-B048-85BDC9FD1C3A}</a:tableStyleId>
              </a:tblPr>
              <a:tblGrid>
                <a:gridCol w="363363">
                  <a:extLst>
                    <a:ext uri="{9D8B030D-6E8A-4147-A177-3AD203B41FA5}">
                      <a16:colId xmlns:a16="http://schemas.microsoft.com/office/drawing/2014/main" val="955201490"/>
                    </a:ext>
                  </a:extLst>
                </a:gridCol>
                <a:gridCol w="8049296">
                  <a:extLst>
                    <a:ext uri="{9D8B030D-6E8A-4147-A177-3AD203B41FA5}">
                      <a16:colId xmlns:a16="http://schemas.microsoft.com/office/drawing/2014/main" val="3878431934"/>
                    </a:ext>
                  </a:extLst>
                </a:gridCol>
                <a:gridCol w="1153251">
                  <a:extLst>
                    <a:ext uri="{9D8B030D-6E8A-4147-A177-3AD203B41FA5}">
                      <a16:colId xmlns:a16="http://schemas.microsoft.com/office/drawing/2014/main" val="380443010"/>
                    </a:ext>
                  </a:extLst>
                </a:gridCol>
              </a:tblGrid>
              <a:tr h="133350">
                <a:tc>
                  <a:txBody>
                    <a:bodyPr/>
                    <a:lstStyle/>
                    <a:p>
                      <a:r>
                        <a:rPr lang="fr-FR" sz="1400" b="0">
                          <a:solidFill>
                            <a:schemeClr val="tx1"/>
                          </a:solidFill>
                          <a:effectLst/>
                          <a:latin typeface="Taffy" panose="03050402030202030204" pitchFamily="66" charset="0"/>
                        </a:rPr>
                        <a:t>A)</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Développer la lecture : vitesse, anticipation, compréhension, choix, plaisir, … grâce au rallye-lecture, à la bibliothèque, ...</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 </a:t>
                      </a:r>
                      <a:endParaRPr lang="fr-BE" sz="1400" b="0">
                        <a:solidFill>
                          <a:schemeClr val="tx1"/>
                        </a:solidFill>
                        <a:effectLst/>
                        <a:latin typeface="Taffy" panose="03050402030202030204" pitchFamily="66" charset="0"/>
                      </a:endParaRPr>
                    </a:p>
                    <a:p>
                      <a:pPr algn="ctr"/>
                      <a:r>
                        <a:rPr lang="fr-FR" sz="1400" b="0">
                          <a:solidFill>
                            <a:schemeClr val="tx1"/>
                          </a:solidFill>
                          <a:effectLst/>
                          <a:latin typeface="Taffy" panose="03050402030202030204" pitchFamily="66" charset="0"/>
                        </a:rPr>
                        <a:t> </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070338"/>
                  </a:ext>
                </a:extLst>
              </a:tr>
              <a:tr h="133350">
                <a:tc>
                  <a:txBody>
                    <a:bodyPr/>
                    <a:lstStyle/>
                    <a:p>
                      <a:r>
                        <a:rPr lang="fr-FR" sz="1400" b="0">
                          <a:solidFill>
                            <a:schemeClr val="tx1"/>
                          </a:solidFill>
                          <a:effectLst/>
                          <a:latin typeface="Taffy" panose="03050402030202030204" pitchFamily="66" charset="0"/>
                        </a:rPr>
                        <a:t>B)</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Donner le goût et le plaisir de l’expression écrite grâce à un journal  et une page « expression » sur le site de l’école</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A poursuivre</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42539"/>
                  </a:ext>
                </a:extLst>
              </a:tr>
              <a:tr h="133350">
                <a:tc>
                  <a:txBody>
                    <a:bodyPr/>
                    <a:lstStyle/>
                    <a:p>
                      <a:r>
                        <a:rPr lang="fr-FR" sz="1400" b="0">
                          <a:solidFill>
                            <a:schemeClr val="tx1"/>
                          </a:solidFill>
                          <a:effectLst/>
                          <a:latin typeface="Taffy" panose="03050402030202030204" pitchFamily="66" charset="0"/>
                        </a:rPr>
                        <a:t>C)</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Travailler la compréhension des consignes orales et écrites</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12/2019</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573975"/>
                  </a:ext>
                </a:extLst>
              </a:tr>
              <a:tr h="133350">
                <a:tc>
                  <a:txBody>
                    <a:bodyPr/>
                    <a:lstStyle/>
                    <a:p>
                      <a:r>
                        <a:rPr lang="fr-FR" sz="1400" b="0">
                          <a:solidFill>
                            <a:schemeClr val="tx1"/>
                          </a:solidFill>
                          <a:effectLst/>
                          <a:latin typeface="Taffy" panose="03050402030202030204" pitchFamily="66" charset="0"/>
                        </a:rPr>
                        <a:t>D)</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a:solidFill>
                            <a:schemeClr val="tx1"/>
                          </a:solidFill>
                          <a:effectLst/>
                          <a:latin typeface="Taffy" panose="03050402030202030204" pitchFamily="66" charset="0"/>
                        </a:rPr>
                        <a:t>Apprendre à lire entre les lignes, à dégager le sens implicite d’un texte (inférence)</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a:solidFill>
                            <a:schemeClr val="tx1"/>
                          </a:solidFill>
                          <a:effectLst/>
                          <a:latin typeface="Taffy" panose="03050402030202030204" pitchFamily="66" charset="0"/>
                        </a:rPr>
                        <a:t>06/2020</a:t>
                      </a:r>
                      <a:endParaRPr lang="fr-BE" sz="1400" b="0">
                        <a:solidFill>
                          <a:schemeClr val="tx1"/>
                        </a:solidFill>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972030"/>
                  </a:ext>
                </a:extLst>
              </a:tr>
            </a:tbl>
          </a:graphicData>
        </a:graphic>
      </p:graphicFrame>
      <p:sp>
        <p:nvSpPr>
          <p:cNvPr id="6" name="Rectangle 1">
            <a:extLst>
              <a:ext uri="{FF2B5EF4-FFF2-40B4-BE49-F238E27FC236}">
                <a16:creationId xmlns:a16="http://schemas.microsoft.com/office/drawing/2014/main" id="{4B545DF6-EC33-4E06-B3AC-4229A952EB24}"/>
              </a:ext>
            </a:extLst>
          </p:cNvPr>
          <p:cNvSpPr>
            <a:spLocks noChangeArrowheads="1"/>
          </p:cNvSpPr>
          <p:nvPr/>
        </p:nvSpPr>
        <p:spPr bwMode="auto">
          <a:xfrm>
            <a:off x="0" y="835118"/>
            <a:ext cx="43588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43575" algn="r"/>
              </a:tabLst>
              <a:defRPr>
                <a:solidFill>
                  <a:schemeClr val="tx1"/>
                </a:solidFill>
                <a:latin typeface="Arial" panose="020B0604020202020204" pitchFamily="34" charset="0"/>
              </a:defRPr>
            </a:lvl1pPr>
            <a:lvl2pPr eaLnBrk="0" fontAlgn="base" hangingPunct="0">
              <a:spcBef>
                <a:spcPct val="0"/>
              </a:spcBef>
              <a:spcAft>
                <a:spcPct val="0"/>
              </a:spcAft>
              <a:tabLst>
                <a:tab pos="5743575" algn="r"/>
              </a:tabLst>
              <a:defRPr>
                <a:solidFill>
                  <a:schemeClr val="tx1"/>
                </a:solidFill>
                <a:latin typeface="Arial" panose="020B0604020202020204" pitchFamily="34" charset="0"/>
              </a:defRPr>
            </a:lvl2pPr>
            <a:lvl3pPr eaLnBrk="0" fontAlgn="base" hangingPunct="0">
              <a:spcBef>
                <a:spcPct val="0"/>
              </a:spcBef>
              <a:spcAft>
                <a:spcPct val="0"/>
              </a:spcAft>
              <a:tabLst>
                <a:tab pos="5743575" algn="r"/>
              </a:tabLst>
              <a:defRPr>
                <a:solidFill>
                  <a:schemeClr val="tx1"/>
                </a:solidFill>
                <a:latin typeface="Arial" panose="020B0604020202020204" pitchFamily="34" charset="0"/>
              </a:defRPr>
            </a:lvl3pPr>
            <a:lvl4pPr eaLnBrk="0" fontAlgn="base" hangingPunct="0">
              <a:spcBef>
                <a:spcPct val="0"/>
              </a:spcBef>
              <a:spcAft>
                <a:spcPct val="0"/>
              </a:spcAft>
              <a:tabLst>
                <a:tab pos="5743575" algn="r"/>
              </a:tabLst>
              <a:defRPr>
                <a:solidFill>
                  <a:schemeClr val="tx1"/>
                </a:solidFill>
                <a:latin typeface="Arial" panose="020B0604020202020204" pitchFamily="34" charset="0"/>
              </a:defRPr>
            </a:lvl4pPr>
            <a:lvl5pPr eaLnBrk="0" fontAlgn="base" hangingPunct="0">
              <a:spcBef>
                <a:spcPct val="0"/>
              </a:spcBef>
              <a:spcAft>
                <a:spcPct val="0"/>
              </a:spcAft>
              <a:tabLst>
                <a:tab pos="5743575" algn="r"/>
              </a:tabLst>
              <a:defRPr>
                <a:solidFill>
                  <a:schemeClr val="tx1"/>
                </a:solidFill>
                <a:latin typeface="Arial" panose="020B0604020202020204" pitchFamily="34" charset="0"/>
              </a:defRPr>
            </a:lvl5pPr>
            <a:lvl6pPr eaLnBrk="0" fontAlgn="base" hangingPunct="0">
              <a:spcBef>
                <a:spcPct val="0"/>
              </a:spcBef>
              <a:spcAft>
                <a:spcPct val="0"/>
              </a:spcAft>
              <a:tabLst>
                <a:tab pos="5743575" algn="r"/>
              </a:tabLst>
              <a:defRPr>
                <a:solidFill>
                  <a:schemeClr val="tx1"/>
                </a:solidFill>
                <a:latin typeface="Arial" panose="020B0604020202020204" pitchFamily="34" charset="0"/>
              </a:defRPr>
            </a:lvl6pPr>
            <a:lvl7pPr eaLnBrk="0" fontAlgn="base" hangingPunct="0">
              <a:spcBef>
                <a:spcPct val="0"/>
              </a:spcBef>
              <a:spcAft>
                <a:spcPct val="0"/>
              </a:spcAft>
              <a:tabLst>
                <a:tab pos="5743575" algn="r"/>
              </a:tabLst>
              <a:defRPr>
                <a:solidFill>
                  <a:schemeClr val="tx1"/>
                </a:solidFill>
                <a:latin typeface="Arial" panose="020B0604020202020204" pitchFamily="34" charset="0"/>
              </a:defRPr>
            </a:lvl7pPr>
            <a:lvl8pPr eaLnBrk="0" fontAlgn="base" hangingPunct="0">
              <a:spcBef>
                <a:spcPct val="0"/>
              </a:spcBef>
              <a:spcAft>
                <a:spcPct val="0"/>
              </a:spcAft>
              <a:tabLst>
                <a:tab pos="5743575" algn="r"/>
              </a:tabLst>
              <a:defRPr>
                <a:solidFill>
                  <a:schemeClr val="tx1"/>
                </a:solidFill>
                <a:latin typeface="Arial" panose="020B0604020202020204" pitchFamily="34" charset="0"/>
              </a:defRPr>
            </a:lvl8pPr>
            <a:lvl9pPr eaLnBrk="0" fontAlgn="base" hangingPunct="0">
              <a:spcBef>
                <a:spcPct val="0"/>
              </a:spcBef>
              <a:spcAft>
                <a:spcPct val="0"/>
              </a:spcAft>
              <a:tabLst>
                <a:tab pos="57435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43575" algn="r"/>
              </a:tabLst>
            </a:pPr>
            <a:r>
              <a:rPr kumimoji="0" lang="fr-FR" altLang="fr-FR" sz="1600" b="0" i="0" u="none" strike="noStrike" cap="none" normalizeH="0" baseline="0">
                <a:ln>
                  <a:noFill/>
                </a:ln>
                <a:solidFill>
                  <a:schemeClr val="tx1"/>
                </a:solidFill>
                <a:effectLst/>
                <a:latin typeface="Taffy" panose="03050402030202030204" pitchFamily="66" charset="0"/>
                <a:ea typeface="Arial Unicode MS"/>
                <a:cs typeface="Arial Unicode MS"/>
              </a:rPr>
              <a:t>1.1.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Un cadre de vie riche en curiosité pour l’enfant</a:t>
            </a:r>
            <a:endParaRPr kumimoji="0" lang="fr-BE" altLang="fr-FR" sz="1600" b="0" i="0" u="none" strike="noStrike" cap="none" normalizeH="0" baseline="0">
              <a:ln>
                <a:noFill/>
              </a:ln>
              <a:solidFill>
                <a:schemeClr val="tx1"/>
              </a:solidFill>
              <a:effectLst/>
              <a:latin typeface="Taffy" panose="0305040203020203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5743575" algn="r"/>
              </a:tabLst>
            </a:pP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0" name="ZoneTexte 19">
            <a:extLst>
              <a:ext uri="{FF2B5EF4-FFF2-40B4-BE49-F238E27FC236}">
                <a16:creationId xmlns:a16="http://schemas.microsoft.com/office/drawing/2014/main" id="{4DF0538D-60AF-431B-B1E2-F13EA7C78140}"/>
              </a:ext>
            </a:extLst>
          </p:cNvPr>
          <p:cNvSpPr txBox="1"/>
          <p:nvPr/>
        </p:nvSpPr>
        <p:spPr>
          <a:xfrm>
            <a:off x="-3" y="5017378"/>
            <a:ext cx="4896113" cy="338554"/>
          </a:xfrm>
          <a:prstGeom prst="rect">
            <a:avLst/>
          </a:prstGeom>
          <a:noFill/>
        </p:spPr>
        <p:txBody>
          <a:bodyPr wrap="square">
            <a:spAutoFit/>
          </a:bodyPr>
          <a:lstStyle/>
          <a:p>
            <a:r>
              <a:rPr kumimoji="0" lang="fr-FR" altLang="fr-FR" sz="1600" b="0" i="0" u="none" strike="noStrike" cap="none" normalizeH="0" baseline="0">
                <a:ln>
                  <a:noFill/>
                </a:ln>
                <a:solidFill>
                  <a:schemeClr val="tx1"/>
                </a:solidFill>
                <a:effectLst/>
                <a:latin typeface="Taffy" panose="03050402030202030204" pitchFamily="66" charset="0"/>
                <a:ea typeface="Arial Unicode MS"/>
                <a:cs typeface="Arial Unicode MS"/>
              </a:rPr>
              <a:t> 1.2.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Mettre la langue française à l'honneur</a:t>
            </a:r>
            <a:endParaRPr lang="fr-BE" sz="1600">
              <a:latin typeface="Taffy" panose="03050402030202030204" pitchFamily="66" charset="0"/>
            </a:endParaRPr>
          </a:p>
        </p:txBody>
      </p:sp>
      <p:grpSp>
        <p:nvGrpSpPr>
          <p:cNvPr id="21" name="Groupe 20">
            <a:extLst>
              <a:ext uri="{FF2B5EF4-FFF2-40B4-BE49-F238E27FC236}">
                <a16:creationId xmlns:a16="http://schemas.microsoft.com/office/drawing/2014/main" id="{14794A51-0191-46B0-B3CF-91B717B6C7DF}"/>
              </a:ext>
            </a:extLst>
          </p:cNvPr>
          <p:cNvGrpSpPr/>
          <p:nvPr/>
        </p:nvGrpSpPr>
        <p:grpSpPr>
          <a:xfrm>
            <a:off x="8606157" y="-848941"/>
            <a:ext cx="2544443" cy="1820838"/>
            <a:chOff x="8606157" y="-848941"/>
            <a:chExt cx="2544443" cy="1820838"/>
          </a:xfrm>
        </p:grpSpPr>
        <p:sp>
          <p:nvSpPr>
            <p:cNvPr id="22" name="Arc partiel 21">
              <a:extLst>
                <a:ext uri="{FF2B5EF4-FFF2-40B4-BE49-F238E27FC236}">
                  <a16:creationId xmlns:a16="http://schemas.microsoft.com/office/drawing/2014/main" id="{806B21A2-71AA-4DA4-AD7E-3B63E2C4E0A2}"/>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3" name="Graphique 22" descr="Logement">
              <a:hlinkClick r:id="rId3" action="ppaction://hlinksldjump"/>
              <a:extLst>
                <a:ext uri="{FF2B5EF4-FFF2-40B4-BE49-F238E27FC236}">
                  <a16:creationId xmlns:a16="http://schemas.microsoft.com/office/drawing/2014/main" id="{C352EE76-A49B-486B-A514-F90DE563C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5" name="Arc 24">
              <a:extLst>
                <a:ext uri="{FF2B5EF4-FFF2-40B4-BE49-F238E27FC236}">
                  <a16:creationId xmlns:a16="http://schemas.microsoft.com/office/drawing/2014/main" id="{0A674840-7921-4AB6-B8A9-36020064BEB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6" name="Arc 25">
              <a:extLst>
                <a:ext uri="{FF2B5EF4-FFF2-40B4-BE49-F238E27FC236}">
                  <a16:creationId xmlns:a16="http://schemas.microsoft.com/office/drawing/2014/main" id="{3E3FE8EE-2C37-40B2-9A42-4E09A3B1DF95}"/>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9" name="ZoneTexte 28">
            <a:hlinkClick r:id="rId6" action="ppaction://hlinksldjump"/>
            <a:extLst>
              <a:ext uri="{FF2B5EF4-FFF2-40B4-BE49-F238E27FC236}">
                <a16:creationId xmlns:a16="http://schemas.microsoft.com/office/drawing/2014/main" id="{E2C9B65E-DA6B-47BB-99CB-49B025965798}"/>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30" name="Graphique 29" descr="Retour avec un remplissage uni">
            <a:hlinkClick r:id="rId7" action="ppaction://hlinksldjump"/>
            <a:extLst>
              <a:ext uri="{FF2B5EF4-FFF2-40B4-BE49-F238E27FC236}">
                <a16:creationId xmlns:a16="http://schemas.microsoft.com/office/drawing/2014/main" id="{833AAB6D-411E-45FB-9C9D-10612EA118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1442755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 plaisir d’apprendre</a:t>
            </a:r>
          </a:p>
        </p:txBody>
      </p:sp>
      <p:sp>
        <p:nvSpPr>
          <p:cNvPr id="12" name="Rectangle : carré corné 11">
            <a:extLst>
              <a:ext uri="{FF2B5EF4-FFF2-40B4-BE49-F238E27FC236}">
                <a16:creationId xmlns:a16="http://schemas.microsoft.com/office/drawing/2014/main" id="{0E787AEC-CD32-406D-9999-63D5CF6AFA9F}"/>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sp>
        <p:nvSpPr>
          <p:cNvPr id="6" name="Rectangle 1">
            <a:extLst>
              <a:ext uri="{FF2B5EF4-FFF2-40B4-BE49-F238E27FC236}">
                <a16:creationId xmlns:a16="http://schemas.microsoft.com/office/drawing/2014/main" id="{4B545DF6-EC33-4E06-B3AC-4229A952EB24}"/>
              </a:ext>
            </a:extLst>
          </p:cNvPr>
          <p:cNvSpPr>
            <a:spLocks noChangeArrowheads="1"/>
          </p:cNvSpPr>
          <p:nvPr/>
        </p:nvSpPr>
        <p:spPr bwMode="auto">
          <a:xfrm>
            <a:off x="0" y="801757"/>
            <a:ext cx="38288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43575" algn="r"/>
              </a:tabLst>
              <a:defRPr>
                <a:solidFill>
                  <a:schemeClr val="tx1"/>
                </a:solidFill>
                <a:latin typeface="Arial" panose="020B0604020202020204" pitchFamily="34" charset="0"/>
              </a:defRPr>
            </a:lvl1pPr>
            <a:lvl2pPr eaLnBrk="0" fontAlgn="base" hangingPunct="0">
              <a:spcBef>
                <a:spcPct val="0"/>
              </a:spcBef>
              <a:spcAft>
                <a:spcPct val="0"/>
              </a:spcAft>
              <a:tabLst>
                <a:tab pos="5743575" algn="r"/>
              </a:tabLst>
              <a:defRPr>
                <a:solidFill>
                  <a:schemeClr val="tx1"/>
                </a:solidFill>
                <a:latin typeface="Arial" panose="020B0604020202020204" pitchFamily="34" charset="0"/>
              </a:defRPr>
            </a:lvl2pPr>
            <a:lvl3pPr eaLnBrk="0" fontAlgn="base" hangingPunct="0">
              <a:spcBef>
                <a:spcPct val="0"/>
              </a:spcBef>
              <a:spcAft>
                <a:spcPct val="0"/>
              </a:spcAft>
              <a:tabLst>
                <a:tab pos="5743575" algn="r"/>
              </a:tabLst>
              <a:defRPr>
                <a:solidFill>
                  <a:schemeClr val="tx1"/>
                </a:solidFill>
                <a:latin typeface="Arial" panose="020B0604020202020204" pitchFamily="34" charset="0"/>
              </a:defRPr>
            </a:lvl3pPr>
            <a:lvl4pPr eaLnBrk="0" fontAlgn="base" hangingPunct="0">
              <a:spcBef>
                <a:spcPct val="0"/>
              </a:spcBef>
              <a:spcAft>
                <a:spcPct val="0"/>
              </a:spcAft>
              <a:tabLst>
                <a:tab pos="5743575" algn="r"/>
              </a:tabLst>
              <a:defRPr>
                <a:solidFill>
                  <a:schemeClr val="tx1"/>
                </a:solidFill>
                <a:latin typeface="Arial" panose="020B0604020202020204" pitchFamily="34" charset="0"/>
              </a:defRPr>
            </a:lvl4pPr>
            <a:lvl5pPr eaLnBrk="0" fontAlgn="base" hangingPunct="0">
              <a:spcBef>
                <a:spcPct val="0"/>
              </a:spcBef>
              <a:spcAft>
                <a:spcPct val="0"/>
              </a:spcAft>
              <a:tabLst>
                <a:tab pos="5743575" algn="r"/>
              </a:tabLst>
              <a:defRPr>
                <a:solidFill>
                  <a:schemeClr val="tx1"/>
                </a:solidFill>
                <a:latin typeface="Arial" panose="020B0604020202020204" pitchFamily="34" charset="0"/>
              </a:defRPr>
            </a:lvl5pPr>
            <a:lvl6pPr eaLnBrk="0" fontAlgn="base" hangingPunct="0">
              <a:spcBef>
                <a:spcPct val="0"/>
              </a:spcBef>
              <a:spcAft>
                <a:spcPct val="0"/>
              </a:spcAft>
              <a:tabLst>
                <a:tab pos="5743575" algn="r"/>
              </a:tabLst>
              <a:defRPr>
                <a:solidFill>
                  <a:schemeClr val="tx1"/>
                </a:solidFill>
                <a:latin typeface="Arial" panose="020B0604020202020204" pitchFamily="34" charset="0"/>
              </a:defRPr>
            </a:lvl6pPr>
            <a:lvl7pPr eaLnBrk="0" fontAlgn="base" hangingPunct="0">
              <a:spcBef>
                <a:spcPct val="0"/>
              </a:spcBef>
              <a:spcAft>
                <a:spcPct val="0"/>
              </a:spcAft>
              <a:tabLst>
                <a:tab pos="5743575" algn="r"/>
              </a:tabLst>
              <a:defRPr>
                <a:solidFill>
                  <a:schemeClr val="tx1"/>
                </a:solidFill>
                <a:latin typeface="Arial" panose="020B0604020202020204" pitchFamily="34" charset="0"/>
              </a:defRPr>
            </a:lvl7pPr>
            <a:lvl8pPr eaLnBrk="0" fontAlgn="base" hangingPunct="0">
              <a:spcBef>
                <a:spcPct val="0"/>
              </a:spcBef>
              <a:spcAft>
                <a:spcPct val="0"/>
              </a:spcAft>
              <a:tabLst>
                <a:tab pos="5743575" algn="r"/>
              </a:tabLst>
              <a:defRPr>
                <a:solidFill>
                  <a:schemeClr val="tx1"/>
                </a:solidFill>
                <a:latin typeface="Arial" panose="020B0604020202020204" pitchFamily="34" charset="0"/>
              </a:defRPr>
            </a:lvl8pPr>
            <a:lvl9pPr eaLnBrk="0" fontAlgn="base" hangingPunct="0">
              <a:spcBef>
                <a:spcPct val="0"/>
              </a:spcBef>
              <a:spcAft>
                <a:spcPct val="0"/>
              </a:spcAft>
              <a:tabLst>
                <a:tab pos="5743575" algn="r"/>
              </a:tabLst>
              <a:defRPr>
                <a:solidFill>
                  <a:schemeClr val="tx1"/>
                </a:solidFill>
                <a:latin typeface="Arial" panose="020B0604020202020204" pitchFamily="34" charset="0"/>
              </a:defRPr>
            </a:lvl9pPr>
          </a:lstStyle>
          <a:p>
            <a:pPr marL="90488" marR="0" lvl="1" algn="l" defTabSz="914400" rtl="0" eaLnBrk="0" fontAlgn="base" latinLnBrk="0" hangingPunct="0">
              <a:lnSpc>
                <a:spcPct val="100000"/>
              </a:lnSpc>
              <a:spcBef>
                <a:spcPct val="0"/>
              </a:spcBef>
              <a:spcAft>
                <a:spcPct val="0"/>
              </a:spcAft>
              <a:buClrTx/>
              <a:buSzPct val="100000"/>
              <a:tabLst/>
            </a:pPr>
            <a:r>
              <a:rPr lang="fr-FR" altLang="fr-FR" sz="1600">
                <a:latin typeface="Taffy" panose="03050402030202030204" pitchFamily="66" charset="0"/>
                <a:ea typeface="Arial Unicode MS"/>
                <a:cs typeface="Arial Unicode MS"/>
              </a:rPr>
              <a:t>1.3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Développer l’esprit mathématique</a:t>
            </a:r>
            <a:endParaRPr kumimoji="0" lang="fr-BE" altLang="fr-FR" sz="1050" b="0" i="0" u="none" strike="noStrike" cap="none" normalizeH="0" baseline="0">
              <a:ln>
                <a:noFill/>
              </a:ln>
              <a:solidFill>
                <a:schemeClr val="tx1"/>
              </a:solidFill>
              <a:effectLst/>
              <a:latin typeface="Taffy" panose="03050402030202030204" pitchFamily="66" charset="0"/>
            </a:endParaRPr>
          </a:p>
        </p:txBody>
      </p:sp>
      <p:sp>
        <p:nvSpPr>
          <p:cNvPr id="20" name="ZoneTexte 19">
            <a:extLst>
              <a:ext uri="{FF2B5EF4-FFF2-40B4-BE49-F238E27FC236}">
                <a16:creationId xmlns:a16="http://schemas.microsoft.com/office/drawing/2014/main" id="{4DF0538D-60AF-431B-B1E2-F13EA7C78140}"/>
              </a:ext>
            </a:extLst>
          </p:cNvPr>
          <p:cNvSpPr txBox="1"/>
          <p:nvPr/>
        </p:nvSpPr>
        <p:spPr>
          <a:xfrm>
            <a:off x="0" y="4207013"/>
            <a:ext cx="4896113" cy="338554"/>
          </a:xfrm>
          <a:prstGeom prst="rect">
            <a:avLst/>
          </a:prstGeom>
          <a:noFill/>
        </p:spPr>
        <p:txBody>
          <a:bodyPr wrap="square">
            <a:spAutoFit/>
          </a:bodyPr>
          <a:lstStyle/>
          <a:p>
            <a:r>
              <a:rPr kumimoji="0" lang="fr-FR" altLang="fr-FR" sz="1600" b="0" i="0" u="none" strike="noStrike" cap="none" normalizeH="0" baseline="0">
                <a:ln>
                  <a:noFill/>
                </a:ln>
                <a:solidFill>
                  <a:schemeClr val="tx1"/>
                </a:solidFill>
                <a:effectLst/>
                <a:latin typeface="Taffy" panose="03050402030202030204" pitchFamily="66" charset="0"/>
                <a:ea typeface="Arial Unicode MS"/>
                <a:cs typeface="Arial Unicode MS"/>
              </a:rPr>
              <a:t> 1.5.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Néerlandais</a:t>
            </a:r>
            <a:endParaRPr lang="fr-BE" sz="1600">
              <a:latin typeface="Taffy" panose="03050402030202030204" pitchFamily="66" charset="0"/>
            </a:endParaRPr>
          </a:p>
        </p:txBody>
      </p:sp>
      <p:grpSp>
        <p:nvGrpSpPr>
          <p:cNvPr id="21" name="Groupe 20">
            <a:extLst>
              <a:ext uri="{FF2B5EF4-FFF2-40B4-BE49-F238E27FC236}">
                <a16:creationId xmlns:a16="http://schemas.microsoft.com/office/drawing/2014/main" id="{14794A51-0191-46B0-B3CF-91B717B6C7DF}"/>
              </a:ext>
            </a:extLst>
          </p:cNvPr>
          <p:cNvGrpSpPr/>
          <p:nvPr/>
        </p:nvGrpSpPr>
        <p:grpSpPr>
          <a:xfrm>
            <a:off x="8606157" y="-848941"/>
            <a:ext cx="2544443" cy="1820838"/>
            <a:chOff x="8606157" y="-848941"/>
            <a:chExt cx="2544443" cy="1820838"/>
          </a:xfrm>
        </p:grpSpPr>
        <p:sp>
          <p:nvSpPr>
            <p:cNvPr id="22" name="Arc partiel 21">
              <a:extLst>
                <a:ext uri="{FF2B5EF4-FFF2-40B4-BE49-F238E27FC236}">
                  <a16:creationId xmlns:a16="http://schemas.microsoft.com/office/drawing/2014/main" id="{806B21A2-71AA-4DA4-AD7E-3B63E2C4E0A2}"/>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3" name="Graphique 22" descr="Logement">
              <a:hlinkClick r:id="rId3" action="ppaction://hlinksldjump"/>
              <a:extLst>
                <a:ext uri="{FF2B5EF4-FFF2-40B4-BE49-F238E27FC236}">
                  <a16:creationId xmlns:a16="http://schemas.microsoft.com/office/drawing/2014/main" id="{C352EE76-A49B-486B-A514-F90DE563C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5" name="Arc 24">
              <a:extLst>
                <a:ext uri="{FF2B5EF4-FFF2-40B4-BE49-F238E27FC236}">
                  <a16:creationId xmlns:a16="http://schemas.microsoft.com/office/drawing/2014/main" id="{0A674840-7921-4AB6-B8A9-36020064BEB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6" name="Arc 25">
              <a:extLst>
                <a:ext uri="{FF2B5EF4-FFF2-40B4-BE49-F238E27FC236}">
                  <a16:creationId xmlns:a16="http://schemas.microsoft.com/office/drawing/2014/main" id="{3E3FE8EE-2C37-40B2-9A42-4E09A3B1DF95}"/>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8" name="Tableau 7">
            <a:extLst>
              <a:ext uri="{FF2B5EF4-FFF2-40B4-BE49-F238E27FC236}">
                <a16:creationId xmlns:a16="http://schemas.microsoft.com/office/drawing/2014/main" id="{9DB0F1AF-E3D4-4A87-B048-19F581F1878F}"/>
              </a:ext>
            </a:extLst>
          </p:cNvPr>
          <p:cNvGraphicFramePr>
            <a:graphicFrameLocks noGrp="1"/>
          </p:cNvGraphicFramePr>
          <p:nvPr>
            <p:extLst>
              <p:ext uri="{D42A27DB-BD31-4B8C-83A1-F6EECF244321}">
                <p14:modId xmlns:p14="http://schemas.microsoft.com/office/powerpoint/2010/main" val="1162541579"/>
              </p:ext>
            </p:extLst>
          </p:nvPr>
        </p:nvGraphicFramePr>
        <p:xfrm>
          <a:off x="277966" y="1192462"/>
          <a:ext cx="9336682" cy="899160"/>
        </p:xfrm>
        <a:graphic>
          <a:graphicData uri="http://schemas.openxmlformats.org/drawingml/2006/table">
            <a:tbl>
              <a:tblPr firstRow="1" firstCol="1" bandRow="1">
                <a:tableStyleId>{2D5ABB26-0587-4C30-8999-92F81FD0307C}</a:tableStyleId>
              </a:tblPr>
              <a:tblGrid>
                <a:gridCol w="447066">
                  <a:extLst>
                    <a:ext uri="{9D8B030D-6E8A-4147-A177-3AD203B41FA5}">
                      <a16:colId xmlns:a16="http://schemas.microsoft.com/office/drawing/2014/main" val="1381365174"/>
                    </a:ext>
                  </a:extLst>
                </a:gridCol>
                <a:gridCol w="7235378">
                  <a:extLst>
                    <a:ext uri="{9D8B030D-6E8A-4147-A177-3AD203B41FA5}">
                      <a16:colId xmlns:a16="http://schemas.microsoft.com/office/drawing/2014/main" val="3041379144"/>
                    </a:ext>
                  </a:extLst>
                </a:gridCol>
                <a:gridCol w="1654238">
                  <a:extLst>
                    <a:ext uri="{9D8B030D-6E8A-4147-A177-3AD203B41FA5}">
                      <a16:colId xmlns:a16="http://schemas.microsoft.com/office/drawing/2014/main" val="1657565305"/>
                    </a:ext>
                  </a:extLst>
                </a:gridCol>
              </a:tblGrid>
              <a:tr h="283341">
                <a:tc>
                  <a:txBody>
                    <a:bodyPr/>
                    <a:lstStyle/>
                    <a:p>
                      <a:r>
                        <a:rPr lang="fr-FR" sz="1300">
                          <a:effectLst/>
                          <a:latin typeface="Taffy" panose="03050402030202030204" pitchFamily="66" charset="0"/>
                        </a:rPr>
                        <a:t>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Défis mathématiques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5744210" algn="r"/>
                        </a:tabLst>
                      </a:pPr>
                      <a:r>
                        <a:rPr lang="fr-FR" sz="1300">
                          <a:effectLst/>
                          <a:latin typeface="Taffy" panose="03050402030202030204" pitchFamily="66" charset="0"/>
                        </a:rPr>
                        <a:t>A poursuivre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678459"/>
                  </a:ext>
                </a:extLst>
              </a:tr>
              <a:tr h="283341">
                <a:tc>
                  <a:txBody>
                    <a:bodyPr/>
                    <a:lstStyle/>
                    <a:p>
                      <a:r>
                        <a:rPr lang="fr-FR" sz="1300">
                          <a:effectLst/>
                          <a:latin typeface="Taffy" panose="03050402030202030204" pitchFamily="66" charset="0"/>
                        </a:rPr>
                        <a:t>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Estimer ses réponses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A poursuivre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6880997"/>
                  </a:ext>
                </a:extLst>
              </a:tr>
              <a:tr h="283341">
                <a:tc>
                  <a:txBody>
                    <a:bodyPr/>
                    <a:lstStyle/>
                    <a:p>
                      <a:r>
                        <a:rPr lang="fr-FR" sz="1300">
                          <a:effectLst/>
                          <a:latin typeface="Taffy" panose="03050402030202030204" pitchFamily="66" charset="0"/>
                        </a:rPr>
                        <a:t>C)</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Utiliser la terminologie adéquate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06/2020</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867117"/>
                  </a:ext>
                </a:extLst>
              </a:tr>
            </a:tbl>
          </a:graphicData>
        </a:graphic>
      </p:graphicFrame>
      <p:graphicFrame>
        <p:nvGraphicFramePr>
          <p:cNvPr id="9" name="Tableau 8">
            <a:extLst>
              <a:ext uri="{FF2B5EF4-FFF2-40B4-BE49-F238E27FC236}">
                <a16:creationId xmlns:a16="http://schemas.microsoft.com/office/drawing/2014/main" id="{038DF0C4-4A03-42C7-AC20-C83DAA225811}"/>
              </a:ext>
            </a:extLst>
          </p:cNvPr>
          <p:cNvGraphicFramePr>
            <a:graphicFrameLocks noGrp="1"/>
          </p:cNvGraphicFramePr>
          <p:nvPr>
            <p:extLst>
              <p:ext uri="{D42A27DB-BD31-4B8C-83A1-F6EECF244321}">
                <p14:modId xmlns:p14="http://schemas.microsoft.com/office/powerpoint/2010/main" val="2734701469"/>
              </p:ext>
            </p:extLst>
          </p:nvPr>
        </p:nvGraphicFramePr>
        <p:xfrm>
          <a:off x="277967" y="2520734"/>
          <a:ext cx="9336681" cy="1696720"/>
        </p:xfrm>
        <a:graphic>
          <a:graphicData uri="http://schemas.openxmlformats.org/drawingml/2006/table">
            <a:tbl>
              <a:tblPr firstRow="1" firstCol="1" bandRow="1">
                <a:tableStyleId>{2D5ABB26-0587-4C30-8999-92F81FD0307C}</a:tableStyleId>
              </a:tblPr>
              <a:tblGrid>
                <a:gridCol w="452899">
                  <a:extLst>
                    <a:ext uri="{9D8B030D-6E8A-4147-A177-3AD203B41FA5}">
                      <a16:colId xmlns:a16="http://schemas.microsoft.com/office/drawing/2014/main" val="167387868"/>
                    </a:ext>
                  </a:extLst>
                </a:gridCol>
                <a:gridCol w="7237477">
                  <a:extLst>
                    <a:ext uri="{9D8B030D-6E8A-4147-A177-3AD203B41FA5}">
                      <a16:colId xmlns:a16="http://schemas.microsoft.com/office/drawing/2014/main" val="3836979166"/>
                    </a:ext>
                  </a:extLst>
                </a:gridCol>
                <a:gridCol w="1646305">
                  <a:extLst>
                    <a:ext uri="{9D8B030D-6E8A-4147-A177-3AD203B41FA5}">
                      <a16:colId xmlns:a16="http://schemas.microsoft.com/office/drawing/2014/main" val="2796645165"/>
                    </a:ext>
                  </a:extLst>
                </a:gridCol>
              </a:tblGrid>
              <a:tr h="0">
                <a:tc>
                  <a:txBody>
                    <a:bodyPr/>
                    <a:lstStyle/>
                    <a:p>
                      <a:r>
                        <a:rPr lang="fr-FR" sz="1300">
                          <a:effectLst/>
                          <a:latin typeface="Taffy" panose="03050402030202030204" pitchFamily="66" charset="0"/>
                        </a:rPr>
                        <a:t>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Organiser des sorties découvertes en lien avec les apprentissages</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437585"/>
                  </a:ext>
                </a:extLst>
              </a:tr>
              <a:tr h="0">
                <a:tc>
                  <a:txBody>
                    <a:bodyPr/>
                    <a:lstStyle/>
                    <a:p>
                      <a:r>
                        <a:rPr lang="fr-FR" sz="1300">
                          <a:effectLst/>
                          <a:latin typeface="Taffy" panose="03050402030202030204" pitchFamily="66" charset="0"/>
                        </a:rPr>
                        <a:t>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Promouvoir l’esprit scientifique,  mettre l’élève en situation de construire ses hypothèses lors d'expériences et lui apprendre à valider ses résultats.</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06/2020</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322115"/>
                  </a:ext>
                </a:extLst>
              </a:tr>
              <a:tr h="0">
                <a:tc>
                  <a:txBody>
                    <a:bodyPr/>
                    <a:lstStyle/>
                    <a:p>
                      <a:r>
                        <a:rPr lang="fr-FR" sz="1300">
                          <a:effectLst/>
                          <a:latin typeface="Taffy" panose="03050402030202030204" pitchFamily="66" charset="0"/>
                        </a:rPr>
                        <a:t>C)</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Participer aux classes de dépaysement</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84421"/>
                  </a:ext>
                </a:extLst>
              </a:tr>
              <a:tr h="0">
                <a:tc>
                  <a:txBody>
                    <a:bodyPr/>
                    <a:lstStyle/>
                    <a:p>
                      <a:r>
                        <a:rPr lang="fr-FR" sz="1300">
                          <a:effectLst/>
                          <a:latin typeface="Taffy" panose="03050402030202030204" pitchFamily="66" charset="0"/>
                        </a:rPr>
                        <a:t>D)</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Découvrir le patrimoine local en continuité</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932893"/>
                  </a:ext>
                </a:extLst>
              </a:tr>
              <a:tr h="0">
                <a:tc>
                  <a:txBody>
                    <a:bodyPr/>
                    <a:lstStyle/>
                    <a:p>
                      <a:r>
                        <a:rPr lang="fr-FR" sz="1300">
                          <a:effectLst/>
                          <a:latin typeface="Taffy" panose="03050402030202030204" pitchFamily="66" charset="0"/>
                        </a:rPr>
                        <a:t>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Transférer ses apprentissages dans d’autres situations</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188552"/>
                  </a:ext>
                </a:extLst>
              </a:tr>
            </a:tbl>
          </a:graphicData>
        </a:graphic>
      </p:graphicFrame>
      <p:graphicFrame>
        <p:nvGraphicFramePr>
          <p:cNvPr id="11" name="Tableau 10">
            <a:extLst>
              <a:ext uri="{FF2B5EF4-FFF2-40B4-BE49-F238E27FC236}">
                <a16:creationId xmlns:a16="http://schemas.microsoft.com/office/drawing/2014/main" id="{236BC0C4-C1F1-4A9E-96F9-A36CE150D0DB}"/>
              </a:ext>
            </a:extLst>
          </p:cNvPr>
          <p:cNvGraphicFramePr>
            <a:graphicFrameLocks noGrp="1"/>
          </p:cNvGraphicFramePr>
          <p:nvPr>
            <p:extLst>
              <p:ext uri="{D42A27DB-BD31-4B8C-83A1-F6EECF244321}">
                <p14:modId xmlns:p14="http://schemas.microsoft.com/office/powerpoint/2010/main" val="609873596"/>
              </p:ext>
            </p:extLst>
          </p:nvPr>
        </p:nvGraphicFramePr>
        <p:xfrm>
          <a:off x="277966" y="4600846"/>
          <a:ext cx="9289056" cy="1991360"/>
        </p:xfrm>
        <a:graphic>
          <a:graphicData uri="http://schemas.openxmlformats.org/drawingml/2006/table">
            <a:tbl>
              <a:tblPr firstRow="1" firstCol="1" bandRow="1">
                <a:tableStyleId>{2D5ABB26-0587-4C30-8999-92F81FD0307C}</a:tableStyleId>
              </a:tblPr>
              <a:tblGrid>
                <a:gridCol w="447748">
                  <a:extLst>
                    <a:ext uri="{9D8B030D-6E8A-4147-A177-3AD203B41FA5}">
                      <a16:colId xmlns:a16="http://schemas.microsoft.com/office/drawing/2014/main" val="2203451165"/>
                    </a:ext>
                  </a:extLst>
                </a:gridCol>
                <a:gridCol w="7274502">
                  <a:extLst>
                    <a:ext uri="{9D8B030D-6E8A-4147-A177-3AD203B41FA5}">
                      <a16:colId xmlns:a16="http://schemas.microsoft.com/office/drawing/2014/main" val="4007637770"/>
                    </a:ext>
                  </a:extLst>
                </a:gridCol>
                <a:gridCol w="1566806">
                  <a:extLst>
                    <a:ext uri="{9D8B030D-6E8A-4147-A177-3AD203B41FA5}">
                      <a16:colId xmlns:a16="http://schemas.microsoft.com/office/drawing/2014/main" val="3558047380"/>
                    </a:ext>
                  </a:extLst>
                </a:gridCol>
              </a:tblGrid>
              <a:tr h="133350">
                <a:tc>
                  <a:txBody>
                    <a:bodyPr/>
                    <a:lstStyle/>
                    <a:p>
                      <a:r>
                        <a:rPr lang="fr-FR" sz="1300">
                          <a:effectLst/>
                          <a:latin typeface="Taffy" panose="03050402030202030204" pitchFamily="66" charset="0"/>
                        </a:rPr>
                        <a:t>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Rencontrer la culture néerlandophone (sorties scolaires, livres, échanges linguistiques, correspondances, recettes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771091"/>
                  </a:ext>
                </a:extLst>
              </a:tr>
              <a:tr h="133350">
                <a:tc>
                  <a:txBody>
                    <a:bodyPr/>
                    <a:lstStyle/>
                    <a:p>
                      <a:r>
                        <a:rPr lang="fr-FR" sz="1300">
                          <a:effectLst/>
                          <a:latin typeface="Taffy" panose="03050402030202030204" pitchFamily="66" charset="0"/>
                        </a:rPr>
                        <a:t>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Pratiquer au maximum le néerlandais oralement</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extLst>
                  <a:ext uri="{0D108BD9-81ED-4DB2-BD59-A6C34878D82A}">
                    <a16:rowId xmlns:a16="http://schemas.microsoft.com/office/drawing/2014/main" val="1913790152"/>
                  </a:ext>
                </a:extLst>
              </a:tr>
              <a:tr h="133350">
                <a:tc>
                  <a:txBody>
                    <a:bodyPr/>
                    <a:lstStyle/>
                    <a:p>
                      <a:r>
                        <a:rPr lang="fr-FR" sz="1300">
                          <a:effectLst/>
                          <a:latin typeface="Taffy" panose="03050402030202030204" pitchFamily="66" charset="0"/>
                        </a:rPr>
                        <a:t>C)</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Favoriser la compréhension à l’audition au 10/12</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extLst>
                  <a:ext uri="{0D108BD9-81ED-4DB2-BD59-A6C34878D82A}">
                    <a16:rowId xmlns:a16="http://schemas.microsoft.com/office/drawing/2014/main" val="2059111757"/>
                  </a:ext>
                </a:extLst>
              </a:tr>
              <a:tr h="133350">
                <a:tc>
                  <a:txBody>
                    <a:bodyPr/>
                    <a:lstStyle/>
                    <a:p>
                      <a:r>
                        <a:rPr lang="fr-FR" sz="1300">
                          <a:effectLst/>
                          <a:latin typeface="Taffy" panose="03050402030202030204" pitchFamily="66" charset="0"/>
                        </a:rPr>
                        <a:t>D)</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tabLst>
                          <a:tab pos="5744210" algn="r"/>
                        </a:tabLst>
                      </a:pPr>
                      <a:r>
                        <a:rPr lang="fr-FR" sz="1300">
                          <a:effectLst/>
                          <a:latin typeface="Taffy" panose="03050402030202030204" pitchFamily="66" charset="0"/>
                        </a:rPr>
                        <a:t>Renforcer l'apprentissage de la prononciation et sensibiliser à l’audition de la langue par : - le biais de la chanson</a:t>
                      </a:r>
                      <a:endParaRPr lang="fr-BE" sz="1300">
                        <a:effectLst/>
                        <a:latin typeface="Taffy" panose="03050402030202030204" pitchFamily="66" charset="0"/>
                      </a:endParaRPr>
                    </a:p>
                    <a:p>
                      <a:pPr>
                        <a:tabLst>
                          <a:tab pos="1929765" algn="l"/>
                        </a:tabLst>
                      </a:pPr>
                      <a:r>
                        <a:rPr lang="fr-FR" sz="1300">
                          <a:effectLst/>
                          <a:latin typeface="Taffy" panose="03050402030202030204" pitchFamily="66" charset="0"/>
                        </a:rPr>
                        <a:t>	- les dialogues</a:t>
                      </a:r>
                      <a:endParaRPr lang="fr-BE" sz="1300">
                        <a:effectLst/>
                        <a:latin typeface="Taffy" panose="03050402030202030204" pitchFamily="66" charset="0"/>
                      </a:endParaRPr>
                    </a:p>
                    <a:p>
                      <a:pPr>
                        <a:tabLst>
                          <a:tab pos="1929765" algn="l"/>
                        </a:tabLst>
                      </a:pPr>
                      <a:r>
                        <a:rPr lang="fr-FR" sz="1300">
                          <a:effectLst/>
                          <a:latin typeface="Taffy" panose="03050402030202030204" pitchFamily="66" charset="0"/>
                        </a:rPr>
                        <a:t>	- les échanges via les TICE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A poursuivre </a:t>
                      </a:r>
                      <a:endParaRPr lang="fr-BE" sz="1300">
                        <a:effectLst/>
                        <a:latin typeface="Taffy" panose="03050402030202030204" pitchFamily="66" charset="0"/>
                      </a:endParaRPr>
                    </a:p>
                    <a:p>
                      <a:pPr algn="ctr"/>
                      <a:r>
                        <a:rPr lang="fr-FR" sz="1300">
                          <a:effectLst/>
                          <a:latin typeface="Taffy" panose="03050402030202030204" pitchFamily="66" charset="0"/>
                        </a:rPr>
                        <a:t>A poursuivre</a:t>
                      </a:r>
                      <a:endParaRPr lang="fr-BE" sz="1300">
                        <a:effectLst/>
                        <a:latin typeface="Taffy" panose="03050402030202030204" pitchFamily="66" charset="0"/>
                      </a:endParaRPr>
                    </a:p>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79925"/>
                  </a:ext>
                </a:extLst>
              </a:tr>
            </a:tbl>
          </a:graphicData>
        </a:graphic>
      </p:graphicFrame>
      <p:sp>
        <p:nvSpPr>
          <p:cNvPr id="29" name="Rectangle 1">
            <a:extLst>
              <a:ext uri="{FF2B5EF4-FFF2-40B4-BE49-F238E27FC236}">
                <a16:creationId xmlns:a16="http://schemas.microsoft.com/office/drawing/2014/main" id="{F58E8801-C676-4007-BEDA-2D4E5F5A5563}"/>
              </a:ext>
            </a:extLst>
          </p:cNvPr>
          <p:cNvSpPr>
            <a:spLocks noChangeArrowheads="1"/>
          </p:cNvSpPr>
          <p:nvPr/>
        </p:nvSpPr>
        <p:spPr bwMode="auto">
          <a:xfrm>
            <a:off x="0" y="2138304"/>
            <a:ext cx="38288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43575" algn="r"/>
              </a:tabLst>
              <a:defRPr>
                <a:solidFill>
                  <a:schemeClr val="tx1"/>
                </a:solidFill>
                <a:latin typeface="Arial" panose="020B0604020202020204" pitchFamily="34" charset="0"/>
              </a:defRPr>
            </a:lvl1pPr>
            <a:lvl2pPr eaLnBrk="0" fontAlgn="base" hangingPunct="0">
              <a:spcBef>
                <a:spcPct val="0"/>
              </a:spcBef>
              <a:spcAft>
                <a:spcPct val="0"/>
              </a:spcAft>
              <a:tabLst>
                <a:tab pos="5743575" algn="r"/>
              </a:tabLst>
              <a:defRPr>
                <a:solidFill>
                  <a:schemeClr val="tx1"/>
                </a:solidFill>
                <a:latin typeface="Arial" panose="020B0604020202020204" pitchFamily="34" charset="0"/>
              </a:defRPr>
            </a:lvl2pPr>
            <a:lvl3pPr eaLnBrk="0" fontAlgn="base" hangingPunct="0">
              <a:spcBef>
                <a:spcPct val="0"/>
              </a:spcBef>
              <a:spcAft>
                <a:spcPct val="0"/>
              </a:spcAft>
              <a:tabLst>
                <a:tab pos="5743575" algn="r"/>
              </a:tabLst>
              <a:defRPr>
                <a:solidFill>
                  <a:schemeClr val="tx1"/>
                </a:solidFill>
                <a:latin typeface="Arial" panose="020B0604020202020204" pitchFamily="34" charset="0"/>
              </a:defRPr>
            </a:lvl3pPr>
            <a:lvl4pPr eaLnBrk="0" fontAlgn="base" hangingPunct="0">
              <a:spcBef>
                <a:spcPct val="0"/>
              </a:spcBef>
              <a:spcAft>
                <a:spcPct val="0"/>
              </a:spcAft>
              <a:tabLst>
                <a:tab pos="5743575" algn="r"/>
              </a:tabLst>
              <a:defRPr>
                <a:solidFill>
                  <a:schemeClr val="tx1"/>
                </a:solidFill>
                <a:latin typeface="Arial" panose="020B0604020202020204" pitchFamily="34" charset="0"/>
              </a:defRPr>
            </a:lvl4pPr>
            <a:lvl5pPr eaLnBrk="0" fontAlgn="base" hangingPunct="0">
              <a:spcBef>
                <a:spcPct val="0"/>
              </a:spcBef>
              <a:spcAft>
                <a:spcPct val="0"/>
              </a:spcAft>
              <a:tabLst>
                <a:tab pos="5743575" algn="r"/>
              </a:tabLst>
              <a:defRPr>
                <a:solidFill>
                  <a:schemeClr val="tx1"/>
                </a:solidFill>
                <a:latin typeface="Arial" panose="020B0604020202020204" pitchFamily="34" charset="0"/>
              </a:defRPr>
            </a:lvl5pPr>
            <a:lvl6pPr eaLnBrk="0" fontAlgn="base" hangingPunct="0">
              <a:spcBef>
                <a:spcPct val="0"/>
              </a:spcBef>
              <a:spcAft>
                <a:spcPct val="0"/>
              </a:spcAft>
              <a:tabLst>
                <a:tab pos="5743575" algn="r"/>
              </a:tabLst>
              <a:defRPr>
                <a:solidFill>
                  <a:schemeClr val="tx1"/>
                </a:solidFill>
                <a:latin typeface="Arial" panose="020B0604020202020204" pitchFamily="34" charset="0"/>
              </a:defRPr>
            </a:lvl6pPr>
            <a:lvl7pPr eaLnBrk="0" fontAlgn="base" hangingPunct="0">
              <a:spcBef>
                <a:spcPct val="0"/>
              </a:spcBef>
              <a:spcAft>
                <a:spcPct val="0"/>
              </a:spcAft>
              <a:tabLst>
                <a:tab pos="5743575" algn="r"/>
              </a:tabLst>
              <a:defRPr>
                <a:solidFill>
                  <a:schemeClr val="tx1"/>
                </a:solidFill>
                <a:latin typeface="Arial" panose="020B0604020202020204" pitchFamily="34" charset="0"/>
              </a:defRPr>
            </a:lvl7pPr>
            <a:lvl8pPr eaLnBrk="0" fontAlgn="base" hangingPunct="0">
              <a:spcBef>
                <a:spcPct val="0"/>
              </a:spcBef>
              <a:spcAft>
                <a:spcPct val="0"/>
              </a:spcAft>
              <a:tabLst>
                <a:tab pos="5743575" algn="r"/>
              </a:tabLst>
              <a:defRPr>
                <a:solidFill>
                  <a:schemeClr val="tx1"/>
                </a:solidFill>
                <a:latin typeface="Arial" panose="020B0604020202020204" pitchFamily="34" charset="0"/>
              </a:defRPr>
            </a:lvl8pPr>
            <a:lvl9pPr eaLnBrk="0" fontAlgn="base" hangingPunct="0">
              <a:spcBef>
                <a:spcPct val="0"/>
              </a:spcBef>
              <a:spcAft>
                <a:spcPct val="0"/>
              </a:spcAft>
              <a:tabLst>
                <a:tab pos="5743575" algn="r"/>
              </a:tabLst>
              <a:defRPr>
                <a:solidFill>
                  <a:schemeClr val="tx1"/>
                </a:solidFill>
                <a:latin typeface="Arial" panose="020B0604020202020204" pitchFamily="34" charset="0"/>
              </a:defRPr>
            </a:lvl9pPr>
          </a:lstStyle>
          <a:p>
            <a:pPr marL="90488" lvl="1" defTabSz="914400">
              <a:buSzPct val="100000"/>
              <a:tabLst/>
            </a:pPr>
            <a:r>
              <a:rPr lang="fr-FR" altLang="fr-FR" sz="1600">
                <a:latin typeface="Taffy" panose="03050402030202030204" pitchFamily="66" charset="0"/>
                <a:ea typeface="Arial Unicode MS"/>
                <a:cs typeface="Arial Unicode MS"/>
              </a:rPr>
              <a:t>1.4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Eveil et esprit scientifique</a:t>
            </a:r>
            <a:endParaRPr kumimoji="0" lang="fr-BE" altLang="fr-FR" sz="1050" b="0" i="0" u="none" strike="noStrike" cap="none" normalizeH="0" baseline="0">
              <a:ln>
                <a:noFill/>
              </a:ln>
              <a:solidFill>
                <a:schemeClr val="tx1"/>
              </a:solidFill>
              <a:effectLst/>
              <a:latin typeface="Taffy" panose="03050402030202030204" pitchFamily="66" charset="0"/>
            </a:endParaRPr>
          </a:p>
        </p:txBody>
      </p:sp>
      <p:sp>
        <p:nvSpPr>
          <p:cNvPr id="30" name="ZoneTexte 29">
            <a:hlinkClick r:id="rId6" action="ppaction://hlinksldjump"/>
            <a:extLst>
              <a:ext uri="{FF2B5EF4-FFF2-40B4-BE49-F238E27FC236}">
                <a16:creationId xmlns:a16="http://schemas.microsoft.com/office/drawing/2014/main" id="{F0DC8898-FC83-469F-A97A-D7B29D5852CE}"/>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31" name="Graphique 30" descr="Retour avec un remplissage uni">
            <a:hlinkClick r:id="rId7" action="ppaction://hlinksldjump"/>
            <a:extLst>
              <a:ext uri="{FF2B5EF4-FFF2-40B4-BE49-F238E27FC236}">
                <a16:creationId xmlns:a16="http://schemas.microsoft.com/office/drawing/2014/main" id="{0C69352F-C4DB-415A-993E-C5422454AE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339167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 plaisir d’apprendre</a:t>
            </a:r>
          </a:p>
        </p:txBody>
      </p:sp>
      <p:sp>
        <p:nvSpPr>
          <p:cNvPr id="12" name="Rectangle : carré corné 11">
            <a:extLst>
              <a:ext uri="{FF2B5EF4-FFF2-40B4-BE49-F238E27FC236}">
                <a16:creationId xmlns:a16="http://schemas.microsoft.com/office/drawing/2014/main" id="{0E787AEC-CD32-406D-9999-63D5CF6AFA9F}"/>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sp>
        <p:nvSpPr>
          <p:cNvPr id="6" name="Rectangle 1">
            <a:extLst>
              <a:ext uri="{FF2B5EF4-FFF2-40B4-BE49-F238E27FC236}">
                <a16:creationId xmlns:a16="http://schemas.microsoft.com/office/drawing/2014/main" id="{4B545DF6-EC33-4E06-B3AC-4229A952EB24}"/>
              </a:ext>
            </a:extLst>
          </p:cNvPr>
          <p:cNvSpPr>
            <a:spLocks noChangeArrowheads="1"/>
          </p:cNvSpPr>
          <p:nvPr/>
        </p:nvSpPr>
        <p:spPr bwMode="auto">
          <a:xfrm>
            <a:off x="0" y="774717"/>
            <a:ext cx="55645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43575" algn="r"/>
              </a:tabLst>
              <a:defRPr>
                <a:solidFill>
                  <a:schemeClr val="tx1"/>
                </a:solidFill>
                <a:latin typeface="Arial" panose="020B0604020202020204" pitchFamily="34" charset="0"/>
              </a:defRPr>
            </a:lvl1pPr>
            <a:lvl2pPr eaLnBrk="0" fontAlgn="base" hangingPunct="0">
              <a:spcBef>
                <a:spcPct val="0"/>
              </a:spcBef>
              <a:spcAft>
                <a:spcPct val="0"/>
              </a:spcAft>
              <a:tabLst>
                <a:tab pos="5743575" algn="r"/>
              </a:tabLst>
              <a:defRPr>
                <a:solidFill>
                  <a:schemeClr val="tx1"/>
                </a:solidFill>
                <a:latin typeface="Arial" panose="020B0604020202020204" pitchFamily="34" charset="0"/>
              </a:defRPr>
            </a:lvl2pPr>
            <a:lvl3pPr eaLnBrk="0" fontAlgn="base" hangingPunct="0">
              <a:spcBef>
                <a:spcPct val="0"/>
              </a:spcBef>
              <a:spcAft>
                <a:spcPct val="0"/>
              </a:spcAft>
              <a:tabLst>
                <a:tab pos="5743575" algn="r"/>
              </a:tabLst>
              <a:defRPr>
                <a:solidFill>
                  <a:schemeClr val="tx1"/>
                </a:solidFill>
                <a:latin typeface="Arial" panose="020B0604020202020204" pitchFamily="34" charset="0"/>
              </a:defRPr>
            </a:lvl3pPr>
            <a:lvl4pPr eaLnBrk="0" fontAlgn="base" hangingPunct="0">
              <a:spcBef>
                <a:spcPct val="0"/>
              </a:spcBef>
              <a:spcAft>
                <a:spcPct val="0"/>
              </a:spcAft>
              <a:tabLst>
                <a:tab pos="5743575" algn="r"/>
              </a:tabLst>
              <a:defRPr>
                <a:solidFill>
                  <a:schemeClr val="tx1"/>
                </a:solidFill>
                <a:latin typeface="Arial" panose="020B0604020202020204" pitchFamily="34" charset="0"/>
              </a:defRPr>
            </a:lvl4pPr>
            <a:lvl5pPr eaLnBrk="0" fontAlgn="base" hangingPunct="0">
              <a:spcBef>
                <a:spcPct val="0"/>
              </a:spcBef>
              <a:spcAft>
                <a:spcPct val="0"/>
              </a:spcAft>
              <a:tabLst>
                <a:tab pos="5743575" algn="r"/>
              </a:tabLst>
              <a:defRPr>
                <a:solidFill>
                  <a:schemeClr val="tx1"/>
                </a:solidFill>
                <a:latin typeface="Arial" panose="020B0604020202020204" pitchFamily="34" charset="0"/>
              </a:defRPr>
            </a:lvl5pPr>
            <a:lvl6pPr eaLnBrk="0" fontAlgn="base" hangingPunct="0">
              <a:spcBef>
                <a:spcPct val="0"/>
              </a:spcBef>
              <a:spcAft>
                <a:spcPct val="0"/>
              </a:spcAft>
              <a:tabLst>
                <a:tab pos="5743575" algn="r"/>
              </a:tabLst>
              <a:defRPr>
                <a:solidFill>
                  <a:schemeClr val="tx1"/>
                </a:solidFill>
                <a:latin typeface="Arial" panose="020B0604020202020204" pitchFamily="34" charset="0"/>
              </a:defRPr>
            </a:lvl6pPr>
            <a:lvl7pPr eaLnBrk="0" fontAlgn="base" hangingPunct="0">
              <a:spcBef>
                <a:spcPct val="0"/>
              </a:spcBef>
              <a:spcAft>
                <a:spcPct val="0"/>
              </a:spcAft>
              <a:tabLst>
                <a:tab pos="5743575" algn="r"/>
              </a:tabLst>
              <a:defRPr>
                <a:solidFill>
                  <a:schemeClr val="tx1"/>
                </a:solidFill>
                <a:latin typeface="Arial" panose="020B0604020202020204" pitchFamily="34" charset="0"/>
              </a:defRPr>
            </a:lvl7pPr>
            <a:lvl8pPr eaLnBrk="0" fontAlgn="base" hangingPunct="0">
              <a:spcBef>
                <a:spcPct val="0"/>
              </a:spcBef>
              <a:spcAft>
                <a:spcPct val="0"/>
              </a:spcAft>
              <a:tabLst>
                <a:tab pos="5743575" algn="r"/>
              </a:tabLst>
              <a:defRPr>
                <a:solidFill>
                  <a:schemeClr val="tx1"/>
                </a:solidFill>
                <a:latin typeface="Arial" panose="020B0604020202020204" pitchFamily="34" charset="0"/>
              </a:defRPr>
            </a:lvl8pPr>
            <a:lvl9pPr eaLnBrk="0" fontAlgn="base" hangingPunct="0">
              <a:spcBef>
                <a:spcPct val="0"/>
              </a:spcBef>
              <a:spcAft>
                <a:spcPct val="0"/>
              </a:spcAft>
              <a:tabLst>
                <a:tab pos="5743575" algn="r"/>
              </a:tabLst>
              <a:defRPr>
                <a:solidFill>
                  <a:schemeClr val="tx1"/>
                </a:solidFill>
                <a:latin typeface="Arial" panose="020B0604020202020204" pitchFamily="34" charset="0"/>
              </a:defRPr>
            </a:lvl9pPr>
          </a:lstStyle>
          <a:p>
            <a:pPr marL="90488" lvl="1" defTabSz="914400">
              <a:buSzPct val="100000"/>
              <a:tabLst/>
            </a:pPr>
            <a:r>
              <a:rPr lang="fr-FR" altLang="fr-FR" sz="1600">
                <a:latin typeface="Taffy" panose="03050402030202030204" pitchFamily="66" charset="0"/>
                <a:ea typeface="Arial Unicode MS"/>
                <a:cs typeface="Arial Unicode MS"/>
              </a:rPr>
              <a:t>1.6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Valorisation du sport à l’école</a:t>
            </a:r>
          </a:p>
          <a:p>
            <a:pPr marL="90488" lvl="1" defTabSz="914400">
              <a:buSzPct val="100000"/>
              <a:tabLst/>
            </a:pPr>
            <a:r>
              <a:rPr kumimoji="0" lang="fr-FR" altLang="fr-FR" sz="1400" b="0" i="0" u="none" strike="noStrike" cap="none" normalizeH="0" baseline="0">
                <a:ln>
                  <a:noFill/>
                </a:ln>
                <a:solidFill>
                  <a:schemeClr val="tx1"/>
                </a:solidFill>
                <a:effectLst/>
                <a:latin typeface="Taffy" panose="03050402030202030204" pitchFamily="66" charset="0"/>
                <a:ea typeface="Arial Unicode MS"/>
                <a:cs typeface="Arial Unicode MS"/>
              </a:rPr>
              <a:t>       A) Lors des activités de psychomotricité en maternelles</a:t>
            </a:r>
            <a:endParaRPr kumimoji="0" lang="fr-BE" altLang="fr-FR" sz="1400" b="0" i="0" u="none" strike="noStrike" cap="none" normalizeH="0" baseline="0">
              <a:ln>
                <a:noFill/>
              </a:ln>
              <a:solidFill>
                <a:schemeClr val="tx1"/>
              </a:solidFill>
              <a:effectLst/>
              <a:latin typeface="Taffy" panose="03050402030202030204" pitchFamily="66" charset="0"/>
            </a:endParaRPr>
          </a:p>
        </p:txBody>
      </p:sp>
      <p:grpSp>
        <p:nvGrpSpPr>
          <p:cNvPr id="21" name="Groupe 20">
            <a:extLst>
              <a:ext uri="{FF2B5EF4-FFF2-40B4-BE49-F238E27FC236}">
                <a16:creationId xmlns:a16="http://schemas.microsoft.com/office/drawing/2014/main" id="{14794A51-0191-46B0-B3CF-91B717B6C7DF}"/>
              </a:ext>
            </a:extLst>
          </p:cNvPr>
          <p:cNvGrpSpPr/>
          <p:nvPr/>
        </p:nvGrpSpPr>
        <p:grpSpPr>
          <a:xfrm>
            <a:off x="8606157" y="-848941"/>
            <a:ext cx="2544443" cy="1820838"/>
            <a:chOff x="8606157" y="-848941"/>
            <a:chExt cx="2544443" cy="1820838"/>
          </a:xfrm>
        </p:grpSpPr>
        <p:sp>
          <p:nvSpPr>
            <p:cNvPr id="22" name="Arc partiel 21">
              <a:extLst>
                <a:ext uri="{FF2B5EF4-FFF2-40B4-BE49-F238E27FC236}">
                  <a16:creationId xmlns:a16="http://schemas.microsoft.com/office/drawing/2014/main" id="{806B21A2-71AA-4DA4-AD7E-3B63E2C4E0A2}"/>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3" name="Graphique 22" descr="Logement">
              <a:hlinkClick r:id="rId3" action="ppaction://hlinksldjump"/>
              <a:extLst>
                <a:ext uri="{FF2B5EF4-FFF2-40B4-BE49-F238E27FC236}">
                  <a16:creationId xmlns:a16="http://schemas.microsoft.com/office/drawing/2014/main" id="{C352EE76-A49B-486B-A514-F90DE563C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5" name="Arc 24">
              <a:extLst>
                <a:ext uri="{FF2B5EF4-FFF2-40B4-BE49-F238E27FC236}">
                  <a16:creationId xmlns:a16="http://schemas.microsoft.com/office/drawing/2014/main" id="{0A674840-7921-4AB6-B8A9-36020064BEB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6" name="Arc 25">
              <a:extLst>
                <a:ext uri="{FF2B5EF4-FFF2-40B4-BE49-F238E27FC236}">
                  <a16:creationId xmlns:a16="http://schemas.microsoft.com/office/drawing/2014/main" id="{3E3FE8EE-2C37-40B2-9A42-4E09A3B1DF95}"/>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15" name="Tableau 14">
            <a:extLst>
              <a:ext uri="{FF2B5EF4-FFF2-40B4-BE49-F238E27FC236}">
                <a16:creationId xmlns:a16="http://schemas.microsoft.com/office/drawing/2014/main" id="{80AC3DA0-3345-44B3-AB9F-BD8DA6EB8D92}"/>
              </a:ext>
            </a:extLst>
          </p:cNvPr>
          <p:cNvGraphicFramePr>
            <a:graphicFrameLocks noGrp="1"/>
          </p:cNvGraphicFramePr>
          <p:nvPr>
            <p:extLst>
              <p:ext uri="{D42A27DB-BD31-4B8C-83A1-F6EECF244321}">
                <p14:modId xmlns:p14="http://schemas.microsoft.com/office/powerpoint/2010/main" val="4155747441"/>
              </p:ext>
            </p:extLst>
          </p:nvPr>
        </p:nvGraphicFramePr>
        <p:xfrm>
          <a:off x="277966" y="1415400"/>
          <a:ext cx="9215657" cy="894080"/>
        </p:xfrm>
        <a:graphic>
          <a:graphicData uri="http://schemas.openxmlformats.org/drawingml/2006/table">
            <a:tbl>
              <a:tblPr firstRow="1" firstCol="1" bandRow="1">
                <a:tableStyleId>{2D5ABB26-0587-4C30-8999-92F81FD0307C}</a:tableStyleId>
              </a:tblPr>
              <a:tblGrid>
                <a:gridCol w="7679714">
                  <a:extLst>
                    <a:ext uri="{9D8B030D-6E8A-4147-A177-3AD203B41FA5}">
                      <a16:colId xmlns:a16="http://schemas.microsoft.com/office/drawing/2014/main" val="3786726944"/>
                    </a:ext>
                  </a:extLst>
                </a:gridCol>
                <a:gridCol w="1535943">
                  <a:extLst>
                    <a:ext uri="{9D8B030D-6E8A-4147-A177-3AD203B41FA5}">
                      <a16:colId xmlns:a16="http://schemas.microsoft.com/office/drawing/2014/main" val="4262813400"/>
                    </a:ext>
                  </a:extLst>
                </a:gridCol>
              </a:tblGrid>
              <a:tr h="247015">
                <a:tc>
                  <a:txBody>
                    <a:bodyPr/>
                    <a:lstStyle/>
                    <a:p>
                      <a:pPr marL="457200"/>
                      <a:r>
                        <a:rPr lang="fr-FR" sz="1300">
                          <a:effectLst/>
                          <a:latin typeface="Taffy" panose="03050402030202030204" pitchFamily="66" charset="0"/>
                        </a:rPr>
                        <a:t>Développer :</a:t>
                      </a:r>
                      <a:endParaRPr lang="fr-BE" sz="1300">
                        <a:effectLst/>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Le goût du mouvement</a:t>
                      </a:r>
                      <a:endParaRPr lang="fr-BE" sz="1300" u="none" strike="noStrike" kern="0" spc="0">
                        <a:effectLst/>
                        <a:uFill>
                          <a:solidFill>
                            <a:srgbClr val="00B05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Le plaisir de l’action motrice</a:t>
                      </a:r>
                      <a:endParaRPr lang="fr-BE" sz="1300" u="none" strike="noStrike" kern="0" spc="0">
                        <a:effectLst/>
                        <a:uFill>
                          <a:solidFill>
                            <a:srgbClr val="00B05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La structuration spatiale</a:t>
                      </a:r>
                      <a:endParaRPr lang="fr-BE" sz="1300" u="none" strike="noStrike" kern="0" spc="0">
                        <a:effectLst/>
                        <a:uFill>
                          <a:solidFill>
                            <a:srgbClr val="00B050"/>
                          </a:solidFill>
                        </a:uFill>
                        <a:latin typeface="Taffy" panose="03050402030202030204" pitchFamily="66" charset="0"/>
                        <a:ea typeface="Comic Sans MS" panose="030F0702030302020204" pitchFamily="66" charset="0"/>
                        <a:cs typeface="Comic Sans MS" panose="030F0702030302020204" pitchFamily="66"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A poursuivre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276683"/>
                  </a:ext>
                </a:extLst>
              </a:tr>
            </a:tbl>
          </a:graphicData>
        </a:graphic>
      </p:graphicFrame>
      <p:graphicFrame>
        <p:nvGraphicFramePr>
          <p:cNvPr id="27" name="Tableau 26">
            <a:extLst>
              <a:ext uri="{FF2B5EF4-FFF2-40B4-BE49-F238E27FC236}">
                <a16:creationId xmlns:a16="http://schemas.microsoft.com/office/drawing/2014/main" id="{8BC172B6-F988-4B54-9089-8C0CD69E61AB}"/>
              </a:ext>
            </a:extLst>
          </p:cNvPr>
          <p:cNvGraphicFramePr>
            <a:graphicFrameLocks noGrp="1"/>
          </p:cNvGraphicFramePr>
          <p:nvPr>
            <p:extLst>
              <p:ext uri="{D42A27DB-BD31-4B8C-83A1-F6EECF244321}">
                <p14:modId xmlns:p14="http://schemas.microsoft.com/office/powerpoint/2010/main" val="3120313469"/>
              </p:ext>
            </p:extLst>
          </p:nvPr>
        </p:nvGraphicFramePr>
        <p:xfrm>
          <a:off x="277965" y="2670355"/>
          <a:ext cx="9215657" cy="1686560"/>
        </p:xfrm>
        <a:graphic>
          <a:graphicData uri="http://schemas.openxmlformats.org/drawingml/2006/table">
            <a:tbl>
              <a:tblPr firstRow="1" firstCol="1" bandRow="1">
                <a:tableStyleId>{2D5ABB26-0587-4C30-8999-92F81FD0307C}</a:tableStyleId>
              </a:tblPr>
              <a:tblGrid>
                <a:gridCol w="7679714">
                  <a:extLst>
                    <a:ext uri="{9D8B030D-6E8A-4147-A177-3AD203B41FA5}">
                      <a16:colId xmlns:a16="http://schemas.microsoft.com/office/drawing/2014/main" val="3024129419"/>
                    </a:ext>
                  </a:extLst>
                </a:gridCol>
                <a:gridCol w="1535943">
                  <a:extLst>
                    <a:ext uri="{9D8B030D-6E8A-4147-A177-3AD203B41FA5}">
                      <a16:colId xmlns:a16="http://schemas.microsoft.com/office/drawing/2014/main" val="3551233565"/>
                    </a:ext>
                  </a:extLst>
                </a:gridCol>
              </a:tblGrid>
              <a:tr h="133350">
                <a:tc>
                  <a:txBody>
                    <a:bodyPr/>
                    <a:lstStyle/>
                    <a:p>
                      <a:r>
                        <a:rPr lang="fr-FR" sz="1300">
                          <a:effectLst/>
                          <a:latin typeface="Taffy" panose="03050402030202030204" pitchFamily="66" charset="0"/>
                        </a:rPr>
                        <a:t>Valoriser le développement corporel de l’enfant pour favoriser : </a:t>
                      </a:r>
                      <a:endParaRPr lang="fr-BE" sz="1300">
                        <a:effectLst/>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Le développement de son capital-santé</a:t>
                      </a:r>
                      <a:endParaRPr lang="fr-BE" sz="1300" u="none" strike="noStrike" kern="0" spc="0">
                        <a:effectLst/>
                        <a:uFill>
                          <a:solidFill>
                            <a:srgbClr val="00B05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La prise de conscience d’une hygiène de vie </a:t>
                      </a:r>
                      <a:endParaRPr lang="fr-BE" sz="1300" u="none" strike="noStrike" kern="0" spc="0">
                        <a:effectLst/>
                        <a:uFill>
                          <a:solidFill>
                            <a:srgbClr val="00B05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la confiance en soi et l’épanouissement</a:t>
                      </a:r>
                      <a:endParaRPr lang="fr-BE" sz="1300" u="none" strike="noStrike" kern="0" spc="0">
                        <a:effectLst/>
                        <a:uFill>
                          <a:solidFill>
                            <a:srgbClr val="00B05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Le goût d’une pratique sportive régulière</a:t>
                      </a:r>
                      <a:endParaRPr lang="fr-BE" sz="1300" u="none" strike="noStrike" kern="0" spc="0">
                        <a:effectLst/>
                        <a:uFill>
                          <a:solidFill>
                            <a:srgbClr val="00B05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300" u="none" strike="noStrike" kern="0" spc="0">
                          <a:effectLst/>
                          <a:uFill>
                            <a:solidFill>
                              <a:srgbClr val="00B050"/>
                            </a:solidFill>
                          </a:uFill>
                          <a:latin typeface="Taffy" panose="03050402030202030204" pitchFamily="66" charset="0"/>
                        </a:rPr>
                        <a:t>Le sens de l’effort (le dépassement de soi)</a:t>
                      </a:r>
                      <a:endParaRPr lang="fr-BE" sz="1300" u="none" strike="noStrike" kern="0" spc="0">
                        <a:effectLst/>
                        <a:uFill>
                          <a:solidFill>
                            <a:srgbClr val="00B050"/>
                          </a:solidFill>
                        </a:uFill>
                        <a:latin typeface="Taffy" panose="03050402030202030204" pitchFamily="66" charset="0"/>
                      </a:endParaRPr>
                    </a:p>
                    <a:p>
                      <a:r>
                        <a:rPr lang="fr-FR" sz="1300">
                          <a:effectLst/>
                          <a:latin typeface="Taffy" panose="03050402030202030204" pitchFamily="66" charset="0"/>
                        </a:rPr>
                        <a:t>L’esprit d’équipe, de collaboration, relationnel et sportif au travers des différentes activités (J.O., coupe du monde, cross, triathlon en 6</a:t>
                      </a:r>
                      <a:r>
                        <a:rPr lang="fr-FR" sz="1300" baseline="30000">
                          <a:effectLst/>
                          <a:latin typeface="Taffy" panose="03050402030202030204" pitchFamily="66" charset="0"/>
                        </a:rPr>
                        <a:t>ème</a:t>
                      </a: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A poursuivre 12/2019</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r>
                        <a:rPr lang="fr-FR" sz="1300">
                          <a:effectLst/>
                          <a:latin typeface="Taffy" panose="03050402030202030204" pitchFamily="66" charset="0"/>
                        </a:rPr>
                        <a:t>A poursuivre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66060"/>
                  </a:ext>
                </a:extLst>
              </a:tr>
            </a:tbl>
          </a:graphicData>
        </a:graphic>
      </p:graphicFrame>
      <p:sp>
        <p:nvSpPr>
          <p:cNvPr id="28" name="Rectangle 2">
            <a:extLst>
              <a:ext uri="{FF2B5EF4-FFF2-40B4-BE49-F238E27FC236}">
                <a16:creationId xmlns:a16="http://schemas.microsoft.com/office/drawing/2014/main" id="{84CCAC3E-E130-4C17-9C8C-A2C0184CDFD7}"/>
              </a:ext>
            </a:extLst>
          </p:cNvPr>
          <p:cNvSpPr>
            <a:spLocks noChangeArrowheads="1"/>
          </p:cNvSpPr>
          <p:nvPr/>
        </p:nvSpPr>
        <p:spPr bwMode="auto">
          <a:xfrm>
            <a:off x="386080" y="2335204"/>
            <a:ext cx="3272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altLang="fr-FR" sz="1400" i="0" u="none" strike="noStrike" cap="none" normalizeH="0" baseline="0">
                <a:ln>
                  <a:noFill/>
                </a:ln>
                <a:solidFill>
                  <a:schemeClr val="tx1"/>
                </a:solidFill>
                <a:effectLst/>
                <a:latin typeface="Taffy" panose="03050402030202030204" pitchFamily="66" charset="0"/>
                <a:ea typeface="Arial Unicode MS"/>
                <a:cs typeface="Arial Unicode MS"/>
              </a:rPr>
              <a:t>B) Lors des activités d’éducation physique</a:t>
            </a:r>
            <a:endParaRPr kumimoji="0" lang="fr-FR" altLang="fr-FR" sz="1400" i="0" u="none" strike="noStrike" cap="none" normalizeH="0" baseline="0">
              <a:ln>
                <a:noFill/>
              </a:ln>
              <a:solidFill>
                <a:schemeClr val="tx1"/>
              </a:solidFill>
              <a:effectLst/>
              <a:latin typeface="Taffy" panose="03050402030202030204" pitchFamily="66" charset="0"/>
            </a:endParaRPr>
          </a:p>
        </p:txBody>
      </p:sp>
      <p:graphicFrame>
        <p:nvGraphicFramePr>
          <p:cNvPr id="2" name="Tableau 1">
            <a:extLst>
              <a:ext uri="{FF2B5EF4-FFF2-40B4-BE49-F238E27FC236}">
                <a16:creationId xmlns:a16="http://schemas.microsoft.com/office/drawing/2014/main" id="{84673114-6F47-49CA-8BFA-CE680DB1F9BA}"/>
              </a:ext>
            </a:extLst>
          </p:cNvPr>
          <p:cNvGraphicFramePr>
            <a:graphicFrameLocks noGrp="1"/>
          </p:cNvGraphicFramePr>
          <p:nvPr>
            <p:extLst>
              <p:ext uri="{D42A27DB-BD31-4B8C-83A1-F6EECF244321}">
                <p14:modId xmlns:p14="http://schemas.microsoft.com/office/powerpoint/2010/main" val="4204237808"/>
              </p:ext>
            </p:extLst>
          </p:nvPr>
        </p:nvGraphicFramePr>
        <p:xfrm>
          <a:off x="276753" y="4837502"/>
          <a:ext cx="9215657" cy="695960"/>
        </p:xfrm>
        <a:graphic>
          <a:graphicData uri="http://schemas.openxmlformats.org/drawingml/2006/table">
            <a:tbl>
              <a:tblPr firstRow="1" firstCol="1" bandRow="1">
                <a:tableStyleId>{2D5ABB26-0587-4C30-8999-92F81FD0307C}</a:tableStyleId>
              </a:tblPr>
              <a:tblGrid>
                <a:gridCol w="7675276">
                  <a:extLst>
                    <a:ext uri="{9D8B030D-6E8A-4147-A177-3AD203B41FA5}">
                      <a16:colId xmlns:a16="http://schemas.microsoft.com/office/drawing/2014/main" val="267577086"/>
                    </a:ext>
                  </a:extLst>
                </a:gridCol>
                <a:gridCol w="1540381">
                  <a:extLst>
                    <a:ext uri="{9D8B030D-6E8A-4147-A177-3AD203B41FA5}">
                      <a16:colId xmlns:a16="http://schemas.microsoft.com/office/drawing/2014/main" val="1789963567"/>
                    </a:ext>
                  </a:extLst>
                </a:gridCol>
              </a:tblGrid>
              <a:tr h="346075">
                <a:tc>
                  <a:txBody>
                    <a:bodyPr/>
                    <a:lstStyle/>
                    <a:p>
                      <a:pPr marL="228600"/>
                      <a:r>
                        <a:rPr lang="fr-FR" sz="1300">
                          <a:effectLst/>
                          <a:latin typeface="Taffy" panose="03050402030202030204" pitchFamily="66" charset="0"/>
                        </a:rPr>
                        <a:t>Développer la créativité, le goût du beau </a:t>
                      </a:r>
                      <a:endParaRPr lang="fr-BE" sz="1300">
                        <a:effectLst/>
                        <a:latin typeface="Taffy" panose="03050402030202030204" pitchFamily="66" charset="0"/>
                      </a:endParaRPr>
                    </a:p>
                    <a:p>
                      <a:pPr marL="228600"/>
                      <a:r>
                        <a:rPr lang="fr-FR" sz="1300">
                          <a:effectLst/>
                          <a:latin typeface="Taffy" panose="03050402030202030204" pitchFamily="66" charset="0"/>
                        </a:rPr>
                        <a:t>Définir et mettre en valeur une thématique artistique et/ou culturelle commune par année scolaire :</a:t>
                      </a:r>
                      <a:endParaRPr lang="fr-BE" sz="1300">
                        <a:effectLst/>
                        <a:latin typeface="Taffy" panose="03050402030202030204" pitchFamily="66" charset="0"/>
                      </a:endParaRPr>
                    </a:p>
                    <a:p>
                      <a:pPr marL="1257300"/>
                      <a:r>
                        <a:rPr lang="fr-FR" sz="1300">
                          <a:effectLst/>
                          <a:latin typeface="Taffy" panose="03050402030202030204" pitchFamily="66" charset="0"/>
                        </a:rPr>
                        <a:t>-   «   thème à définir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06/2020</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304382"/>
                  </a:ext>
                </a:extLst>
              </a:tr>
            </a:tbl>
          </a:graphicData>
        </a:graphic>
      </p:graphicFrame>
      <p:graphicFrame>
        <p:nvGraphicFramePr>
          <p:cNvPr id="3" name="Tableau 2">
            <a:extLst>
              <a:ext uri="{FF2B5EF4-FFF2-40B4-BE49-F238E27FC236}">
                <a16:creationId xmlns:a16="http://schemas.microsoft.com/office/drawing/2014/main" id="{BCBF5276-CFC2-4CAF-90A3-D5CAD21B4E2B}"/>
              </a:ext>
            </a:extLst>
          </p:cNvPr>
          <p:cNvGraphicFramePr>
            <a:graphicFrameLocks noGrp="1"/>
          </p:cNvGraphicFramePr>
          <p:nvPr>
            <p:extLst>
              <p:ext uri="{D42A27DB-BD31-4B8C-83A1-F6EECF244321}">
                <p14:modId xmlns:p14="http://schemas.microsoft.com/office/powerpoint/2010/main" val="1913895325"/>
              </p:ext>
            </p:extLst>
          </p:nvPr>
        </p:nvGraphicFramePr>
        <p:xfrm>
          <a:off x="276753" y="6226575"/>
          <a:ext cx="9215657" cy="248460"/>
        </p:xfrm>
        <a:graphic>
          <a:graphicData uri="http://schemas.openxmlformats.org/drawingml/2006/table">
            <a:tbl>
              <a:tblPr firstRow="1" firstCol="1" bandRow="1">
                <a:tableStyleId>{2D5ABB26-0587-4C30-8999-92F81FD0307C}</a:tableStyleId>
              </a:tblPr>
              <a:tblGrid>
                <a:gridCol w="7617647">
                  <a:extLst>
                    <a:ext uri="{9D8B030D-6E8A-4147-A177-3AD203B41FA5}">
                      <a16:colId xmlns:a16="http://schemas.microsoft.com/office/drawing/2014/main" val="3180251848"/>
                    </a:ext>
                  </a:extLst>
                </a:gridCol>
                <a:gridCol w="1598010">
                  <a:extLst>
                    <a:ext uri="{9D8B030D-6E8A-4147-A177-3AD203B41FA5}">
                      <a16:colId xmlns:a16="http://schemas.microsoft.com/office/drawing/2014/main" val="631152462"/>
                    </a:ext>
                  </a:extLst>
                </a:gridCol>
              </a:tblGrid>
              <a:tr h="248460">
                <a:tc>
                  <a:txBody>
                    <a:bodyPr/>
                    <a:lstStyle/>
                    <a:p>
                      <a:pPr marL="270510">
                        <a:tabLst>
                          <a:tab pos="270510" algn="l"/>
                        </a:tabLst>
                      </a:pPr>
                      <a:r>
                        <a:rPr lang="fr-FR" sz="1300">
                          <a:effectLst/>
                          <a:latin typeface="Taffy" panose="03050402030202030204" pitchFamily="66" charset="0"/>
                        </a:rPr>
                        <a:t>- L’écriture, la plume de l’artiste, …</a:t>
                      </a:r>
                      <a:endParaRPr lang="fr-BE" sz="13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8461812"/>
                  </a:ext>
                </a:extLst>
              </a:tr>
            </a:tbl>
          </a:graphicData>
        </a:graphic>
      </p:graphicFrame>
      <p:sp>
        <p:nvSpPr>
          <p:cNvPr id="4" name="Rectangle 1">
            <a:extLst>
              <a:ext uri="{FF2B5EF4-FFF2-40B4-BE49-F238E27FC236}">
                <a16:creationId xmlns:a16="http://schemas.microsoft.com/office/drawing/2014/main" id="{437E2874-0B53-4B3C-902B-E5B01D1B20D1}"/>
              </a:ext>
            </a:extLst>
          </p:cNvPr>
          <p:cNvSpPr>
            <a:spLocks noChangeArrowheads="1"/>
          </p:cNvSpPr>
          <p:nvPr/>
        </p:nvSpPr>
        <p:spPr bwMode="auto">
          <a:xfrm>
            <a:off x="81280" y="4425372"/>
            <a:ext cx="30476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1" algn="l" defTabSz="914400" rtl="0" eaLnBrk="0" fontAlgn="base" latinLnBrk="0" hangingPunct="0">
              <a:lnSpc>
                <a:spcPct val="100000"/>
              </a:lnSpc>
              <a:spcBef>
                <a:spcPct val="0"/>
              </a:spcBef>
              <a:spcAft>
                <a:spcPct val="0"/>
              </a:spcAft>
              <a:buClrTx/>
              <a:buSzPct val="100000"/>
              <a:tabLst>
                <a:tab pos="269875" algn="l"/>
              </a:tabLst>
            </a:pPr>
            <a:r>
              <a:rPr kumimoji="0" lang="fr-FR" altLang="fr-FR" sz="1600" b="0" i="0" strike="noStrike" cap="none" normalizeH="0" baseline="0">
                <a:ln>
                  <a:noFill/>
                </a:ln>
                <a:solidFill>
                  <a:schemeClr val="tx1"/>
                </a:solidFill>
                <a:effectLst/>
                <a:latin typeface="Taffy" panose="03050402030202030204" pitchFamily="66" charset="0"/>
                <a:ea typeface="Arial Unicode MS"/>
                <a:cs typeface="Arial Unicode MS"/>
              </a:rPr>
              <a:t>1.7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Projets culturels et artistiques</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30" name="ZoneTexte 29">
            <a:extLst>
              <a:ext uri="{FF2B5EF4-FFF2-40B4-BE49-F238E27FC236}">
                <a16:creationId xmlns:a16="http://schemas.microsoft.com/office/drawing/2014/main" id="{4096F730-3990-4751-8BD1-55F66CBEEC24}"/>
              </a:ext>
            </a:extLst>
          </p:cNvPr>
          <p:cNvSpPr txBox="1"/>
          <p:nvPr/>
        </p:nvSpPr>
        <p:spPr>
          <a:xfrm>
            <a:off x="81280" y="5705423"/>
            <a:ext cx="3792071" cy="338554"/>
          </a:xfrm>
          <a:prstGeom prst="rect">
            <a:avLst/>
          </a:prstGeom>
          <a:noFill/>
        </p:spPr>
        <p:txBody>
          <a:bodyPr wrap="square">
            <a:spAutoFit/>
          </a:bodyPr>
          <a:lstStyle/>
          <a:p>
            <a:pPr marL="0" marR="0" lvl="1" algn="l" defTabSz="914400" rtl="0" eaLnBrk="0" fontAlgn="base" latinLnBrk="0" hangingPunct="0">
              <a:lnSpc>
                <a:spcPct val="100000"/>
              </a:lnSpc>
              <a:spcBef>
                <a:spcPct val="0"/>
              </a:spcBef>
              <a:spcAft>
                <a:spcPct val="0"/>
              </a:spcAft>
              <a:buClrTx/>
              <a:buSzPct val="100000"/>
              <a:tabLst>
                <a:tab pos="269875" algn="l"/>
              </a:tabLst>
            </a:pPr>
            <a:r>
              <a:rPr kumimoji="0" lang="fr-FR" altLang="fr-FR" sz="1600" b="0" i="0" strike="noStrike" cap="none" normalizeH="0" baseline="0">
                <a:ln>
                  <a:noFill/>
                </a:ln>
                <a:solidFill>
                  <a:schemeClr val="tx1"/>
                </a:solidFill>
                <a:effectLst/>
                <a:latin typeface="Taffy" panose="03050402030202030204" pitchFamily="66" charset="0"/>
                <a:ea typeface="Comic Sans MS" panose="030F0702030302020204" pitchFamily="66" charset="0"/>
                <a:cs typeface="Comic Sans MS" panose="030F0702030302020204" pitchFamily="66" charset="0"/>
              </a:rPr>
              <a:t>1.8 </a:t>
            </a:r>
            <a:r>
              <a:rPr kumimoji="0" lang="fr-FR" altLang="fr-FR" sz="1600" b="0" i="0" u="sng" strike="noStrike" cap="none" normalizeH="0" baseline="0">
                <a:ln>
                  <a:noFill/>
                </a:ln>
                <a:solidFill>
                  <a:schemeClr val="tx1"/>
                </a:solidFill>
                <a:effectLst/>
                <a:latin typeface="Taffy" panose="03050402030202030204" pitchFamily="66" charset="0"/>
                <a:ea typeface="Comic Sans MS" panose="030F0702030302020204" pitchFamily="66" charset="0"/>
                <a:cs typeface="Comic Sans MS" panose="030F0702030302020204" pitchFamily="66" charset="0"/>
              </a:rPr>
              <a:t>Développer le sens du travail bien fait </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31" name="ZoneTexte 30">
            <a:hlinkClick r:id="rId6" action="ppaction://hlinksldjump"/>
            <a:extLst>
              <a:ext uri="{FF2B5EF4-FFF2-40B4-BE49-F238E27FC236}">
                <a16:creationId xmlns:a16="http://schemas.microsoft.com/office/drawing/2014/main" id="{9F0D1855-F49F-4A70-8ADA-DF01B354EED0}"/>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32" name="Graphique 31" descr="Retour avec un remplissage uni">
            <a:hlinkClick r:id="rId7" action="ppaction://hlinksldjump"/>
            <a:extLst>
              <a:ext uri="{FF2B5EF4-FFF2-40B4-BE49-F238E27FC236}">
                <a16:creationId xmlns:a16="http://schemas.microsoft.com/office/drawing/2014/main" id="{3E8C045D-6231-46EB-9960-7803EFF4DC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598765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900">
                <a:latin typeface="Taffy" panose="03050402030202030204" pitchFamily="66" charset="0"/>
              </a:rPr>
              <a:t>Les outils d’apprentissages et la mise en valeurs des dons</a:t>
            </a:r>
          </a:p>
        </p:txBody>
      </p:sp>
      <p:sp>
        <p:nvSpPr>
          <p:cNvPr id="12" name="Rectangle : carré corné 11">
            <a:extLst>
              <a:ext uri="{FF2B5EF4-FFF2-40B4-BE49-F238E27FC236}">
                <a16:creationId xmlns:a16="http://schemas.microsoft.com/office/drawing/2014/main" id="{A95FB23C-37A5-4687-A5D5-B61EF7EF40CB}"/>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pSp>
        <p:nvGrpSpPr>
          <p:cNvPr id="15" name="Groupe 14">
            <a:extLst>
              <a:ext uri="{FF2B5EF4-FFF2-40B4-BE49-F238E27FC236}">
                <a16:creationId xmlns:a16="http://schemas.microsoft.com/office/drawing/2014/main" id="{3A28397E-3E0B-45D1-941F-AB93D312CA6F}"/>
              </a:ext>
            </a:extLst>
          </p:cNvPr>
          <p:cNvGrpSpPr/>
          <p:nvPr/>
        </p:nvGrpSpPr>
        <p:grpSpPr>
          <a:xfrm>
            <a:off x="8606157" y="-848941"/>
            <a:ext cx="2544443" cy="1820838"/>
            <a:chOff x="8606157" y="-848941"/>
            <a:chExt cx="2544443" cy="1820838"/>
          </a:xfrm>
        </p:grpSpPr>
        <p:sp>
          <p:nvSpPr>
            <p:cNvPr id="20" name="Arc partiel 19">
              <a:extLst>
                <a:ext uri="{FF2B5EF4-FFF2-40B4-BE49-F238E27FC236}">
                  <a16:creationId xmlns:a16="http://schemas.microsoft.com/office/drawing/2014/main" id="{0F902703-010A-4F14-AD20-CD7DEC9A5E0F}"/>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1" name="Graphique 20" descr="Logement">
              <a:hlinkClick r:id="rId3" action="ppaction://hlinksldjump"/>
              <a:extLst>
                <a:ext uri="{FF2B5EF4-FFF2-40B4-BE49-F238E27FC236}">
                  <a16:creationId xmlns:a16="http://schemas.microsoft.com/office/drawing/2014/main" id="{7A69BC6B-DF5F-4E1E-B4CD-27B065A279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2" name="Arc 21">
              <a:extLst>
                <a:ext uri="{FF2B5EF4-FFF2-40B4-BE49-F238E27FC236}">
                  <a16:creationId xmlns:a16="http://schemas.microsoft.com/office/drawing/2014/main" id="{71315CCE-4DC8-4757-942F-ED0D5A0DF45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3" name="Arc 22">
              <a:extLst>
                <a:ext uri="{FF2B5EF4-FFF2-40B4-BE49-F238E27FC236}">
                  <a16:creationId xmlns:a16="http://schemas.microsoft.com/office/drawing/2014/main" id="{3CC70D5D-BF74-47A4-8128-4B220B4CD8E5}"/>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3" name="Tableau 2">
            <a:extLst>
              <a:ext uri="{FF2B5EF4-FFF2-40B4-BE49-F238E27FC236}">
                <a16:creationId xmlns:a16="http://schemas.microsoft.com/office/drawing/2014/main" id="{CE3A8273-750E-49A7-AABC-247D83C78748}"/>
              </a:ext>
            </a:extLst>
          </p:cNvPr>
          <p:cNvGraphicFramePr>
            <a:graphicFrameLocks noGrp="1"/>
          </p:cNvGraphicFramePr>
          <p:nvPr>
            <p:extLst>
              <p:ext uri="{D42A27DB-BD31-4B8C-83A1-F6EECF244321}">
                <p14:modId xmlns:p14="http://schemas.microsoft.com/office/powerpoint/2010/main" val="3830185769"/>
              </p:ext>
            </p:extLst>
          </p:nvPr>
        </p:nvGraphicFramePr>
        <p:xfrm>
          <a:off x="277966" y="1065080"/>
          <a:ext cx="9323233" cy="1584960"/>
        </p:xfrm>
        <a:graphic>
          <a:graphicData uri="http://schemas.openxmlformats.org/drawingml/2006/table">
            <a:tbl>
              <a:tblPr firstRow="1" firstCol="1" bandRow="1">
                <a:tableStyleId>{2D5ABB26-0587-4C30-8999-92F81FD0307C}</a:tableStyleId>
              </a:tblPr>
              <a:tblGrid>
                <a:gridCol w="346148">
                  <a:extLst>
                    <a:ext uri="{9D8B030D-6E8A-4147-A177-3AD203B41FA5}">
                      <a16:colId xmlns:a16="http://schemas.microsoft.com/office/drawing/2014/main" val="1212596986"/>
                    </a:ext>
                  </a:extLst>
                </a:gridCol>
                <a:gridCol w="7423213">
                  <a:extLst>
                    <a:ext uri="{9D8B030D-6E8A-4147-A177-3AD203B41FA5}">
                      <a16:colId xmlns:a16="http://schemas.microsoft.com/office/drawing/2014/main" val="452669736"/>
                    </a:ext>
                  </a:extLst>
                </a:gridCol>
                <a:gridCol w="1553872">
                  <a:extLst>
                    <a:ext uri="{9D8B030D-6E8A-4147-A177-3AD203B41FA5}">
                      <a16:colId xmlns:a16="http://schemas.microsoft.com/office/drawing/2014/main" val="2557715517"/>
                    </a:ext>
                  </a:extLst>
                </a:gridCol>
              </a:tblGrid>
              <a:tr h="262124">
                <a:tc>
                  <a:txBody>
                    <a:bodyPr/>
                    <a:lstStyle/>
                    <a:p>
                      <a:r>
                        <a:rPr lang="fr-FR" sz="1200">
                          <a:effectLst/>
                          <a:latin typeface="Taffy" panose="03050402030202030204" pitchFamily="66" charset="0"/>
                        </a:rPr>
                        <a:t>A)</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effectLst/>
                          <a:latin typeface="Taffy" panose="03050402030202030204" pitchFamily="66" charset="0"/>
                        </a:rPr>
                        <a:t>Se former en gestion mentale pour l’équipe pédagogique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 algn="ctr">
                        <a:tabLst>
                          <a:tab pos="365760" algn="l"/>
                        </a:tabLst>
                      </a:pPr>
                      <a:r>
                        <a:rPr lang="fr-FR" sz="1200">
                          <a:effectLst/>
                          <a:latin typeface="Taffy" panose="03050402030202030204" pitchFamily="66" charset="0"/>
                        </a:rPr>
                        <a:t> </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420202"/>
                  </a:ext>
                </a:extLst>
              </a:tr>
              <a:tr h="936158">
                <a:tc>
                  <a:txBody>
                    <a:bodyPr/>
                    <a:lstStyle/>
                    <a:p>
                      <a:r>
                        <a:rPr lang="fr-FR" sz="1200">
                          <a:effectLst/>
                          <a:latin typeface="Taffy" panose="03050402030202030204" pitchFamily="66" charset="0"/>
                        </a:rPr>
                        <a:t>B)</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effectLst/>
                          <a:latin typeface="Taffy" panose="03050402030202030204" pitchFamily="66" charset="0"/>
                        </a:rPr>
                        <a:t>Pour les enfants :</a:t>
                      </a:r>
                      <a:endParaRPr lang="fr-BE" sz="1200">
                        <a:effectLst/>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Comprendre ce qui est à apprendre</a:t>
                      </a:r>
                      <a:endParaRPr lang="fr-BE" sz="12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Comprendre pourquoi on apprend (objectif de l’apprentissage)</a:t>
                      </a:r>
                      <a:endParaRPr lang="fr-BE" sz="12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Découvrir différentes manières d’apprendre et d’exploiter ses forces et ses limites dans sa méthode de travail (2,5 -10)</a:t>
                      </a:r>
                      <a:endParaRPr lang="fr-BE" sz="1200" u="none" strike="noStrike" kern="0" spc="0">
                        <a:effectLst/>
                        <a:uFill>
                          <a:solidFill>
                            <a:srgbClr val="000000"/>
                          </a:solidFill>
                        </a:uFill>
                        <a:latin typeface="Taffy" panose="03050402030202030204" pitchFamily="66" charset="0"/>
                        <a:ea typeface="Comic Sans MS" panose="030F0702030302020204" pitchFamily="66" charset="0"/>
                        <a:cs typeface="Comic Sans MS" panose="030F0702030302020204" pitchFamily="66"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a:effectLst/>
                          <a:latin typeface="Taffy" panose="03050402030202030204" pitchFamily="66" charset="0"/>
                        </a:rPr>
                        <a:t> </a:t>
                      </a:r>
                      <a:endParaRPr lang="fr-BE" sz="1200">
                        <a:effectLst/>
                        <a:latin typeface="Taffy" panose="03050402030202030204" pitchFamily="66" charset="0"/>
                      </a:endParaRPr>
                    </a:p>
                    <a:p>
                      <a:pPr algn="ctr"/>
                      <a:r>
                        <a:rPr lang="fr-FR" sz="1200">
                          <a:effectLst/>
                          <a:latin typeface="Taffy" panose="03050402030202030204" pitchFamily="66" charset="0"/>
                        </a:rPr>
                        <a:t>A poursuivre</a:t>
                      </a:r>
                      <a:endParaRPr lang="fr-BE" sz="1200">
                        <a:effectLst/>
                        <a:latin typeface="Taffy" panose="03050402030202030204" pitchFamily="66" charset="0"/>
                      </a:endParaRPr>
                    </a:p>
                    <a:p>
                      <a:pPr algn="ctr"/>
                      <a:r>
                        <a:rPr lang="fr-FR" sz="1200">
                          <a:effectLst/>
                          <a:latin typeface="Taffy" panose="03050402030202030204" pitchFamily="66" charset="0"/>
                        </a:rPr>
                        <a:t>12/2019 </a:t>
                      </a:r>
                      <a:endParaRPr lang="fr-BE" sz="1200">
                        <a:effectLst/>
                        <a:latin typeface="Taffy" panose="03050402030202030204" pitchFamily="66" charset="0"/>
                      </a:endParaRPr>
                    </a:p>
                    <a:p>
                      <a:pPr algn="ctr"/>
                      <a:r>
                        <a:rPr lang="fr-FR" sz="1200">
                          <a:effectLst/>
                          <a:latin typeface="Taffy" panose="03050402030202030204" pitchFamily="66" charset="0"/>
                        </a:rPr>
                        <a:t>06/2020</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104145"/>
                  </a:ext>
                </a:extLst>
              </a:tr>
              <a:tr h="262124">
                <a:tc>
                  <a:txBody>
                    <a:bodyPr/>
                    <a:lstStyle/>
                    <a:p>
                      <a:r>
                        <a:rPr lang="fr-FR" sz="1200">
                          <a:effectLst/>
                          <a:latin typeface="Taffy" panose="03050402030202030204" pitchFamily="66" charset="0"/>
                        </a:rPr>
                        <a:t>C)</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effectLst/>
                          <a:latin typeface="Taffy" panose="03050402030202030204" pitchFamily="66" charset="0"/>
                        </a:rPr>
                        <a:t>Pour les parents : être informés sur la gestion mentale pour accompagner son enfant</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a:effectLst/>
                          <a:latin typeface="Taffy" panose="03050402030202030204" pitchFamily="66" charset="0"/>
                        </a:rPr>
                        <a:t>Premier trimestre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35639"/>
                  </a:ext>
                </a:extLst>
              </a:tr>
            </a:tbl>
          </a:graphicData>
        </a:graphic>
      </p:graphicFrame>
      <p:graphicFrame>
        <p:nvGraphicFramePr>
          <p:cNvPr id="5" name="Tableau 4">
            <a:extLst>
              <a:ext uri="{FF2B5EF4-FFF2-40B4-BE49-F238E27FC236}">
                <a16:creationId xmlns:a16="http://schemas.microsoft.com/office/drawing/2014/main" id="{7BAA3974-588F-41F6-A42B-0BC8475228FD}"/>
              </a:ext>
            </a:extLst>
          </p:cNvPr>
          <p:cNvGraphicFramePr>
            <a:graphicFrameLocks noGrp="1"/>
          </p:cNvGraphicFramePr>
          <p:nvPr>
            <p:extLst>
              <p:ext uri="{D42A27DB-BD31-4B8C-83A1-F6EECF244321}">
                <p14:modId xmlns:p14="http://schemas.microsoft.com/office/powerpoint/2010/main" val="4126201172"/>
              </p:ext>
            </p:extLst>
          </p:nvPr>
        </p:nvGraphicFramePr>
        <p:xfrm>
          <a:off x="277966" y="3426048"/>
          <a:ext cx="9323233" cy="3251200"/>
        </p:xfrm>
        <a:graphic>
          <a:graphicData uri="http://schemas.openxmlformats.org/drawingml/2006/table">
            <a:tbl>
              <a:tblPr firstRow="1" firstCol="1" bandRow="1">
                <a:tableStyleId>{2D5ABB26-0587-4C30-8999-92F81FD0307C}</a:tableStyleId>
              </a:tblPr>
              <a:tblGrid>
                <a:gridCol w="346148">
                  <a:extLst>
                    <a:ext uri="{9D8B030D-6E8A-4147-A177-3AD203B41FA5}">
                      <a16:colId xmlns:a16="http://schemas.microsoft.com/office/drawing/2014/main" val="112675925"/>
                    </a:ext>
                  </a:extLst>
                </a:gridCol>
                <a:gridCol w="7423213">
                  <a:extLst>
                    <a:ext uri="{9D8B030D-6E8A-4147-A177-3AD203B41FA5}">
                      <a16:colId xmlns:a16="http://schemas.microsoft.com/office/drawing/2014/main" val="1453615019"/>
                    </a:ext>
                  </a:extLst>
                </a:gridCol>
                <a:gridCol w="1553872">
                  <a:extLst>
                    <a:ext uri="{9D8B030D-6E8A-4147-A177-3AD203B41FA5}">
                      <a16:colId xmlns:a16="http://schemas.microsoft.com/office/drawing/2014/main" val="1901682052"/>
                    </a:ext>
                  </a:extLst>
                </a:gridCol>
              </a:tblGrid>
              <a:tr h="964172">
                <a:tc>
                  <a:txBody>
                    <a:bodyPr/>
                    <a:lstStyle/>
                    <a:p>
                      <a:r>
                        <a:rPr lang="fr-BE" sz="1200">
                          <a:effectLst/>
                          <a:latin typeface="Taffy" panose="03050402030202030204" pitchFamily="66" charset="0"/>
                          <a:ea typeface="Times New Roman" panose="02020603050405020304" pitchFamily="18" charset="0"/>
                        </a:rPr>
                        <a:t>A)</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Penser à son matériel, </a:t>
                      </a:r>
                      <a:endParaRPr lang="fr-BE" sz="12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Se déplacer dans un cadre organisé (définir les différentes balises espace/temps)</a:t>
                      </a:r>
                      <a:endParaRPr lang="fr-BE" sz="12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Se prendre en charge au quotidien (gérer son matériel scolaire et ses affaires personnelles, hygiène, …) </a:t>
                      </a:r>
                      <a:endParaRPr lang="fr-BE" sz="12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Se rendre compte de ses richesses et limites (autoévaluation) :</a:t>
                      </a:r>
                      <a:endParaRPr lang="fr-BE" sz="1200" u="none" strike="noStrike" kern="0" spc="0">
                        <a:effectLst/>
                        <a:uFill>
                          <a:solidFill>
                            <a:srgbClr val="000000"/>
                          </a:solidFill>
                        </a:uFill>
                        <a:latin typeface="Taffy" panose="03050402030202030204" pitchFamily="66" charset="0"/>
                      </a:endParaRPr>
                    </a:p>
                    <a:p>
                      <a:pPr marL="457200"/>
                      <a:r>
                        <a:rPr lang="fr-FR" sz="1200">
                          <a:effectLst/>
                          <a:latin typeface="Taffy" panose="03050402030202030204" pitchFamily="66" charset="0"/>
                        </a:rPr>
                        <a:t>-  5-8 : via les bulletins, le respect mutuel et une échelle d’évaluation du comportement</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a:effectLst/>
                          <a:latin typeface="Taffy" panose="03050402030202030204" pitchFamily="66" charset="0"/>
                        </a:rPr>
                        <a:t>A poursuivre</a:t>
                      </a:r>
                      <a:endParaRPr lang="fr-BE" sz="1200">
                        <a:effectLst/>
                        <a:latin typeface="Taffy" panose="03050402030202030204" pitchFamily="66" charset="0"/>
                      </a:endParaRPr>
                    </a:p>
                    <a:p>
                      <a:pPr algn="ctr"/>
                      <a:r>
                        <a:rPr lang="fr-FR" sz="1200">
                          <a:effectLst/>
                          <a:latin typeface="Taffy" panose="03050402030202030204" pitchFamily="66" charset="0"/>
                        </a:rPr>
                        <a:t>A poursuivre </a:t>
                      </a:r>
                      <a:endParaRPr lang="fr-BE" sz="1200">
                        <a:effectLst/>
                        <a:latin typeface="Taffy" panose="03050402030202030204" pitchFamily="66" charset="0"/>
                      </a:endParaRPr>
                    </a:p>
                    <a:p>
                      <a:pPr algn="ctr"/>
                      <a:r>
                        <a:rPr lang="fr-FR" sz="1200">
                          <a:effectLst/>
                          <a:latin typeface="Taffy" panose="03050402030202030204" pitchFamily="66" charset="0"/>
                        </a:rPr>
                        <a:t>06/2020</a:t>
                      </a:r>
                      <a:endParaRPr lang="fr-BE" sz="1200">
                        <a:effectLst/>
                        <a:latin typeface="Taffy" panose="03050402030202030204" pitchFamily="66" charset="0"/>
                      </a:endParaRPr>
                    </a:p>
                    <a:p>
                      <a:pPr algn="ctr"/>
                      <a:r>
                        <a:rPr lang="fr-FR" sz="1200">
                          <a:effectLst/>
                          <a:latin typeface="Taffy" panose="03050402030202030204" pitchFamily="66" charset="0"/>
                        </a:rPr>
                        <a:t> </a:t>
                      </a:r>
                      <a:endParaRPr lang="fr-BE" sz="1200">
                        <a:effectLst/>
                        <a:latin typeface="Taffy" panose="03050402030202030204" pitchFamily="66" charset="0"/>
                      </a:endParaRPr>
                    </a:p>
                    <a:p>
                      <a:pPr algn="ctr"/>
                      <a:r>
                        <a:rPr lang="fr-FR" sz="1200">
                          <a:effectLst/>
                          <a:latin typeface="Taffy" panose="03050402030202030204" pitchFamily="66" charset="0"/>
                        </a:rPr>
                        <a:t>A poursuivre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261680"/>
                  </a:ext>
                </a:extLst>
              </a:tr>
              <a:tr h="443519">
                <a:tc>
                  <a:txBody>
                    <a:bodyPr/>
                    <a:lstStyle/>
                    <a:p>
                      <a:r>
                        <a:rPr lang="fr-FR" sz="1200">
                          <a:effectLst/>
                          <a:latin typeface="Taffy" panose="03050402030202030204" pitchFamily="66" charset="0"/>
                        </a:rPr>
                        <a:t>B)</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a:effectLst/>
                          <a:latin typeface="Taffy" panose="03050402030202030204" pitchFamily="66" charset="0"/>
                        </a:rPr>
                        <a:t>En maternelle,</a:t>
                      </a:r>
                      <a:endParaRPr lang="fr-BE" sz="1200">
                        <a:effectLst/>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Cahier d’autonomie par trimestre (2è &amp; 3è maternelles)</a:t>
                      </a:r>
                      <a:endParaRPr lang="fr-BE" sz="1200" u="none" strike="noStrike" kern="0" spc="0">
                        <a:effectLst/>
                        <a:uFill>
                          <a:solidFill>
                            <a:srgbClr val="000000"/>
                          </a:solidFill>
                        </a:uFill>
                        <a:latin typeface="Taffy" panose="03050402030202030204" pitchFamily="66" charset="0"/>
                        <a:ea typeface="Comic Sans MS Bold"/>
                        <a:cs typeface="Comic Sans MS Bold"/>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a:effectLst/>
                          <a:latin typeface="Taffy" panose="03050402030202030204" pitchFamily="66" charset="0"/>
                        </a:rPr>
                        <a:t> </a:t>
                      </a:r>
                      <a:endParaRPr lang="fr-BE" sz="1200">
                        <a:effectLst/>
                        <a:latin typeface="Taffy" panose="03050402030202030204" pitchFamily="66" charset="0"/>
                      </a:endParaRPr>
                    </a:p>
                    <a:p>
                      <a:pPr algn="ctr"/>
                      <a:r>
                        <a:rPr lang="fr-FR" sz="1200">
                          <a:effectLst/>
                          <a:latin typeface="Taffy" panose="03050402030202030204" pitchFamily="66" charset="0"/>
                        </a:rPr>
                        <a:t>A poursuivre </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25807"/>
                  </a:ext>
                </a:extLst>
              </a:tr>
              <a:tr h="617070">
                <a:tc>
                  <a:txBody>
                    <a:bodyPr/>
                    <a:lstStyle/>
                    <a:p>
                      <a:r>
                        <a:rPr lang="fr-FR" sz="1200">
                          <a:effectLst/>
                          <a:latin typeface="Taffy" panose="03050402030202030204" pitchFamily="66" charset="0"/>
                        </a:rPr>
                        <a:t>C)</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a:effectLst/>
                          <a:latin typeface="Taffy" panose="03050402030202030204" pitchFamily="66" charset="0"/>
                        </a:rPr>
                        <a:t>En primaire,</a:t>
                      </a:r>
                      <a:endParaRPr lang="fr-BE" sz="1200">
                        <a:effectLst/>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200" u="none" strike="noStrike" kern="0" spc="0">
                          <a:effectLst/>
                          <a:uFill>
                            <a:solidFill>
                              <a:srgbClr val="000000"/>
                            </a:solidFill>
                          </a:uFill>
                          <a:latin typeface="Taffy" panose="03050402030202030204" pitchFamily="66" charset="0"/>
                        </a:rPr>
                        <a:t>Planifier ses tâches et gérer son temps  de manière   </a:t>
                      </a:r>
                      <a:endParaRPr lang="fr-BE" sz="1200" u="none" strike="noStrike" kern="0" spc="0">
                        <a:effectLst/>
                        <a:uFill>
                          <a:solidFill>
                            <a:srgbClr val="000000"/>
                          </a:solidFill>
                        </a:uFill>
                        <a:latin typeface="Taffy" panose="03050402030202030204" pitchFamily="66" charset="0"/>
                      </a:endParaRPr>
                    </a:p>
                    <a:p>
                      <a:pPr marL="292100"/>
                      <a:r>
                        <a:rPr lang="fr-FR" sz="1200">
                          <a:effectLst/>
                          <a:latin typeface="Taffy" panose="03050402030202030204" pitchFamily="66" charset="0"/>
                        </a:rPr>
                        <a:t>    enrichissante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a:effectLst/>
                          <a:latin typeface="Taffy" panose="03050402030202030204" pitchFamily="66" charset="0"/>
                        </a:rPr>
                        <a:t> </a:t>
                      </a:r>
                      <a:endParaRPr lang="fr-BE" sz="1200">
                        <a:effectLst/>
                        <a:latin typeface="Taffy" panose="03050402030202030204" pitchFamily="66" charset="0"/>
                      </a:endParaRPr>
                    </a:p>
                    <a:p>
                      <a:pPr algn="ctr"/>
                      <a:r>
                        <a:rPr lang="fr-FR" sz="1200">
                          <a:effectLst/>
                          <a:latin typeface="Taffy" panose="03050402030202030204" pitchFamily="66" charset="0"/>
                        </a:rPr>
                        <a:t>A poursuivre</a:t>
                      </a:r>
                      <a:endParaRPr lang="fr-BE" sz="1200">
                        <a:effectLst/>
                        <a:latin typeface="Taffy" panose="03050402030202030204" pitchFamily="66" charset="0"/>
                      </a:endParaRPr>
                    </a:p>
                    <a:p>
                      <a:pPr algn="ctr"/>
                      <a:r>
                        <a:rPr lang="fr-FR" sz="1200">
                          <a:effectLst/>
                          <a:latin typeface="Taffy" panose="03050402030202030204" pitchFamily="66" charset="0"/>
                        </a:rPr>
                        <a:t> </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608918"/>
                  </a:ext>
                </a:extLst>
              </a:tr>
              <a:tr h="790621">
                <a:tc>
                  <a:txBody>
                    <a:bodyPr/>
                    <a:lstStyle/>
                    <a:p>
                      <a:r>
                        <a:rPr lang="fr-FR" sz="1200">
                          <a:effectLst/>
                          <a:latin typeface="Taffy" panose="03050402030202030204" pitchFamily="66" charset="0"/>
                        </a:rPr>
                        <a:t>D)</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a:effectLst/>
                          <a:latin typeface="Taffy" panose="03050402030202030204" pitchFamily="66" charset="0"/>
                        </a:rPr>
                        <a:t>Programmer son travail à domicile : </a:t>
                      </a:r>
                      <a:endParaRPr lang="fr-BE" sz="1200">
                        <a:effectLst/>
                        <a:latin typeface="Taffy" panose="03050402030202030204" pitchFamily="66" charset="0"/>
                      </a:endParaRPr>
                    </a:p>
                    <a:p>
                      <a:pPr marL="752475" indent="-752475"/>
                      <a:r>
                        <a:rPr lang="fr-FR" sz="1200">
                          <a:effectLst/>
                          <a:latin typeface="Taffy" panose="03050402030202030204" pitchFamily="66" charset="0"/>
                        </a:rPr>
                        <a:t>                  - Transmettre une information à la maison            </a:t>
                      </a:r>
                      <a:endParaRPr lang="fr-BE" sz="1200">
                        <a:effectLst/>
                        <a:latin typeface="Taffy" panose="03050402030202030204" pitchFamily="66" charset="0"/>
                      </a:endParaRPr>
                    </a:p>
                    <a:p>
                      <a:pPr marL="932180" indent="-932180"/>
                      <a:r>
                        <a:rPr lang="fr-FR" sz="1200">
                          <a:effectLst/>
                          <a:latin typeface="Taffy" panose="03050402030202030204" pitchFamily="66" charset="0"/>
                        </a:rPr>
                        <a:t>     5/8 : - Apprendre à travailler seul (cahier d’étude)</a:t>
                      </a:r>
                      <a:endParaRPr lang="fr-BE" sz="1200">
                        <a:effectLst/>
                        <a:latin typeface="Taffy" panose="03050402030202030204" pitchFamily="66" charset="0"/>
                      </a:endParaRPr>
                    </a:p>
                    <a:p>
                      <a:pPr marL="932180" indent="-932180">
                        <a:tabLst>
                          <a:tab pos="254000" algn="l"/>
                          <a:tab pos="752475" algn="l"/>
                        </a:tabLst>
                      </a:pPr>
                      <a:r>
                        <a:rPr lang="fr-FR" sz="1200">
                          <a:effectLst/>
                          <a:latin typeface="Taffy" panose="03050402030202030204" pitchFamily="66" charset="0"/>
                        </a:rPr>
                        <a:t>     8/12 : - Apprendre à travailler seul (cahier d’étude)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a:effectLst/>
                          <a:latin typeface="Taffy" panose="03050402030202030204" pitchFamily="66" charset="0"/>
                        </a:rPr>
                        <a:t> </a:t>
                      </a:r>
                      <a:endParaRPr lang="fr-BE" sz="1200">
                        <a:effectLst/>
                        <a:latin typeface="Taffy" panose="03050402030202030204" pitchFamily="66" charset="0"/>
                      </a:endParaRPr>
                    </a:p>
                    <a:p>
                      <a:pPr algn="ctr"/>
                      <a:r>
                        <a:rPr lang="fr-FR" sz="1200">
                          <a:effectLst/>
                          <a:latin typeface="Taffy" panose="03050402030202030204" pitchFamily="66" charset="0"/>
                        </a:rPr>
                        <a:t>A poursuivre</a:t>
                      </a:r>
                      <a:endParaRPr lang="fr-BE" sz="1200">
                        <a:effectLst/>
                        <a:latin typeface="Taffy" panose="03050402030202030204" pitchFamily="66" charset="0"/>
                      </a:endParaRPr>
                    </a:p>
                    <a:p>
                      <a:pPr algn="ctr"/>
                      <a:r>
                        <a:rPr lang="fr-FR" sz="1200">
                          <a:effectLst/>
                          <a:latin typeface="Taffy" panose="03050402030202030204" pitchFamily="66" charset="0"/>
                        </a:rPr>
                        <a:t>12/2019</a:t>
                      </a:r>
                      <a:endParaRPr lang="fr-BE" sz="1200">
                        <a:effectLst/>
                        <a:latin typeface="Taffy" panose="03050402030202030204" pitchFamily="66" charset="0"/>
                      </a:endParaRPr>
                    </a:p>
                    <a:p>
                      <a:pPr algn="ctr"/>
                      <a:r>
                        <a:rPr lang="fr-FR" sz="1200">
                          <a:effectLst/>
                          <a:latin typeface="Taffy" panose="03050402030202030204" pitchFamily="66" charset="0"/>
                        </a:rPr>
                        <a:t>A poursuivre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146460"/>
                  </a:ext>
                </a:extLst>
              </a:tr>
              <a:tr h="269968">
                <a:tc>
                  <a:txBody>
                    <a:bodyPr/>
                    <a:lstStyle/>
                    <a:p>
                      <a:r>
                        <a:rPr lang="fr-FR" sz="1200">
                          <a:effectLst/>
                          <a:latin typeface="Taffy" panose="03050402030202030204" pitchFamily="66" charset="0"/>
                        </a:rPr>
                        <a:t>E)</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a:effectLst/>
                          <a:latin typeface="Taffy" panose="03050402030202030204" pitchFamily="66" charset="0"/>
                        </a:rPr>
                        <a:t>Gérer son temps pour construire les étapes de sa journée avec sérénité</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a:effectLst/>
                          <a:latin typeface="Taffy" panose="03050402030202030204" pitchFamily="66" charset="0"/>
                        </a:rPr>
                        <a:t>12/2019</a:t>
                      </a:r>
                      <a:endParaRPr lang="fr-BE" sz="12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772234"/>
                  </a:ext>
                </a:extLst>
              </a:tr>
            </a:tbl>
          </a:graphicData>
        </a:graphic>
      </p:graphicFrame>
      <p:sp>
        <p:nvSpPr>
          <p:cNvPr id="7" name="Rectangle 1">
            <a:extLst>
              <a:ext uri="{FF2B5EF4-FFF2-40B4-BE49-F238E27FC236}">
                <a16:creationId xmlns:a16="http://schemas.microsoft.com/office/drawing/2014/main" id="{D127235A-FFC3-4871-9B07-F52B06CDD12A}"/>
              </a:ext>
            </a:extLst>
          </p:cNvPr>
          <p:cNvSpPr>
            <a:spLocks noChangeArrowheads="1"/>
          </p:cNvSpPr>
          <p:nvPr/>
        </p:nvSpPr>
        <p:spPr bwMode="auto">
          <a:xfrm>
            <a:off x="-1" y="730520"/>
            <a:ext cx="25158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1pPr>
            <a:lvl2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2pPr>
            <a:lvl3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3pPr>
            <a:lvl4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4pPr>
            <a:lvl5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5pPr>
            <a:lvl6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6pPr>
            <a:lvl7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7pPr>
            <a:lvl8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8pPr>
            <a:lvl9pPr eaLnBrk="0" fontAlgn="base" hangingPunct="0">
              <a:spcBef>
                <a:spcPct val="0"/>
              </a:spcBef>
              <a:spcAft>
                <a:spcPct val="0"/>
              </a:spcAft>
              <a:tabLst>
                <a:tab pos="254000" algn="l"/>
                <a:tab pos="752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4000" algn="l"/>
                <a:tab pos="752475" algn="l"/>
              </a:tabLst>
            </a:pPr>
            <a:r>
              <a:rPr lang="fr-FR" altLang="fr-FR" sz="1600">
                <a:latin typeface="Taffy" panose="03050402030202030204" pitchFamily="66" charset="0"/>
                <a:ea typeface="Comic Sans MS" panose="030F0702030302020204" pitchFamily="66" charset="0"/>
                <a:cs typeface="Comic Sans MS" panose="030F0702030302020204" pitchFamily="66" charset="0"/>
              </a:rPr>
              <a:t>2.1 </a:t>
            </a:r>
            <a:r>
              <a:rPr kumimoji="0" lang="fr-FR" altLang="fr-FR" sz="1600" b="0" i="0" u="sng" strike="noStrike" cap="none" normalizeH="0" baseline="0">
                <a:ln>
                  <a:noFill/>
                </a:ln>
                <a:solidFill>
                  <a:schemeClr val="tx1"/>
                </a:solidFill>
                <a:effectLst/>
                <a:latin typeface="Taffy" panose="03050402030202030204" pitchFamily="66" charset="0"/>
                <a:ea typeface="Comic Sans MS" panose="030F0702030302020204" pitchFamily="66" charset="0"/>
                <a:cs typeface="Comic Sans MS" panose="030F0702030302020204" pitchFamily="66" charset="0"/>
              </a:rPr>
              <a:t>Apprendre à apprendre </a:t>
            </a:r>
            <a:endParaRPr lang="fr-BE" altLang="fr-FR" sz="1600">
              <a:latin typeface="Taffy" panose="03050402030202030204" pitchFamily="66" charset="0"/>
            </a:endParaRPr>
          </a:p>
        </p:txBody>
      </p:sp>
      <p:sp>
        <p:nvSpPr>
          <p:cNvPr id="25" name="ZoneTexte 24">
            <a:extLst>
              <a:ext uri="{FF2B5EF4-FFF2-40B4-BE49-F238E27FC236}">
                <a16:creationId xmlns:a16="http://schemas.microsoft.com/office/drawing/2014/main" id="{02AAA983-312F-4665-BF63-9B5BF508A59B}"/>
              </a:ext>
            </a:extLst>
          </p:cNvPr>
          <p:cNvSpPr txBox="1"/>
          <p:nvPr/>
        </p:nvSpPr>
        <p:spPr>
          <a:xfrm>
            <a:off x="6350" y="2650040"/>
            <a:ext cx="9805516"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54000" algn="l"/>
                <a:tab pos="752475" algn="l"/>
              </a:tabLst>
            </a:pPr>
            <a:r>
              <a:rPr kumimoji="0" lang="fr-BE" altLang="fr-FR" sz="1600" b="0" i="0" strike="noStrike" cap="none" normalizeH="0" baseline="0">
                <a:ln>
                  <a:noFill/>
                </a:ln>
                <a:solidFill>
                  <a:schemeClr val="tx1"/>
                </a:solidFill>
                <a:effectLst/>
                <a:latin typeface="Taffy" panose="03050402030202030204" pitchFamily="66" charset="0"/>
                <a:ea typeface="Arial Unicode MS"/>
                <a:cs typeface="Arial Unicode MS"/>
              </a:rPr>
              <a:t>2.2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Autonomie</a:t>
            </a:r>
            <a:endParaRPr kumimoji="0" lang="fr-BE" altLang="fr-FR" sz="1600" b="0" i="0" u="none" strike="noStrike" cap="none" normalizeH="0" baseline="0">
              <a:ln>
                <a:noFill/>
              </a:ln>
              <a:solidFill>
                <a:schemeClr val="tx1"/>
              </a:solidFill>
              <a:effectLst/>
              <a:latin typeface="Taffy" panose="0305040203020203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54000" algn="l"/>
                <a:tab pos="752475" algn="l"/>
              </a:tabLst>
            </a:pPr>
            <a:r>
              <a:rPr kumimoji="0" lang="fr-FR" altLang="fr-FR" sz="1300" b="0" i="0" u="none" strike="noStrike" cap="none" normalizeH="0" baseline="0">
                <a:ln>
                  <a:noFill/>
                </a:ln>
                <a:solidFill>
                  <a:schemeClr val="tx1"/>
                </a:solidFill>
                <a:effectLst/>
                <a:latin typeface="Taffy" panose="03050402030202030204" pitchFamily="66" charset="0"/>
                <a:ea typeface="Arial Unicode MS"/>
                <a:cs typeface="Arial Unicode MS"/>
              </a:rPr>
              <a:t>Dans un environnement favorable, grâce à un climat de confiance, l’enfant construira son autonomie pour devenir progressivement  auteur et responsable de ses apprentissages, de ses comportements, à l’école, comme à la maison. </a:t>
            </a:r>
            <a:endParaRPr kumimoji="0" lang="fr-BE" altLang="fr-FR" sz="1300" b="0" i="0" u="none" strike="noStrike" cap="none" normalizeH="0" baseline="0">
              <a:ln>
                <a:noFill/>
              </a:ln>
              <a:solidFill>
                <a:schemeClr val="tx1"/>
              </a:solidFill>
              <a:effectLst/>
              <a:latin typeface="Taffy" panose="03050402030202030204" pitchFamily="66" charset="0"/>
            </a:endParaRPr>
          </a:p>
        </p:txBody>
      </p:sp>
      <p:sp>
        <p:nvSpPr>
          <p:cNvPr id="28" name="ZoneTexte 27">
            <a:hlinkClick r:id="rId6" action="ppaction://hlinksldjump"/>
            <a:extLst>
              <a:ext uri="{FF2B5EF4-FFF2-40B4-BE49-F238E27FC236}">
                <a16:creationId xmlns:a16="http://schemas.microsoft.com/office/drawing/2014/main" id="{41FFA75B-C0AD-4AB7-9A26-1CFB55108C1C}"/>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9" name="Graphique 28" descr="Retour avec un remplissage uni">
            <a:hlinkClick r:id="rId7" action="ppaction://hlinksldjump"/>
            <a:extLst>
              <a:ext uri="{FF2B5EF4-FFF2-40B4-BE49-F238E27FC236}">
                <a16:creationId xmlns:a16="http://schemas.microsoft.com/office/drawing/2014/main" id="{A41B1E83-4DA9-45B8-97C6-8AC3DD6441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389423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900">
                <a:latin typeface="Taffy" panose="03050402030202030204" pitchFamily="66" charset="0"/>
              </a:rPr>
              <a:t>Les outils d’apprentissages et la mise en valeurs des dons</a:t>
            </a:r>
          </a:p>
        </p:txBody>
      </p:sp>
      <p:sp>
        <p:nvSpPr>
          <p:cNvPr id="12" name="Rectangle : carré corné 11">
            <a:extLst>
              <a:ext uri="{FF2B5EF4-FFF2-40B4-BE49-F238E27FC236}">
                <a16:creationId xmlns:a16="http://schemas.microsoft.com/office/drawing/2014/main" id="{A95FB23C-37A5-4687-A5D5-B61EF7EF40CB}"/>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pSp>
        <p:nvGrpSpPr>
          <p:cNvPr id="15" name="Groupe 14">
            <a:extLst>
              <a:ext uri="{FF2B5EF4-FFF2-40B4-BE49-F238E27FC236}">
                <a16:creationId xmlns:a16="http://schemas.microsoft.com/office/drawing/2014/main" id="{3A28397E-3E0B-45D1-941F-AB93D312CA6F}"/>
              </a:ext>
            </a:extLst>
          </p:cNvPr>
          <p:cNvGrpSpPr/>
          <p:nvPr/>
        </p:nvGrpSpPr>
        <p:grpSpPr>
          <a:xfrm>
            <a:off x="8606157" y="-848941"/>
            <a:ext cx="2544443" cy="1820838"/>
            <a:chOff x="8606157" y="-848941"/>
            <a:chExt cx="2544443" cy="1820838"/>
          </a:xfrm>
        </p:grpSpPr>
        <p:sp>
          <p:nvSpPr>
            <p:cNvPr id="20" name="Arc partiel 19">
              <a:extLst>
                <a:ext uri="{FF2B5EF4-FFF2-40B4-BE49-F238E27FC236}">
                  <a16:creationId xmlns:a16="http://schemas.microsoft.com/office/drawing/2014/main" id="{0F902703-010A-4F14-AD20-CD7DEC9A5E0F}"/>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1" name="Graphique 20" descr="Logement">
              <a:hlinkClick r:id="rId3" action="ppaction://hlinksldjump"/>
              <a:extLst>
                <a:ext uri="{FF2B5EF4-FFF2-40B4-BE49-F238E27FC236}">
                  <a16:creationId xmlns:a16="http://schemas.microsoft.com/office/drawing/2014/main" id="{7A69BC6B-DF5F-4E1E-B4CD-27B065A279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2" name="Arc 21">
              <a:extLst>
                <a:ext uri="{FF2B5EF4-FFF2-40B4-BE49-F238E27FC236}">
                  <a16:creationId xmlns:a16="http://schemas.microsoft.com/office/drawing/2014/main" id="{71315CCE-4DC8-4757-942F-ED0D5A0DF45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3" name="Arc 22">
              <a:extLst>
                <a:ext uri="{FF2B5EF4-FFF2-40B4-BE49-F238E27FC236}">
                  <a16:creationId xmlns:a16="http://schemas.microsoft.com/office/drawing/2014/main" id="{3CC70D5D-BF74-47A4-8128-4B220B4CD8E5}"/>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6" name="Tableau 5">
            <a:extLst>
              <a:ext uri="{FF2B5EF4-FFF2-40B4-BE49-F238E27FC236}">
                <a16:creationId xmlns:a16="http://schemas.microsoft.com/office/drawing/2014/main" id="{0F314D1A-343A-450F-A5BF-37E45C74382E}"/>
              </a:ext>
            </a:extLst>
          </p:cNvPr>
          <p:cNvGraphicFramePr>
            <a:graphicFrameLocks noGrp="1"/>
          </p:cNvGraphicFramePr>
          <p:nvPr>
            <p:extLst>
              <p:ext uri="{D42A27DB-BD31-4B8C-83A1-F6EECF244321}">
                <p14:modId xmlns:p14="http://schemas.microsoft.com/office/powerpoint/2010/main" val="2071313377"/>
              </p:ext>
            </p:extLst>
          </p:nvPr>
        </p:nvGraphicFramePr>
        <p:xfrm>
          <a:off x="277966" y="1286032"/>
          <a:ext cx="9257919" cy="944880"/>
        </p:xfrm>
        <a:graphic>
          <a:graphicData uri="http://schemas.openxmlformats.org/drawingml/2006/table">
            <a:tbl>
              <a:tblPr firstRow="1" firstCol="1" bandRow="1">
                <a:tableStyleId>{2D5ABB26-0587-4C30-8999-92F81FD0307C}</a:tableStyleId>
              </a:tblPr>
              <a:tblGrid>
                <a:gridCol w="302605">
                  <a:extLst>
                    <a:ext uri="{9D8B030D-6E8A-4147-A177-3AD203B41FA5}">
                      <a16:colId xmlns:a16="http://schemas.microsoft.com/office/drawing/2014/main" val="3939477087"/>
                    </a:ext>
                  </a:extLst>
                </a:gridCol>
                <a:gridCol w="7543089">
                  <a:extLst>
                    <a:ext uri="{9D8B030D-6E8A-4147-A177-3AD203B41FA5}">
                      <a16:colId xmlns:a16="http://schemas.microsoft.com/office/drawing/2014/main" val="3228675700"/>
                    </a:ext>
                  </a:extLst>
                </a:gridCol>
                <a:gridCol w="1412225">
                  <a:extLst>
                    <a:ext uri="{9D8B030D-6E8A-4147-A177-3AD203B41FA5}">
                      <a16:colId xmlns:a16="http://schemas.microsoft.com/office/drawing/2014/main" val="560033650"/>
                    </a:ext>
                  </a:extLst>
                </a:gridCol>
              </a:tblGrid>
              <a:tr h="213995">
                <a:tc rowSpan="2">
                  <a:txBody>
                    <a:bodyPr/>
                    <a:lstStyle/>
                    <a:p>
                      <a:r>
                        <a:rPr lang="fr-FR" sz="1400">
                          <a:effectLst/>
                          <a:latin typeface="Taffy" panose="03050402030202030204" pitchFamily="66" charset="0"/>
                        </a:rPr>
                        <a:t>A)</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FR" sz="1400">
                          <a:effectLst/>
                          <a:latin typeface="Taffy" panose="03050402030202030204" pitchFamily="66" charset="0"/>
                        </a:rPr>
                        <a:t>- Mettre en place des groupes de besoins en maternelle                                          </a:t>
                      </a:r>
                      <a:endParaRPr lang="fr-BE" sz="1400">
                        <a:effectLst/>
                        <a:latin typeface="Taffy" panose="03050402030202030204" pitchFamily="66" charset="0"/>
                      </a:endParaRPr>
                    </a:p>
                    <a:p>
                      <a:r>
                        <a:rPr lang="fr-FR" sz="1400">
                          <a:effectLst/>
                          <a:latin typeface="Taffy" panose="03050402030202030204" pitchFamily="66" charset="0"/>
                        </a:rPr>
                        <a:t>- Mettre en place des groupes de besoins en primaire</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a:effectLst/>
                          <a:latin typeface="Taffy" panose="03050402030202030204" pitchFamily="66" charset="0"/>
                        </a:rPr>
                        <a:t>12/2019</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675258"/>
                  </a:ext>
                </a:extLst>
              </a:tr>
              <a:tr h="164465">
                <a:tc vMerge="1">
                  <a:txBody>
                    <a:bodyPr/>
                    <a:lstStyle/>
                    <a:p>
                      <a:endParaRPr lang="fr-BE"/>
                    </a:p>
                  </a:txBody>
                  <a:tcPr/>
                </a:tc>
                <a:tc vMerge="1">
                  <a:txBody>
                    <a:bodyPr/>
                    <a:lstStyle/>
                    <a:p>
                      <a:endParaRPr lang="fr-BE"/>
                    </a:p>
                  </a:txBody>
                  <a:tcPr/>
                </a:tc>
                <a:tc>
                  <a:txBody>
                    <a:bodyPr/>
                    <a:lstStyle/>
                    <a:p>
                      <a:pPr algn="ct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089946"/>
                  </a:ext>
                </a:extLst>
              </a:tr>
              <a:tr h="249555">
                <a:tc>
                  <a:txBody>
                    <a:bodyPr/>
                    <a:lstStyle/>
                    <a:p>
                      <a:r>
                        <a:rPr lang="fr-FR" sz="1400">
                          <a:effectLst/>
                          <a:latin typeface="Taffy" panose="03050402030202030204" pitchFamily="66" charset="0"/>
                        </a:rPr>
                        <a:t>B)</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effectLst/>
                          <a:latin typeface="Taffy" panose="03050402030202030204" pitchFamily="66" charset="0"/>
                        </a:rPr>
                        <a:t>Proposer des activités de natures et/ou de niveaux différenciés</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a:effectLst/>
                          <a:latin typeface="Taffy" panose="03050402030202030204" pitchFamily="66" charset="0"/>
                        </a:rPr>
                        <a:t>A poursuivre</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882064"/>
                  </a:ext>
                </a:extLst>
              </a:tr>
            </a:tbl>
          </a:graphicData>
        </a:graphic>
      </p:graphicFrame>
      <p:sp>
        <p:nvSpPr>
          <p:cNvPr id="26" name="ZoneTexte 25">
            <a:extLst>
              <a:ext uri="{FF2B5EF4-FFF2-40B4-BE49-F238E27FC236}">
                <a16:creationId xmlns:a16="http://schemas.microsoft.com/office/drawing/2014/main" id="{E27A39F8-9722-427C-981A-802F4AB8B5F3}"/>
              </a:ext>
            </a:extLst>
          </p:cNvPr>
          <p:cNvSpPr txBox="1"/>
          <p:nvPr/>
        </p:nvSpPr>
        <p:spPr>
          <a:xfrm>
            <a:off x="83716" y="908679"/>
            <a:ext cx="51181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54000" algn="l"/>
                <a:tab pos="752475" algn="l"/>
              </a:tabLst>
            </a:pPr>
            <a:r>
              <a:rPr kumimoji="0" lang="fr-FR" altLang="fr-FR" sz="1600" b="0" i="0" u="none" strike="noStrike" cap="none" normalizeH="0" baseline="0">
                <a:ln>
                  <a:noFill/>
                </a:ln>
                <a:solidFill>
                  <a:schemeClr val="tx1"/>
                </a:solidFill>
                <a:effectLst/>
                <a:latin typeface="Taffy" panose="03050402030202030204" pitchFamily="66" charset="0"/>
                <a:ea typeface="Arial Unicode MS"/>
                <a:cs typeface="Arial Unicode MS"/>
              </a:rPr>
              <a:t>2.3.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Remédiation et dépassement (différencier)</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7" name="ZoneTexte 26">
            <a:extLst>
              <a:ext uri="{FF2B5EF4-FFF2-40B4-BE49-F238E27FC236}">
                <a16:creationId xmlns:a16="http://schemas.microsoft.com/office/drawing/2014/main" id="{7B4438AD-5D56-4AEE-A28B-7498E8A653DD}"/>
              </a:ext>
            </a:extLst>
          </p:cNvPr>
          <p:cNvSpPr txBox="1"/>
          <p:nvPr/>
        </p:nvSpPr>
        <p:spPr>
          <a:xfrm>
            <a:off x="83716" y="2323208"/>
            <a:ext cx="51181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54000" algn="l"/>
                <a:tab pos="752475" algn="l"/>
              </a:tabLst>
            </a:pPr>
            <a:r>
              <a:rPr kumimoji="0" lang="fr-FR" altLang="fr-FR" sz="1600" b="0" i="0" u="none" strike="noStrike" cap="none" normalizeH="0" baseline="0">
                <a:ln>
                  <a:noFill/>
                </a:ln>
                <a:solidFill>
                  <a:schemeClr val="tx1"/>
                </a:solidFill>
                <a:effectLst/>
                <a:latin typeface="Taffy" panose="03050402030202030204" pitchFamily="66" charset="0"/>
                <a:ea typeface="Comic Sans MS" panose="030F0702030302020204" pitchFamily="66" charset="0"/>
                <a:cs typeface="Comic Sans MS" panose="030F0702030302020204" pitchFamily="66" charset="0"/>
              </a:rPr>
              <a:t>2.4.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Construire la confiance en ses moyens</a:t>
            </a:r>
            <a:endParaRPr kumimoji="0" lang="fr-FR" altLang="fr-FR" sz="1600" b="0" i="0" u="none" strike="noStrike" cap="none" normalizeH="0" baseline="0">
              <a:ln>
                <a:noFill/>
              </a:ln>
              <a:solidFill>
                <a:schemeClr val="tx1"/>
              </a:solidFill>
              <a:effectLst/>
              <a:latin typeface="Taffy" panose="03050402030202030204" pitchFamily="66" charset="0"/>
            </a:endParaRPr>
          </a:p>
        </p:txBody>
      </p:sp>
      <p:graphicFrame>
        <p:nvGraphicFramePr>
          <p:cNvPr id="2" name="Tableau 1">
            <a:extLst>
              <a:ext uri="{FF2B5EF4-FFF2-40B4-BE49-F238E27FC236}">
                <a16:creationId xmlns:a16="http://schemas.microsoft.com/office/drawing/2014/main" id="{10BB6FAD-E5D6-45D7-B1FA-666978F74D0C}"/>
              </a:ext>
            </a:extLst>
          </p:cNvPr>
          <p:cNvGraphicFramePr>
            <a:graphicFrameLocks noGrp="1"/>
          </p:cNvGraphicFramePr>
          <p:nvPr>
            <p:extLst>
              <p:ext uri="{D42A27DB-BD31-4B8C-83A1-F6EECF244321}">
                <p14:modId xmlns:p14="http://schemas.microsoft.com/office/powerpoint/2010/main" val="4255735770"/>
              </p:ext>
            </p:extLst>
          </p:nvPr>
        </p:nvGraphicFramePr>
        <p:xfrm>
          <a:off x="277965" y="2738289"/>
          <a:ext cx="9257920" cy="314960"/>
        </p:xfrm>
        <a:graphic>
          <a:graphicData uri="http://schemas.openxmlformats.org/drawingml/2006/table">
            <a:tbl>
              <a:tblPr firstRow="1" firstCol="1" bandRow="1">
                <a:tableStyleId>{2D5ABB26-0587-4C30-8999-92F81FD0307C}</a:tableStyleId>
              </a:tblPr>
              <a:tblGrid>
                <a:gridCol w="302606">
                  <a:extLst>
                    <a:ext uri="{9D8B030D-6E8A-4147-A177-3AD203B41FA5}">
                      <a16:colId xmlns:a16="http://schemas.microsoft.com/office/drawing/2014/main" val="3289353699"/>
                    </a:ext>
                  </a:extLst>
                </a:gridCol>
                <a:gridCol w="7561943">
                  <a:extLst>
                    <a:ext uri="{9D8B030D-6E8A-4147-A177-3AD203B41FA5}">
                      <a16:colId xmlns:a16="http://schemas.microsoft.com/office/drawing/2014/main" val="1423544059"/>
                    </a:ext>
                  </a:extLst>
                </a:gridCol>
                <a:gridCol w="1393371">
                  <a:extLst>
                    <a:ext uri="{9D8B030D-6E8A-4147-A177-3AD203B41FA5}">
                      <a16:colId xmlns:a16="http://schemas.microsoft.com/office/drawing/2014/main" val="1140831771"/>
                    </a:ext>
                  </a:extLst>
                </a:gridCol>
              </a:tblGrid>
              <a:tr h="128905">
                <a:tc>
                  <a:txBody>
                    <a:bodyPr/>
                    <a:lstStyle/>
                    <a:p>
                      <a:pPr algn="just"/>
                      <a:r>
                        <a:rPr lang="fr-FR" sz="1400">
                          <a:effectLst/>
                          <a:latin typeface="Taffy" panose="03050402030202030204" pitchFamily="66" charset="0"/>
                        </a:rPr>
                        <a:t>A)</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effectLst/>
                          <a:latin typeface="Taffy" panose="03050402030202030204" pitchFamily="66" charset="0"/>
                        </a:rPr>
                        <a:t>Présenter un sujet personnel (expositions, élocutions, devoir libre, ...)</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a:effectLst/>
                          <a:latin typeface="Taffy" panose="03050402030202030204" pitchFamily="66" charset="0"/>
                        </a:rPr>
                        <a:t>06/2020</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773208"/>
                  </a:ext>
                </a:extLst>
              </a:tr>
            </a:tbl>
          </a:graphicData>
        </a:graphic>
      </p:graphicFrame>
      <p:graphicFrame>
        <p:nvGraphicFramePr>
          <p:cNvPr id="8" name="Tableau 7">
            <a:extLst>
              <a:ext uri="{FF2B5EF4-FFF2-40B4-BE49-F238E27FC236}">
                <a16:creationId xmlns:a16="http://schemas.microsoft.com/office/drawing/2014/main" id="{18F402DB-B83D-483B-98F7-C685DF8B2718}"/>
              </a:ext>
            </a:extLst>
          </p:cNvPr>
          <p:cNvGraphicFramePr>
            <a:graphicFrameLocks noGrp="1"/>
          </p:cNvGraphicFramePr>
          <p:nvPr>
            <p:extLst>
              <p:ext uri="{D42A27DB-BD31-4B8C-83A1-F6EECF244321}">
                <p14:modId xmlns:p14="http://schemas.microsoft.com/office/powerpoint/2010/main" val="3231908024"/>
              </p:ext>
            </p:extLst>
          </p:nvPr>
        </p:nvGraphicFramePr>
        <p:xfrm>
          <a:off x="277965" y="3583496"/>
          <a:ext cx="9257920" cy="2336800"/>
        </p:xfrm>
        <a:graphic>
          <a:graphicData uri="http://schemas.openxmlformats.org/drawingml/2006/table">
            <a:tbl>
              <a:tblPr firstRow="1" firstCol="1" bandRow="1">
                <a:tableStyleId>{2D5ABB26-0587-4C30-8999-92F81FD0307C}</a:tableStyleId>
              </a:tblPr>
              <a:tblGrid>
                <a:gridCol w="302606">
                  <a:extLst>
                    <a:ext uri="{9D8B030D-6E8A-4147-A177-3AD203B41FA5}">
                      <a16:colId xmlns:a16="http://schemas.microsoft.com/office/drawing/2014/main" val="1164335061"/>
                    </a:ext>
                  </a:extLst>
                </a:gridCol>
                <a:gridCol w="7590972">
                  <a:extLst>
                    <a:ext uri="{9D8B030D-6E8A-4147-A177-3AD203B41FA5}">
                      <a16:colId xmlns:a16="http://schemas.microsoft.com/office/drawing/2014/main" val="3705412971"/>
                    </a:ext>
                  </a:extLst>
                </a:gridCol>
                <a:gridCol w="1364342">
                  <a:extLst>
                    <a:ext uri="{9D8B030D-6E8A-4147-A177-3AD203B41FA5}">
                      <a16:colId xmlns:a16="http://schemas.microsoft.com/office/drawing/2014/main" val="93466866"/>
                    </a:ext>
                  </a:extLst>
                </a:gridCol>
              </a:tblGrid>
              <a:tr h="263525">
                <a:tc>
                  <a:txBody>
                    <a:bodyPr/>
                    <a:lstStyle/>
                    <a:p>
                      <a:r>
                        <a:rPr lang="fr-FR" sz="1400">
                          <a:effectLst/>
                          <a:latin typeface="Taffy" panose="03050402030202030204" pitchFamily="66" charset="0"/>
                        </a:rPr>
                        <a:t>A)</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effectLst/>
                          <a:latin typeface="Taffy" panose="03050402030202030204" pitchFamily="66" charset="0"/>
                        </a:rPr>
                        <a:t>Assurer les tremplins maternelle et primaire :</a:t>
                      </a:r>
                      <a:endParaRPr lang="fr-BE" sz="1400">
                        <a:effectLst/>
                        <a:latin typeface="Taffy" panose="03050402030202030204" pitchFamily="66" charset="0"/>
                      </a:endParaRPr>
                    </a:p>
                    <a:p>
                      <a:pPr marL="342900" lvl="0" indent="-342900" fontAlgn="base">
                        <a:buSzPts val="1200"/>
                        <a:buFont typeface="Wingdings" panose="05000000000000000000" pitchFamily="2" charset="2"/>
                        <a:buChar char=""/>
                        <a:tabLst>
                          <a:tab pos="457200" algn="l"/>
                        </a:tabLst>
                      </a:pPr>
                      <a:r>
                        <a:rPr lang="fr-FR" sz="1400" u="none" strike="noStrike" kern="0" spc="0">
                          <a:effectLst/>
                          <a:uFill>
                            <a:solidFill>
                              <a:srgbClr val="FF0000"/>
                            </a:solidFill>
                          </a:uFill>
                          <a:latin typeface="Taffy" panose="03050402030202030204" pitchFamily="66" charset="0"/>
                        </a:rPr>
                        <a:t>Les activités en inter-cycle </a:t>
                      </a:r>
                      <a:endParaRPr lang="fr-BE" sz="1400" u="none" strike="noStrike" kern="0" spc="0">
                        <a:effectLst/>
                        <a:uFill>
                          <a:solidFill>
                            <a:srgbClr val="FF0000"/>
                          </a:solidFill>
                        </a:uFill>
                        <a:latin typeface="Taffy" panose="03050402030202030204" pitchFamily="66" charset="0"/>
                      </a:endParaRPr>
                    </a:p>
                    <a:p>
                      <a:pPr marL="342900" lvl="0" indent="-342900" fontAlgn="base">
                        <a:buSzPts val="1200"/>
                        <a:buFont typeface="Wingdings" panose="05000000000000000000" pitchFamily="2" charset="2"/>
                        <a:buChar char=""/>
                        <a:tabLst>
                          <a:tab pos="457200" algn="l"/>
                        </a:tabLst>
                      </a:pPr>
                      <a:r>
                        <a:rPr lang="fr-FR" sz="1400" u="none" strike="noStrike" kern="0" spc="0">
                          <a:effectLst/>
                          <a:uFill>
                            <a:solidFill>
                              <a:srgbClr val="FF0000"/>
                            </a:solidFill>
                          </a:uFill>
                          <a:latin typeface="Taffy" panose="03050402030202030204" pitchFamily="66" charset="0"/>
                        </a:rPr>
                        <a:t>Les échanges de fin d'année </a:t>
                      </a:r>
                      <a:endParaRPr lang="fr-BE" sz="1400" u="none" strike="noStrike" kern="0" spc="0">
                        <a:effectLst/>
                        <a:uFill>
                          <a:solidFill>
                            <a:srgbClr val="FF0000"/>
                          </a:solidFill>
                        </a:uFill>
                        <a:latin typeface="Taffy" panose="03050402030202030204" pitchFamily="66" charset="0"/>
                      </a:endParaRPr>
                    </a:p>
                    <a:p>
                      <a:pPr marL="342900" lvl="0" indent="-342900" fontAlgn="base">
                        <a:buSzPts val="1200"/>
                        <a:buFont typeface="Wingdings" panose="05000000000000000000" pitchFamily="2" charset="2"/>
                        <a:buChar char=""/>
                        <a:tabLst>
                          <a:tab pos="457200" algn="l"/>
                        </a:tabLst>
                      </a:pPr>
                      <a:r>
                        <a:rPr lang="fr-FR" sz="1400" u="none" strike="noStrike" kern="0" spc="0">
                          <a:effectLst/>
                          <a:uFill>
                            <a:solidFill>
                              <a:srgbClr val="FF0000"/>
                            </a:solidFill>
                          </a:uFill>
                          <a:latin typeface="Taffy" panose="03050402030202030204" pitchFamily="66" charset="0"/>
                        </a:rPr>
                        <a:t>Les changements de cours de récréation</a:t>
                      </a:r>
                      <a:endParaRPr lang="fr-BE" sz="1400" u="none" strike="noStrike" kern="0" spc="0">
                        <a:effectLst/>
                        <a:uFill>
                          <a:solidFill>
                            <a:srgbClr val="FF0000"/>
                          </a:solidFill>
                        </a:uFill>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a:effectLst/>
                          <a:latin typeface="Taffy" panose="03050402030202030204" pitchFamily="66" charset="0"/>
                        </a:rPr>
                        <a:t>A poursuivre</a:t>
                      </a:r>
                      <a:endParaRPr lang="fr-BE" sz="1400">
                        <a:effectLst/>
                        <a:latin typeface="Taffy" panose="03050402030202030204" pitchFamily="66" charset="0"/>
                      </a:endParaRPr>
                    </a:p>
                    <a:p>
                      <a:pPr algn="ctr"/>
                      <a:r>
                        <a:rPr lang="fr-FR" sz="1400">
                          <a:effectLst/>
                          <a:latin typeface="Taffy" panose="03050402030202030204" pitchFamily="66" charset="0"/>
                        </a:rPr>
                        <a:t> </a:t>
                      </a:r>
                      <a:endParaRPr lang="fr-BE" sz="1400">
                        <a:effectLst/>
                        <a:latin typeface="Taffy" panose="03050402030202030204" pitchFamily="66" charset="0"/>
                      </a:endParaRPr>
                    </a:p>
                    <a:p>
                      <a:pPr algn="ctr"/>
                      <a:r>
                        <a:rPr lang="fr-FR" sz="1400">
                          <a:effectLst/>
                          <a:latin typeface="Taffy" panose="03050402030202030204" pitchFamily="66" charset="0"/>
                        </a:rPr>
                        <a:t> </a:t>
                      </a:r>
                      <a:endParaRPr lang="fr-BE" sz="1400">
                        <a:effectLst/>
                        <a:latin typeface="Taffy" panose="03050402030202030204" pitchFamily="66" charset="0"/>
                      </a:endParaRPr>
                    </a:p>
                    <a:p>
                      <a:pPr algn="ctr"/>
                      <a:r>
                        <a:rPr lang="fr-FR" sz="1400">
                          <a:effectLst/>
                          <a:latin typeface="Taffy" panose="03050402030202030204" pitchFamily="66" charset="0"/>
                        </a:rPr>
                        <a:t>12/2019</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685104"/>
                  </a:ext>
                </a:extLst>
              </a:tr>
              <a:tr h="263525">
                <a:tc>
                  <a:txBody>
                    <a:bodyPr/>
                    <a:lstStyle/>
                    <a:p>
                      <a:r>
                        <a:rPr lang="fr-FR" sz="1400">
                          <a:effectLst/>
                          <a:latin typeface="Taffy" panose="03050402030202030204" pitchFamily="66" charset="0"/>
                        </a:rPr>
                        <a:t>B)</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effectLst/>
                          <a:latin typeface="Taffy" panose="03050402030202030204" pitchFamily="66" charset="0"/>
                        </a:rPr>
                        <a:t>-Assurer le tremplin vers le secondaire :</a:t>
                      </a:r>
                      <a:endParaRPr lang="fr-BE" sz="1400">
                        <a:effectLst/>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400" u="none" strike="noStrike" kern="0" spc="0">
                          <a:effectLst/>
                          <a:uFill>
                            <a:solidFill>
                              <a:srgbClr val="000000"/>
                            </a:solidFill>
                          </a:uFill>
                          <a:latin typeface="Taffy" panose="03050402030202030204" pitchFamily="66" charset="0"/>
                        </a:rPr>
                        <a:t>Réunion informative pour les parents de 5</a:t>
                      </a:r>
                      <a:r>
                        <a:rPr lang="fr-FR" sz="1400" u="none" strike="noStrike" kern="0" spc="0" baseline="30000">
                          <a:effectLst/>
                          <a:uFill>
                            <a:solidFill>
                              <a:srgbClr val="000000"/>
                            </a:solidFill>
                          </a:uFill>
                          <a:latin typeface="Taffy" panose="03050402030202030204" pitchFamily="66" charset="0"/>
                        </a:rPr>
                        <a:t>ème</a:t>
                      </a:r>
                      <a:r>
                        <a:rPr lang="fr-FR" sz="1400" u="none" strike="noStrike" kern="0" spc="0">
                          <a:effectLst/>
                          <a:uFill>
                            <a:solidFill>
                              <a:srgbClr val="000000"/>
                            </a:solidFill>
                          </a:uFill>
                          <a:latin typeface="Taffy" panose="03050402030202030204" pitchFamily="66" charset="0"/>
                        </a:rPr>
                        <a:t> année.</a:t>
                      </a:r>
                      <a:endParaRPr lang="fr-BE" sz="14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Arial" panose="020B0604020202020204" pitchFamily="34" charset="0"/>
                        <a:buChar char="➢"/>
                        <a:tabLst>
                          <a:tab pos="457200" algn="l"/>
                        </a:tabLst>
                      </a:pPr>
                      <a:r>
                        <a:rPr lang="fr-FR" sz="1400" u="none" strike="noStrike" kern="0" spc="0">
                          <a:effectLst/>
                          <a:uFill>
                            <a:solidFill>
                              <a:srgbClr val="000000"/>
                            </a:solidFill>
                          </a:uFill>
                          <a:latin typeface="Taffy" panose="03050402030202030204" pitchFamily="66" charset="0"/>
                        </a:rPr>
                        <a:t>Matinée de vie au secondaire pour les élèves de 6</a:t>
                      </a:r>
                      <a:r>
                        <a:rPr lang="fr-FR" sz="1400" u="none" strike="noStrike" kern="0" spc="0" baseline="30000">
                          <a:effectLst/>
                          <a:uFill>
                            <a:solidFill>
                              <a:srgbClr val="000000"/>
                            </a:solidFill>
                          </a:uFill>
                          <a:latin typeface="Taffy" panose="03050402030202030204" pitchFamily="66" charset="0"/>
                        </a:rPr>
                        <a:t>ème</a:t>
                      </a:r>
                      <a:r>
                        <a:rPr lang="fr-FR" sz="1400" u="none" strike="noStrike" kern="0" spc="0">
                          <a:effectLst/>
                          <a:uFill>
                            <a:solidFill>
                              <a:srgbClr val="000000"/>
                            </a:solidFill>
                          </a:uFill>
                          <a:latin typeface="Taffy" panose="03050402030202030204" pitchFamily="66" charset="0"/>
                        </a:rPr>
                        <a:t> avec la collaboration des professeurs du secondaire.</a:t>
                      </a:r>
                      <a:endParaRPr lang="fr-BE" sz="1400" u="none" strike="noStrike" kern="0" spc="0">
                        <a:effectLst/>
                        <a:uFill>
                          <a:solidFill>
                            <a:srgbClr val="000000"/>
                          </a:solidFill>
                        </a:uFill>
                        <a:latin typeface="Taffy" panose="03050402030202030204" pitchFamily="66" charset="0"/>
                      </a:endParaRPr>
                    </a:p>
                    <a:p>
                      <a:r>
                        <a:rPr lang="fr-FR" sz="1400">
                          <a:effectLst/>
                          <a:latin typeface="Taffy" panose="03050402030202030204" pitchFamily="66" charset="0"/>
                        </a:rPr>
                        <a:t>- Assurer des rencontres entre les enseignants du fondamental</a:t>
                      </a:r>
                      <a:endParaRPr lang="fr-BE" sz="1400">
                        <a:effectLst/>
                        <a:latin typeface="Taffy" panose="03050402030202030204" pitchFamily="66" charset="0"/>
                      </a:endParaRPr>
                    </a:p>
                    <a:p>
                      <a:r>
                        <a:rPr lang="fr-FR" sz="1400">
                          <a:effectLst/>
                          <a:latin typeface="Taffy" panose="03050402030202030204" pitchFamily="66" charset="0"/>
                        </a:rPr>
                        <a:t>  et les enseignants de secondaire</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a:effectLst/>
                          <a:latin typeface="Taffy" panose="03050402030202030204" pitchFamily="66" charset="0"/>
                        </a:rPr>
                        <a:t> </a:t>
                      </a:r>
                      <a:endParaRPr lang="fr-BE" sz="1400">
                        <a:effectLst/>
                        <a:latin typeface="Taffy" panose="03050402030202030204" pitchFamily="66" charset="0"/>
                      </a:endParaRPr>
                    </a:p>
                    <a:p>
                      <a:pPr algn="ctr"/>
                      <a:r>
                        <a:rPr lang="fr-FR" sz="1400">
                          <a:effectLst/>
                          <a:latin typeface="Taffy" panose="03050402030202030204" pitchFamily="66" charset="0"/>
                        </a:rPr>
                        <a:t>A poursuivre</a:t>
                      </a:r>
                      <a:endParaRPr lang="fr-BE" sz="1400">
                        <a:effectLst/>
                        <a:latin typeface="Taffy" panose="03050402030202030204" pitchFamily="66" charset="0"/>
                      </a:endParaRPr>
                    </a:p>
                    <a:p>
                      <a:pPr algn="ctr"/>
                      <a:r>
                        <a:rPr lang="fr-FR" sz="1400">
                          <a:effectLst/>
                          <a:latin typeface="Taffy" panose="03050402030202030204" pitchFamily="66" charset="0"/>
                        </a:rPr>
                        <a:t>A poursuivre </a:t>
                      </a:r>
                      <a:endParaRPr lang="fr-BE" sz="1400">
                        <a:effectLst/>
                        <a:latin typeface="Taffy" panose="03050402030202030204" pitchFamily="66" charset="0"/>
                      </a:endParaRPr>
                    </a:p>
                    <a:p>
                      <a:pPr algn="ctr"/>
                      <a:r>
                        <a:rPr lang="fr-FR" sz="1400">
                          <a:effectLst/>
                          <a:latin typeface="Taffy" panose="03050402030202030204" pitchFamily="66" charset="0"/>
                        </a:rPr>
                        <a:t> </a:t>
                      </a:r>
                      <a:endParaRPr lang="fr-BE" sz="1400">
                        <a:effectLst/>
                        <a:latin typeface="Taffy" panose="03050402030202030204" pitchFamily="66" charset="0"/>
                      </a:endParaRPr>
                    </a:p>
                    <a:p>
                      <a:pPr algn="ctr"/>
                      <a:r>
                        <a:rPr lang="fr-FR" sz="1400">
                          <a:effectLst/>
                          <a:latin typeface="Taffy" panose="03050402030202030204" pitchFamily="66" charset="0"/>
                        </a:rPr>
                        <a:t>A poursuivre</a:t>
                      </a:r>
                      <a:endParaRPr lang="fr-BE" sz="14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013656"/>
                  </a:ext>
                </a:extLst>
              </a:tr>
            </a:tbl>
          </a:graphicData>
        </a:graphic>
      </p:graphicFrame>
      <p:sp>
        <p:nvSpPr>
          <p:cNvPr id="9" name="Rectangle 1">
            <a:extLst>
              <a:ext uri="{FF2B5EF4-FFF2-40B4-BE49-F238E27FC236}">
                <a16:creationId xmlns:a16="http://schemas.microsoft.com/office/drawing/2014/main" id="{C7C17CB5-949D-4262-B0AD-0926F0E163BD}"/>
              </a:ext>
            </a:extLst>
          </p:cNvPr>
          <p:cNvSpPr>
            <a:spLocks noChangeArrowheads="1"/>
          </p:cNvSpPr>
          <p:nvPr/>
        </p:nvSpPr>
        <p:spPr bwMode="auto">
          <a:xfrm>
            <a:off x="83716" y="3177550"/>
            <a:ext cx="2464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altLang="fr-FR" sz="1600" b="0" i="0" u="none" strike="noStrike" cap="none" normalizeH="0" baseline="0">
                <a:ln>
                  <a:noFill/>
                </a:ln>
                <a:solidFill>
                  <a:schemeClr val="tx1"/>
                </a:solidFill>
                <a:effectLst/>
                <a:latin typeface="Taffy" panose="03050402030202030204" pitchFamily="66" charset="0"/>
                <a:ea typeface="Arial Unicode MS"/>
                <a:cs typeface="Arial Unicode MS"/>
              </a:rPr>
              <a:t>2.5.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Franchir les tremplins</a:t>
            </a:r>
            <a:endParaRPr kumimoji="0" lang="fr-BE" altLang="fr-FR" sz="1600" b="0" i="0" u="none" strike="noStrike" cap="none" normalizeH="0" baseline="0">
              <a:ln>
                <a:noFill/>
              </a:ln>
              <a:solidFill>
                <a:schemeClr val="tx1"/>
              </a:solidFill>
              <a:effectLst/>
              <a:latin typeface="Taffy" panose="0305040203020203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8" name="ZoneTexte 27">
            <a:hlinkClick r:id="rId6" action="ppaction://hlinksldjump"/>
            <a:extLst>
              <a:ext uri="{FF2B5EF4-FFF2-40B4-BE49-F238E27FC236}">
                <a16:creationId xmlns:a16="http://schemas.microsoft.com/office/drawing/2014/main" id="{5BCA8315-472D-422D-B8CD-17465534D4F8}"/>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9" name="Graphique 28" descr="Retour avec un remplissage uni">
            <a:hlinkClick r:id="rId7" action="ppaction://hlinksldjump"/>
            <a:extLst>
              <a:ext uri="{FF2B5EF4-FFF2-40B4-BE49-F238E27FC236}">
                <a16:creationId xmlns:a16="http://schemas.microsoft.com/office/drawing/2014/main" id="{B70B4752-BB1A-4ABC-8607-2510CD386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3670021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L’enfant citoyen</a:t>
            </a:r>
          </a:p>
        </p:txBody>
      </p:sp>
      <p:sp>
        <p:nvSpPr>
          <p:cNvPr id="12" name="Rectangle : carré corné 11">
            <a:extLst>
              <a:ext uri="{FF2B5EF4-FFF2-40B4-BE49-F238E27FC236}">
                <a16:creationId xmlns:a16="http://schemas.microsoft.com/office/drawing/2014/main" id="{5B84DFE8-ACAA-471A-B057-A07AEA9345AB}"/>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pSp>
        <p:nvGrpSpPr>
          <p:cNvPr id="15" name="Groupe 14">
            <a:extLst>
              <a:ext uri="{FF2B5EF4-FFF2-40B4-BE49-F238E27FC236}">
                <a16:creationId xmlns:a16="http://schemas.microsoft.com/office/drawing/2014/main" id="{19DEB208-681F-4920-999F-BA68B572D5F2}"/>
              </a:ext>
            </a:extLst>
          </p:cNvPr>
          <p:cNvGrpSpPr/>
          <p:nvPr/>
        </p:nvGrpSpPr>
        <p:grpSpPr>
          <a:xfrm>
            <a:off x="8606157" y="-848941"/>
            <a:ext cx="2544443" cy="1820838"/>
            <a:chOff x="8606157" y="-848941"/>
            <a:chExt cx="2544443" cy="1820838"/>
          </a:xfrm>
        </p:grpSpPr>
        <p:sp>
          <p:nvSpPr>
            <p:cNvPr id="20" name="Arc partiel 19">
              <a:extLst>
                <a:ext uri="{FF2B5EF4-FFF2-40B4-BE49-F238E27FC236}">
                  <a16:creationId xmlns:a16="http://schemas.microsoft.com/office/drawing/2014/main" id="{24A722D4-20D3-4E8E-8446-D5E84D44C702}"/>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1" name="Graphique 20" descr="Logement">
              <a:hlinkClick r:id="rId3" action="ppaction://hlinksldjump"/>
              <a:extLst>
                <a:ext uri="{FF2B5EF4-FFF2-40B4-BE49-F238E27FC236}">
                  <a16:creationId xmlns:a16="http://schemas.microsoft.com/office/drawing/2014/main" id="{C9AC7A52-47B6-43CA-A297-FA0D30B47E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2" name="Arc 21">
              <a:extLst>
                <a:ext uri="{FF2B5EF4-FFF2-40B4-BE49-F238E27FC236}">
                  <a16:creationId xmlns:a16="http://schemas.microsoft.com/office/drawing/2014/main" id="{97605441-CC0D-4F72-9AC1-2DAD746AE28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3" name="Arc 22">
              <a:extLst>
                <a:ext uri="{FF2B5EF4-FFF2-40B4-BE49-F238E27FC236}">
                  <a16:creationId xmlns:a16="http://schemas.microsoft.com/office/drawing/2014/main" id="{F90338C8-B847-4386-950F-1F7644F97087}"/>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3" name="Tableau 2">
            <a:extLst>
              <a:ext uri="{FF2B5EF4-FFF2-40B4-BE49-F238E27FC236}">
                <a16:creationId xmlns:a16="http://schemas.microsoft.com/office/drawing/2014/main" id="{980DCF1B-3CE0-4FB4-B264-62875D7B59D5}"/>
              </a:ext>
            </a:extLst>
          </p:cNvPr>
          <p:cNvGraphicFramePr>
            <a:graphicFrameLocks noGrp="1"/>
          </p:cNvGraphicFramePr>
          <p:nvPr>
            <p:extLst>
              <p:ext uri="{D42A27DB-BD31-4B8C-83A1-F6EECF244321}">
                <p14:modId xmlns:p14="http://schemas.microsoft.com/office/powerpoint/2010/main" val="3068153559"/>
              </p:ext>
            </p:extLst>
          </p:nvPr>
        </p:nvGraphicFramePr>
        <p:xfrm>
          <a:off x="277966" y="1987309"/>
          <a:ext cx="9286947" cy="599440"/>
        </p:xfrm>
        <a:graphic>
          <a:graphicData uri="http://schemas.openxmlformats.org/drawingml/2006/table">
            <a:tbl>
              <a:tblPr firstRow="1" firstCol="1" bandRow="1">
                <a:tableStyleId>{2D5ABB26-0587-4C30-8999-92F81FD0307C}</a:tableStyleId>
              </a:tblPr>
              <a:tblGrid>
                <a:gridCol w="418720">
                  <a:extLst>
                    <a:ext uri="{9D8B030D-6E8A-4147-A177-3AD203B41FA5}">
                      <a16:colId xmlns:a16="http://schemas.microsoft.com/office/drawing/2014/main" val="2958874791"/>
                    </a:ext>
                  </a:extLst>
                </a:gridCol>
                <a:gridCol w="7320402">
                  <a:extLst>
                    <a:ext uri="{9D8B030D-6E8A-4147-A177-3AD203B41FA5}">
                      <a16:colId xmlns:a16="http://schemas.microsoft.com/office/drawing/2014/main" val="3065894824"/>
                    </a:ext>
                  </a:extLst>
                </a:gridCol>
                <a:gridCol w="1547825">
                  <a:extLst>
                    <a:ext uri="{9D8B030D-6E8A-4147-A177-3AD203B41FA5}">
                      <a16:colId xmlns:a16="http://schemas.microsoft.com/office/drawing/2014/main" val="739845217"/>
                    </a:ext>
                  </a:extLst>
                </a:gridCol>
              </a:tblGrid>
              <a:tr h="133350">
                <a:tc>
                  <a:txBody>
                    <a:bodyPr/>
                    <a:lstStyle/>
                    <a:p>
                      <a:r>
                        <a:rPr lang="fr-FR" sz="1300">
                          <a:effectLst/>
                          <a:latin typeface="Taffy" panose="03050402030202030204" pitchFamily="66" charset="0"/>
                        </a:rPr>
                        <a:t> 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r>
                        <a:rPr lang="fr-FR" sz="1300">
                          <a:effectLst/>
                          <a:latin typeface="Taffy" panose="03050402030202030204" pitchFamily="66" charset="0"/>
                        </a:rPr>
                        <a:t>Carnet de courtoisie contenant les mots d’ordre à préparer à la maison comme à l’école</a:t>
                      </a:r>
                      <a:endParaRPr lang="fr-BE" sz="1300">
                        <a:effectLst/>
                        <a:latin typeface="Taffy" panose="03050402030202030204" pitchFamily="66" charset="0"/>
                        <a:ea typeface="Times New Roman" panose="02020603050405020304" pitchFamily="18" charset="0"/>
                      </a:endParaRPr>
                    </a:p>
                  </a:txBody>
                  <a:tcPr marL="196215"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245175"/>
                  </a:ext>
                </a:extLst>
              </a:tr>
              <a:tr h="133350">
                <a:tc>
                  <a:txBody>
                    <a:bodyPr/>
                    <a:lstStyle/>
                    <a:p>
                      <a:r>
                        <a:rPr lang="fr-FR" sz="1300">
                          <a:effectLst/>
                          <a:latin typeface="Taffy" panose="03050402030202030204" pitchFamily="66" charset="0"/>
                        </a:rPr>
                        <a:t>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    Règlements et charte de classe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9828075"/>
                  </a:ext>
                </a:extLst>
              </a:tr>
            </a:tbl>
          </a:graphicData>
        </a:graphic>
      </p:graphicFrame>
      <p:graphicFrame>
        <p:nvGraphicFramePr>
          <p:cNvPr id="5" name="Tableau 4">
            <a:extLst>
              <a:ext uri="{FF2B5EF4-FFF2-40B4-BE49-F238E27FC236}">
                <a16:creationId xmlns:a16="http://schemas.microsoft.com/office/drawing/2014/main" id="{5467444C-8B6A-4F43-86EF-F2A66443A0E6}"/>
              </a:ext>
            </a:extLst>
          </p:cNvPr>
          <p:cNvGraphicFramePr>
            <a:graphicFrameLocks noGrp="1"/>
          </p:cNvGraphicFramePr>
          <p:nvPr>
            <p:extLst>
              <p:ext uri="{D42A27DB-BD31-4B8C-83A1-F6EECF244321}">
                <p14:modId xmlns:p14="http://schemas.microsoft.com/office/powerpoint/2010/main" val="1064637039"/>
              </p:ext>
            </p:extLst>
          </p:nvPr>
        </p:nvGraphicFramePr>
        <p:xfrm>
          <a:off x="277965" y="3146134"/>
          <a:ext cx="9286947" cy="3466486"/>
        </p:xfrm>
        <a:graphic>
          <a:graphicData uri="http://schemas.openxmlformats.org/drawingml/2006/table">
            <a:tbl>
              <a:tblPr firstRow="1" firstCol="1" bandRow="1">
                <a:tableStyleId>{2D5ABB26-0587-4C30-8999-92F81FD0307C}</a:tableStyleId>
              </a:tblPr>
              <a:tblGrid>
                <a:gridCol w="7734650">
                  <a:extLst>
                    <a:ext uri="{9D8B030D-6E8A-4147-A177-3AD203B41FA5}">
                      <a16:colId xmlns:a16="http://schemas.microsoft.com/office/drawing/2014/main" val="3446721203"/>
                    </a:ext>
                  </a:extLst>
                </a:gridCol>
                <a:gridCol w="1552297">
                  <a:extLst>
                    <a:ext uri="{9D8B030D-6E8A-4147-A177-3AD203B41FA5}">
                      <a16:colId xmlns:a16="http://schemas.microsoft.com/office/drawing/2014/main" val="409447159"/>
                    </a:ext>
                  </a:extLst>
                </a:gridCol>
              </a:tblGrid>
              <a:tr h="2605682">
                <a:tc>
                  <a:txBody>
                    <a:bodyPr/>
                    <a:lstStyle/>
                    <a:p>
                      <a:r>
                        <a:rPr lang="fr-FR" sz="1300">
                          <a:effectLst/>
                          <a:latin typeface="Taffy" panose="03050402030202030204" pitchFamily="66" charset="0"/>
                        </a:rPr>
                        <a:t>Poursuivre le projet de sensibilisation à la communication non-violente (baptisée au sein de l’école, « Communication Nouvelle et Vivante » C.N.V.)</a:t>
                      </a:r>
                      <a:endParaRPr lang="fr-BE" sz="1300">
                        <a:effectLst/>
                        <a:latin typeface="Taffy" panose="03050402030202030204" pitchFamily="66" charset="0"/>
                      </a:endParaRPr>
                    </a:p>
                    <a:p>
                      <a:r>
                        <a:rPr lang="fr-FR" sz="1300">
                          <a:effectLst/>
                          <a:latin typeface="Taffy" panose="03050402030202030204" pitchFamily="66" charset="0"/>
                        </a:rPr>
                        <a:t>Des actions ponctuelles sont proposées par les membres de la cellule CNV.  </a:t>
                      </a:r>
                      <a:endParaRPr lang="fr-BE" sz="1300">
                        <a:effectLst/>
                        <a:latin typeface="Taffy" panose="03050402030202030204" pitchFamily="66" charset="0"/>
                      </a:endParaRPr>
                    </a:p>
                    <a:p>
                      <a:r>
                        <a:rPr lang="fr-FR" sz="1300">
                          <a:effectLst/>
                          <a:latin typeface="Taffy" panose="03050402030202030204" pitchFamily="66" charset="0"/>
                        </a:rPr>
                        <a:t>Le Conseil de Participation via les instances qu’il représente (PO, parents, enseignants) apporte tout le soutien actif et financier nécessaire à ce projet.</a:t>
                      </a:r>
                      <a:endParaRPr lang="fr-BE" sz="1300">
                        <a:effectLst/>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Information donnée à la rentrée lors des réunions de parents et  en cours d’année (journal de l’école, site internet,…) à propos de la mise en place du projet et des actions CNV au sein de l’école</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Journée CNV : ateliers sur un thème : écoute, différence, coopération</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Conférence bisannuelle</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Pour ceux qui veulent aller plus loin et s’engager activement, des formations sont proposées</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Animations ludiques adaptées à chaque âge</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Projet et exploitation du bonhomme et de la girafe dans chaque classe</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Formation d’enfants médiateurs en 10/12</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Apprentissage des jeux de cour</a:t>
                      </a:r>
                      <a:endParaRPr lang="fr-BE" sz="1300" u="none" strike="noStrike" kern="0" spc="0">
                        <a:effectLst/>
                        <a:uFill>
                          <a:solidFill>
                            <a:srgbClr val="000000"/>
                          </a:solidFill>
                        </a:uFill>
                        <a:latin typeface="Taffy" panose="03050402030202030204" pitchFamily="66" charset="0"/>
                      </a:endParaRPr>
                    </a:p>
                    <a:p>
                      <a:pPr marL="342900" lvl="0" indent="-342900" fontAlgn="base">
                        <a:buClr>
                          <a:srgbClr val="000000"/>
                        </a:buClr>
                        <a:buSzPts val="1200"/>
                        <a:buFont typeface="+mj-lt"/>
                        <a:buAutoNum type="arabicPeriod"/>
                        <a:tabLst>
                          <a:tab pos="457200" algn="l"/>
                        </a:tabLst>
                      </a:pPr>
                      <a:r>
                        <a:rPr lang="fr-FR" sz="1300" u="none" strike="noStrike" kern="0" spc="0">
                          <a:effectLst/>
                          <a:uFill>
                            <a:solidFill>
                              <a:srgbClr val="000000"/>
                            </a:solidFill>
                          </a:uFill>
                          <a:latin typeface="Taffy" panose="03050402030202030204" pitchFamily="66" charset="0"/>
                        </a:rPr>
                        <a:t>Aménagement d’un container à jeux</a:t>
                      </a:r>
                      <a:endParaRPr lang="fr-BE" sz="1300" u="none" strike="noStrike" kern="0" spc="0">
                        <a:effectLst/>
                        <a:uFill>
                          <a:solidFill>
                            <a:srgbClr val="000000"/>
                          </a:solidFill>
                        </a:uFill>
                        <a:latin typeface="Taffy" panose="03050402030202030204" pitchFamily="66" charset="0"/>
                      </a:endParaRPr>
                    </a:p>
                    <a:p>
                      <a:r>
                        <a:rPr lang="fr-FR" sz="1300">
                          <a:effectLst/>
                          <a:latin typeface="Taffy" panose="03050402030202030204" pitchFamily="66" charset="0"/>
                        </a:rPr>
                        <a:t>Evaluation de la mise en place du projet et nouvelles formations</a:t>
                      </a:r>
                      <a:endParaRPr lang="fr-BE" sz="1300">
                        <a:effectLst/>
                        <a:latin typeface="Taffy" panose="03050402030202030204" pitchFamily="66" charset="0"/>
                      </a:endParaRPr>
                    </a:p>
                    <a:p>
                      <a:r>
                        <a:rPr lang="fr-FR" sz="1300">
                          <a:effectLst/>
                          <a:latin typeface="Taffy" panose="03050402030202030204" pitchFamily="66" charset="0"/>
                        </a:rPr>
                        <a:t>adaptées aux besoins</a:t>
                      </a:r>
                      <a:endParaRPr lang="fr-BE" sz="1300">
                        <a:effectLst/>
                        <a:latin typeface="Taffy" panose="03050402030202030204" pitchFamily="66" charset="0"/>
                        <a:ea typeface="Times New Roman" panose="02020603050405020304" pitchFamily="18" charset="0"/>
                      </a:endParaRPr>
                    </a:p>
                  </a:txBody>
                  <a:tcPr marL="49223" marR="49223" marT="49223" marB="492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 </a:t>
                      </a:r>
                      <a:endParaRPr lang="fr-BE" sz="1300">
                        <a:effectLst/>
                        <a:latin typeface="Taffy" panose="03050402030202030204" pitchFamily="66" charset="0"/>
                      </a:endParaRPr>
                    </a:p>
                    <a:p>
                      <a:r>
                        <a:rPr lang="fr-FR" sz="1300">
                          <a:effectLst/>
                          <a:latin typeface="Taffy" panose="03050402030202030204" pitchFamily="66" charset="0"/>
                        </a:rPr>
                        <a:t> </a:t>
                      </a:r>
                      <a:endParaRPr lang="fr-BE" sz="1300">
                        <a:effectLst/>
                        <a:latin typeface="Taffy" panose="03050402030202030204" pitchFamily="66" charset="0"/>
                      </a:endParaRPr>
                    </a:p>
                    <a:p>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12/2019</a:t>
                      </a:r>
                      <a:endParaRPr lang="fr-BE" sz="1300">
                        <a:effectLst/>
                        <a:latin typeface="Taffy" panose="03050402030202030204" pitchFamily="66" charset="0"/>
                      </a:endParaRPr>
                    </a:p>
                    <a:p>
                      <a:pPr algn="ctr"/>
                      <a:r>
                        <a:rPr lang="fr-FR" sz="1300">
                          <a:effectLst/>
                          <a:latin typeface="Taffy" panose="03050402030202030204" pitchFamily="66" charset="0"/>
                        </a:rPr>
                        <a:t>06/2020</a:t>
                      </a:r>
                      <a:endParaRPr lang="fr-BE" sz="1300">
                        <a:effectLst/>
                        <a:latin typeface="Taffy" panose="03050402030202030204" pitchFamily="66" charset="0"/>
                        <a:ea typeface="Times New Roman" panose="02020603050405020304" pitchFamily="18" charset="0"/>
                      </a:endParaRPr>
                    </a:p>
                  </a:txBody>
                  <a:tcPr marL="49223" marR="49223" marT="49223" marB="492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994851"/>
                  </a:ext>
                </a:extLst>
              </a:tr>
            </a:tbl>
          </a:graphicData>
        </a:graphic>
      </p:graphicFrame>
      <p:sp>
        <p:nvSpPr>
          <p:cNvPr id="6" name="Rectangle 1">
            <a:extLst>
              <a:ext uri="{FF2B5EF4-FFF2-40B4-BE49-F238E27FC236}">
                <a16:creationId xmlns:a16="http://schemas.microsoft.com/office/drawing/2014/main" id="{99D23A29-F103-453F-AC12-37AE7DAF1851}"/>
              </a:ext>
            </a:extLst>
          </p:cNvPr>
          <p:cNvSpPr>
            <a:spLocks noChangeArrowheads="1"/>
          </p:cNvSpPr>
          <p:nvPr/>
        </p:nvSpPr>
        <p:spPr bwMode="auto">
          <a:xfrm>
            <a:off x="93230" y="830091"/>
            <a:ext cx="98127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55638" algn="l"/>
              </a:tabLst>
              <a:defRPr>
                <a:solidFill>
                  <a:schemeClr val="tx1"/>
                </a:solidFill>
                <a:latin typeface="Arial" panose="020B0604020202020204" pitchFamily="34" charset="0"/>
              </a:defRPr>
            </a:lvl1pPr>
            <a:lvl2pPr eaLnBrk="0" fontAlgn="base" hangingPunct="0">
              <a:spcBef>
                <a:spcPct val="0"/>
              </a:spcBef>
              <a:spcAft>
                <a:spcPct val="0"/>
              </a:spcAft>
              <a:tabLst>
                <a:tab pos="655638" algn="l"/>
              </a:tabLst>
              <a:defRPr>
                <a:solidFill>
                  <a:schemeClr val="tx1"/>
                </a:solidFill>
                <a:latin typeface="Arial" panose="020B0604020202020204" pitchFamily="34" charset="0"/>
              </a:defRPr>
            </a:lvl2pPr>
            <a:lvl3pPr eaLnBrk="0" fontAlgn="base" hangingPunct="0">
              <a:spcBef>
                <a:spcPct val="0"/>
              </a:spcBef>
              <a:spcAft>
                <a:spcPct val="0"/>
              </a:spcAft>
              <a:tabLst>
                <a:tab pos="655638" algn="l"/>
              </a:tabLst>
              <a:defRPr>
                <a:solidFill>
                  <a:schemeClr val="tx1"/>
                </a:solidFill>
                <a:latin typeface="Arial" panose="020B0604020202020204" pitchFamily="34" charset="0"/>
              </a:defRPr>
            </a:lvl3pPr>
            <a:lvl4pPr eaLnBrk="0" fontAlgn="base" hangingPunct="0">
              <a:spcBef>
                <a:spcPct val="0"/>
              </a:spcBef>
              <a:spcAft>
                <a:spcPct val="0"/>
              </a:spcAft>
              <a:tabLst>
                <a:tab pos="655638" algn="l"/>
              </a:tabLst>
              <a:defRPr>
                <a:solidFill>
                  <a:schemeClr val="tx1"/>
                </a:solidFill>
                <a:latin typeface="Arial" panose="020B0604020202020204" pitchFamily="34" charset="0"/>
              </a:defRPr>
            </a:lvl4pPr>
            <a:lvl5pPr eaLnBrk="0" fontAlgn="base" hangingPunct="0">
              <a:spcBef>
                <a:spcPct val="0"/>
              </a:spcBef>
              <a:spcAft>
                <a:spcPct val="0"/>
              </a:spcAft>
              <a:tabLst>
                <a:tab pos="655638" algn="l"/>
              </a:tabLst>
              <a:defRPr>
                <a:solidFill>
                  <a:schemeClr val="tx1"/>
                </a:solidFill>
                <a:latin typeface="Arial" panose="020B0604020202020204" pitchFamily="34" charset="0"/>
              </a:defRPr>
            </a:lvl5pPr>
            <a:lvl6pPr eaLnBrk="0" fontAlgn="base" hangingPunct="0">
              <a:spcBef>
                <a:spcPct val="0"/>
              </a:spcBef>
              <a:spcAft>
                <a:spcPct val="0"/>
              </a:spcAft>
              <a:tabLst>
                <a:tab pos="655638" algn="l"/>
              </a:tabLst>
              <a:defRPr>
                <a:solidFill>
                  <a:schemeClr val="tx1"/>
                </a:solidFill>
                <a:latin typeface="Arial" panose="020B0604020202020204" pitchFamily="34" charset="0"/>
              </a:defRPr>
            </a:lvl6pPr>
            <a:lvl7pPr eaLnBrk="0" fontAlgn="base" hangingPunct="0">
              <a:spcBef>
                <a:spcPct val="0"/>
              </a:spcBef>
              <a:spcAft>
                <a:spcPct val="0"/>
              </a:spcAft>
              <a:tabLst>
                <a:tab pos="655638" algn="l"/>
              </a:tabLst>
              <a:defRPr>
                <a:solidFill>
                  <a:schemeClr val="tx1"/>
                </a:solidFill>
                <a:latin typeface="Arial" panose="020B0604020202020204" pitchFamily="34" charset="0"/>
              </a:defRPr>
            </a:lvl7pPr>
            <a:lvl8pPr eaLnBrk="0" fontAlgn="base" hangingPunct="0">
              <a:spcBef>
                <a:spcPct val="0"/>
              </a:spcBef>
              <a:spcAft>
                <a:spcPct val="0"/>
              </a:spcAft>
              <a:tabLst>
                <a:tab pos="655638" algn="l"/>
              </a:tabLst>
              <a:defRPr>
                <a:solidFill>
                  <a:schemeClr val="tx1"/>
                </a:solidFill>
                <a:latin typeface="Arial" panose="020B0604020202020204" pitchFamily="34" charset="0"/>
              </a:defRPr>
            </a:lvl8pPr>
            <a:lvl9pPr eaLnBrk="0" fontAlgn="base" hangingPunct="0">
              <a:spcBef>
                <a:spcPct val="0"/>
              </a:spcBef>
              <a:spcAft>
                <a:spcPct val="0"/>
              </a:spcAft>
              <a:tabLst>
                <a:tab pos="655638" algn="l"/>
              </a:tabLst>
              <a:defRPr>
                <a:solidFill>
                  <a:schemeClr val="tx1"/>
                </a:solidFill>
                <a:latin typeface="Arial" panose="020B0604020202020204" pitchFamily="34" charset="0"/>
              </a:defRPr>
            </a:lvl9pPr>
          </a:lstStyle>
          <a:p>
            <a:pPr marL="0" marR="0" lvl="1" algn="l" defTabSz="914400" rtl="0" eaLnBrk="0" fontAlgn="base" latinLnBrk="0" hangingPunct="0">
              <a:lnSpc>
                <a:spcPct val="100000"/>
              </a:lnSpc>
              <a:spcBef>
                <a:spcPct val="0"/>
              </a:spcBef>
              <a:spcAft>
                <a:spcPct val="0"/>
              </a:spcAft>
              <a:buClrTx/>
              <a:buSzTx/>
              <a:tabLst>
                <a:tab pos="655638" algn="l"/>
              </a:tabLst>
            </a:pPr>
            <a:r>
              <a:rPr kumimoji="0" lang="fr-FR" altLang="fr-FR" sz="1600" b="0" i="0" strike="noStrike" cap="none" normalizeH="0" baseline="0">
                <a:ln>
                  <a:noFill/>
                </a:ln>
                <a:solidFill>
                  <a:schemeClr val="tx1"/>
                </a:solidFill>
                <a:effectLst/>
                <a:latin typeface="Taffy" panose="03050402030202030204" pitchFamily="66" charset="0"/>
                <a:ea typeface="Arial Unicode MS"/>
                <a:cs typeface="Arial Unicode MS"/>
              </a:rPr>
              <a:t>3.1</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 Apprendre à devenir responsable</a:t>
            </a:r>
            <a:endParaRPr kumimoji="0" lang="fr-BE" altLang="fr-FR" sz="1600" b="0" i="0" u="none" strike="noStrike" cap="none" normalizeH="0" baseline="0">
              <a:ln>
                <a:noFill/>
              </a:ln>
              <a:solidFill>
                <a:schemeClr val="tx1"/>
              </a:solidFill>
              <a:effectLst/>
              <a:latin typeface="Taffy" panose="0305040203020203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655638" algn="l"/>
              </a:tabLst>
            </a:pPr>
            <a:r>
              <a:rPr kumimoji="0" lang="fr-FR" altLang="fr-FR" sz="1600" b="0" i="0" u="none" strike="noStrike" cap="none" normalizeH="0" baseline="0">
                <a:ln>
                  <a:noFill/>
                </a:ln>
                <a:solidFill>
                  <a:schemeClr val="tx1"/>
                </a:solidFill>
                <a:effectLst/>
                <a:latin typeface="Taffy" panose="03050402030202030204" pitchFamily="66" charset="0"/>
                <a:ea typeface="Times New Roman" panose="02020603050405020304" pitchFamily="18" charset="0"/>
              </a:rPr>
              <a:t>L’équipe pédagogique a choisi un thème par mois pendant 3 ans (cycle). Chaque classe adaptera le sujet aux réalités des élèves. Les parents, par le biais du calendrier et d’un rappel mensuel, s’intéresseront aux « mots d’ordre » et tenteront de les faire vivre à la maison.</a:t>
            </a:r>
            <a:endParaRPr lang="fr-BE" altLang="fr-FR" sz="1600">
              <a:latin typeface="Taffy" panose="03050402030202030204" pitchFamily="66" charset="0"/>
            </a:endParaRPr>
          </a:p>
        </p:txBody>
      </p:sp>
      <p:sp>
        <p:nvSpPr>
          <p:cNvPr id="25" name="ZoneTexte 24">
            <a:extLst>
              <a:ext uri="{FF2B5EF4-FFF2-40B4-BE49-F238E27FC236}">
                <a16:creationId xmlns:a16="http://schemas.microsoft.com/office/drawing/2014/main" id="{14F5A9D1-3B94-405F-8459-EC907F427070}"/>
              </a:ext>
            </a:extLst>
          </p:cNvPr>
          <p:cNvSpPr txBox="1"/>
          <p:nvPr/>
        </p:nvSpPr>
        <p:spPr>
          <a:xfrm>
            <a:off x="93230" y="2748777"/>
            <a:ext cx="12373428"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655638" algn="l"/>
              </a:tabLst>
            </a:pPr>
            <a:r>
              <a:rPr kumimoji="0" lang="fr-FR" altLang="fr-FR" sz="1600" b="0" i="0" strike="noStrike" cap="none" normalizeH="0" baseline="0">
                <a:ln>
                  <a:noFill/>
                </a:ln>
                <a:solidFill>
                  <a:schemeClr val="tx1"/>
                </a:solidFill>
                <a:effectLst/>
                <a:latin typeface="Taffy" panose="03050402030202030204" pitchFamily="66" charset="0"/>
                <a:ea typeface="Arial Unicode MS"/>
                <a:cs typeface="Arial Unicode MS"/>
              </a:rPr>
              <a:t>3.2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Se connaître pour communiquer</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6" name="ZoneTexte 25">
            <a:hlinkClick r:id="rId6" action="ppaction://hlinksldjump"/>
            <a:extLst>
              <a:ext uri="{FF2B5EF4-FFF2-40B4-BE49-F238E27FC236}">
                <a16:creationId xmlns:a16="http://schemas.microsoft.com/office/drawing/2014/main" id="{39413AC8-FD10-4A93-8942-B4BF7E17F0FD}"/>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7" name="Graphique 26" descr="Retour avec un remplissage uni">
            <a:hlinkClick r:id="rId7" action="ppaction://hlinksldjump"/>
            <a:extLst>
              <a:ext uri="{FF2B5EF4-FFF2-40B4-BE49-F238E27FC236}">
                <a16:creationId xmlns:a16="http://schemas.microsoft.com/office/drawing/2014/main" id="{9EEA6F9D-AAE6-4D59-84F8-BC6DA4076D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2527848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L’enfant citoyen</a:t>
            </a:r>
          </a:p>
        </p:txBody>
      </p:sp>
      <p:sp>
        <p:nvSpPr>
          <p:cNvPr id="12" name="Rectangle : carré corné 11">
            <a:extLst>
              <a:ext uri="{FF2B5EF4-FFF2-40B4-BE49-F238E27FC236}">
                <a16:creationId xmlns:a16="http://schemas.microsoft.com/office/drawing/2014/main" id="{5B84DFE8-ACAA-471A-B057-A07AEA9345AB}"/>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pSp>
        <p:nvGrpSpPr>
          <p:cNvPr id="15" name="Groupe 14">
            <a:extLst>
              <a:ext uri="{FF2B5EF4-FFF2-40B4-BE49-F238E27FC236}">
                <a16:creationId xmlns:a16="http://schemas.microsoft.com/office/drawing/2014/main" id="{19DEB208-681F-4920-999F-BA68B572D5F2}"/>
              </a:ext>
            </a:extLst>
          </p:cNvPr>
          <p:cNvGrpSpPr/>
          <p:nvPr/>
        </p:nvGrpSpPr>
        <p:grpSpPr>
          <a:xfrm>
            <a:off x="8606157" y="-848941"/>
            <a:ext cx="2544443" cy="1820838"/>
            <a:chOff x="8606157" y="-848941"/>
            <a:chExt cx="2544443" cy="1820838"/>
          </a:xfrm>
        </p:grpSpPr>
        <p:sp>
          <p:nvSpPr>
            <p:cNvPr id="20" name="Arc partiel 19">
              <a:extLst>
                <a:ext uri="{FF2B5EF4-FFF2-40B4-BE49-F238E27FC236}">
                  <a16:creationId xmlns:a16="http://schemas.microsoft.com/office/drawing/2014/main" id="{24A722D4-20D3-4E8E-8446-D5E84D44C702}"/>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1" name="Graphique 20" descr="Logement">
              <a:hlinkClick r:id="rId3" action="ppaction://hlinksldjump"/>
              <a:extLst>
                <a:ext uri="{FF2B5EF4-FFF2-40B4-BE49-F238E27FC236}">
                  <a16:creationId xmlns:a16="http://schemas.microsoft.com/office/drawing/2014/main" id="{C9AC7A52-47B6-43CA-A297-FA0D30B47E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2" name="Arc 21">
              <a:extLst>
                <a:ext uri="{FF2B5EF4-FFF2-40B4-BE49-F238E27FC236}">
                  <a16:creationId xmlns:a16="http://schemas.microsoft.com/office/drawing/2014/main" id="{97605441-CC0D-4F72-9AC1-2DAD746AE28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3" name="Arc 22">
              <a:extLst>
                <a:ext uri="{FF2B5EF4-FFF2-40B4-BE49-F238E27FC236}">
                  <a16:creationId xmlns:a16="http://schemas.microsoft.com/office/drawing/2014/main" id="{F90338C8-B847-4386-950F-1F7644F97087}"/>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2" name="Tableau 1">
            <a:extLst>
              <a:ext uri="{FF2B5EF4-FFF2-40B4-BE49-F238E27FC236}">
                <a16:creationId xmlns:a16="http://schemas.microsoft.com/office/drawing/2014/main" id="{9608AA5C-5B12-47DA-94DE-734A844FF3F2}"/>
              </a:ext>
            </a:extLst>
          </p:cNvPr>
          <p:cNvGraphicFramePr>
            <a:graphicFrameLocks noGrp="1"/>
          </p:cNvGraphicFramePr>
          <p:nvPr>
            <p:extLst>
              <p:ext uri="{D42A27DB-BD31-4B8C-83A1-F6EECF244321}">
                <p14:modId xmlns:p14="http://schemas.microsoft.com/office/powerpoint/2010/main" val="2592504399"/>
              </p:ext>
            </p:extLst>
          </p:nvPr>
        </p:nvGraphicFramePr>
        <p:xfrm>
          <a:off x="226156" y="1169492"/>
          <a:ext cx="9585709" cy="1991360"/>
        </p:xfrm>
        <a:graphic>
          <a:graphicData uri="http://schemas.openxmlformats.org/drawingml/2006/table">
            <a:tbl>
              <a:tblPr firstRow="1" firstCol="1" bandRow="1">
                <a:tableStyleId>{2D5ABB26-0587-4C30-8999-92F81FD0307C}</a:tableStyleId>
              </a:tblPr>
              <a:tblGrid>
                <a:gridCol w="319944">
                  <a:extLst>
                    <a:ext uri="{9D8B030D-6E8A-4147-A177-3AD203B41FA5}">
                      <a16:colId xmlns:a16="http://schemas.microsoft.com/office/drawing/2014/main" val="918655552"/>
                    </a:ext>
                  </a:extLst>
                </a:gridCol>
                <a:gridCol w="8191500">
                  <a:extLst>
                    <a:ext uri="{9D8B030D-6E8A-4147-A177-3AD203B41FA5}">
                      <a16:colId xmlns:a16="http://schemas.microsoft.com/office/drawing/2014/main" val="3075485775"/>
                    </a:ext>
                  </a:extLst>
                </a:gridCol>
                <a:gridCol w="1074265">
                  <a:extLst>
                    <a:ext uri="{9D8B030D-6E8A-4147-A177-3AD203B41FA5}">
                      <a16:colId xmlns:a16="http://schemas.microsoft.com/office/drawing/2014/main" val="4087337450"/>
                    </a:ext>
                  </a:extLst>
                </a:gridCol>
              </a:tblGrid>
              <a:tr h="427458">
                <a:tc rowSpan="2">
                  <a:txBody>
                    <a:bodyPr/>
                    <a:lstStyle/>
                    <a:p>
                      <a:r>
                        <a:rPr lang="fr-FR" sz="1300">
                          <a:effectLst/>
                          <a:latin typeface="Taffy" panose="03050402030202030204" pitchFamily="66" charset="0"/>
                        </a:rPr>
                        <a:t>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Poursuivre les dialogues auto-éducatifs : </a:t>
                      </a:r>
                      <a:endParaRPr lang="fr-BE" sz="1300">
                        <a:effectLst/>
                        <a:latin typeface="Taffy" panose="03050402030202030204" pitchFamily="66" charset="0"/>
                      </a:endParaRPr>
                    </a:p>
                    <a:p>
                      <a:r>
                        <a:rPr lang="fr-FR" sz="1300">
                          <a:effectLst/>
                          <a:latin typeface="Taffy" panose="03050402030202030204" pitchFamily="66" charset="0"/>
                        </a:rPr>
                        <a:t>- forum des élèves (6-12)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A poursuivre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396521"/>
                  </a:ext>
                </a:extLst>
              </a:tr>
              <a:tr h="260192">
                <a:tc vMerge="1">
                  <a:txBody>
                    <a:bodyPr/>
                    <a:lstStyle/>
                    <a:p>
                      <a:endParaRPr lang="fr-BE"/>
                    </a:p>
                  </a:txBody>
                  <a:tcPr/>
                </a:tc>
                <a:tc>
                  <a:txBody>
                    <a:bodyPr/>
                    <a:lstStyle/>
                    <a:p>
                      <a:r>
                        <a:rPr lang="fr-FR" sz="1300">
                          <a:effectLst/>
                          <a:latin typeface="Taffy" panose="03050402030202030204" pitchFamily="66" charset="0"/>
                        </a:rPr>
                        <a:t>- conseil communal des enfants (9-12)</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925429"/>
                  </a:ext>
                </a:extLst>
              </a:tr>
              <a:tr h="260192">
                <a:tc>
                  <a:txBody>
                    <a:bodyPr/>
                    <a:lstStyle/>
                    <a:p>
                      <a:r>
                        <a:rPr lang="fr-FR" sz="1300">
                          <a:effectLst/>
                          <a:latin typeface="Taffy" panose="03050402030202030204" pitchFamily="66" charset="0"/>
                        </a:rPr>
                        <a:t>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Etablir la communication entre les différentes  implantations de notre collège (section fondamentale et les 2 sites du secondaire)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 poursuivre</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672305"/>
                  </a:ext>
                </a:extLst>
              </a:tr>
              <a:tr h="594725">
                <a:tc>
                  <a:txBody>
                    <a:bodyPr/>
                    <a:lstStyle/>
                    <a:p>
                      <a:r>
                        <a:rPr lang="fr-FR" sz="1300">
                          <a:effectLst/>
                          <a:latin typeface="Taffy" panose="03050402030202030204" pitchFamily="66" charset="0"/>
                        </a:rPr>
                        <a:t>C)</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Faire vivre le site internet de l’école (agenda, …) </a:t>
                      </a:r>
                      <a:endParaRPr lang="fr-BE" sz="1300">
                        <a:effectLst/>
                        <a:latin typeface="Taffy" panose="03050402030202030204" pitchFamily="66" charset="0"/>
                      </a:endParaRPr>
                    </a:p>
                    <a:p>
                      <a:r>
                        <a:rPr lang="fr-FR" sz="1300">
                          <a:effectLst/>
                          <a:latin typeface="Taffy" panose="03050402030202030204" pitchFamily="66" charset="0"/>
                        </a:rPr>
                        <a:t>- ajouter certains documents utiles (listes de matériel, …)</a:t>
                      </a:r>
                      <a:endParaRPr lang="fr-BE" sz="1300">
                        <a:effectLst/>
                        <a:latin typeface="Taffy" panose="03050402030202030204" pitchFamily="66" charset="0"/>
                      </a:endParaRPr>
                    </a:p>
                    <a:p>
                      <a:r>
                        <a:rPr lang="fr-FR" sz="1300">
                          <a:effectLst/>
                          <a:latin typeface="Taffy" panose="03050402030202030204" pitchFamily="66" charset="0"/>
                        </a:rPr>
                        <a:t>- développer les traces laissées par les élèves (expression, néerlandais,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A poursuivre 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640114"/>
                  </a:ext>
                </a:extLst>
              </a:tr>
            </a:tbl>
          </a:graphicData>
        </a:graphic>
      </p:graphicFrame>
      <p:graphicFrame>
        <p:nvGraphicFramePr>
          <p:cNvPr id="7" name="Tableau 6">
            <a:extLst>
              <a:ext uri="{FF2B5EF4-FFF2-40B4-BE49-F238E27FC236}">
                <a16:creationId xmlns:a16="http://schemas.microsoft.com/office/drawing/2014/main" id="{7D7B995F-E63E-4605-BE1A-0986D618524C}"/>
              </a:ext>
            </a:extLst>
          </p:cNvPr>
          <p:cNvGraphicFramePr>
            <a:graphicFrameLocks noGrp="1"/>
          </p:cNvGraphicFramePr>
          <p:nvPr>
            <p:extLst>
              <p:ext uri="{D42A27DB-BD31-4B8C-83A1-F6EECF244321}">
                <p14:modId xmlns:p14="http://schemas.microsoft.com/office/powerpoint/2010/main" val="2834360937"/>
              </p:ext>
            </p:extLst>
          </p:nvPr>
        </p:nvGraphicFramePr>
        <p:xfrm>
          <a:off x="226156" y="3750709"/>
          <a:ext cx="9585708" cy="2484120"/>
        </p:xfrm>
        <a:graphic>
          <a:graphicData uri="http://schemas.openxmlformats.org/drawingml/2006/table">
            <a:tbl>
              <a:tblPr firstRow="1" firstCol="1" bandRow="1">
                <a:tableStyleId>{2D5ABB26-0587-4C30-8999-92F81FD0307C}</a:tableStyleId>
              </a:tblPr>
              <a:tblGrid>
                <a:gridCol w="332644">
                  <a:extLst>
                    <a:ext uri="{9D8B030D-6E8A-4147-A177-3AD203B41FA5}">
                      <a16:colId xmlns:a16="http://schemas.microsoft.com/office/drawing/2014/main" val="4047296533"/>
                    </a:ext>
                  </a:extLst>
                </a:gridCol>
                <a:gridCol w="8207829">
                  <a:extLst>
                    <a:ext uri="{9D8B030D-6E8A-4147-A177-3AD203B41FA5}">
                      <a16:colId xmlns:a16="http://schemas.microsoft.com/office/drawing/2014/main" val="1562729814"/>
                    </a:ext>
                  </a:extLst>
                </a:gridCol>
                <a:gridCol w="1045235">
                  <a:extLst>
                    <a:ext uri="{9D8B030D-6E8A-4147-A177-3AD203B41FA5}">
                      <a16:colId xmlns:a16="http://schemas.microsoft.com/office/drawing/2014/main" val="3452907007"/>
                    </a:ext>
                  </a:extLst>
                </a:gridCol>
              </a:tblGrid>
              <a:tr h="714034">
                <a:tc>
                  <a:txBody>
                    <a:bodyPr/>
                    <a:lstStyle/>
                    <a:p>
                      <a:r>
                        <a:rPr lang="fr-FR" sz="1300">
                          <a:effectLst/>
                          <a:latin typeface="Taffy" panose="03050402030202030204" pitchFamily="66" charset="0"/>
                        </a:rPr>
                        <a:t>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u="sng">
                          <a:effectLst/>
                          <a:uFill>
                            <a:solidFill>
                              <a:srgbClr val="000000"/>
                            </a:solidFill>
                          </a:uFill>
                          <a:latin typeface="Taffy" panose="03050402030202030204" pitchFamily="66" charset="0"/>
                        </a:rPr>
                        <a:t>Être à l’écoute de son corps</a:t>
                      </a:r>
                      <a:endParaRPr lang="fr-BE" sz="1300">
                        <a:effectLst/>
                        <a:latin typeface="Taffy" panose="03050402030202030204" pitchFamily="66" charset="0"/>
                      </a:endParaRPr>
                    </a:p>
                    <a:p>
                      <a:r>
                        <a:rPr lang="fr-FR" sz="1300">
                          <a:effectLst/>
                          <a:latin typeface="Taffy" panose="03050402030202030204" pitchFamily="66" charset="0"/>
                        </a:rPr>
                        <a:t>En cycle ou en école, en lien avec l’Association des parents, des projets visant la santé seront construits et traités sur 2 ans, avec des partenaires extérieurs.</a:t>
                      </a:r>
                      <a:endParaRPr lang="fr-BE" sz="1300">
                        <a:effectLst/>
                        <a:latin typeface="Taffy" panose="03050402030202030204" pitchFamily="66" charset="0"/>
                      </a:endParaRPr>
                    </a:p>
                    <a:p>
                      <a:pPr marL="342900" lvl="0" indent="-342900" algn="just" fontAlgn="base">
                        <a:buSzPts val="1200"/>
                        <a:buFont typeface="Wingdings" panose="05000000000000000000" pitchFamily="2" charset="2"/>
                        <a:buChar char=""/>
                        <a:tabLst>
                          <a:tab pos="457200" algn="l"/>
                        </a:tabLst>
                      </a:pPr>
                      <a:r>
                        <a:rPr lang="fr-FR" sz="1300" u="none" strike="noStrike" kern="0" spc="0">
                          <a:effectLst/>
                          <a:uFill>
                            <a:solidFill>
                              <a:srgbClr val="FF0000"/>
                            </a:solidFill>
                          </a:uFill>
                          <a:latin typeface="Taffy" panose="03050402030202030204" pitchFamily="66" charset="0"/>
                        </a:rPr>
                        <a:t>Collation saine (jour du fruit)</a:t>
                      </a:r>
                      <a:endParaRPr lang="fr-BE" sz="1300" u="none" strike="noStrike" kern="0" spc="0">
                        <a:effectLst/>
                        <a:uFill>
                          <a:solidFill>
                            <a:srgbClr val="FF0000"/>
                          </a:solidFill>
                        </a:uFill>
                        <a:latin typeface="Taffy" panose="03050402030202030204" pitchFamily="66" charset="0"/>
                      </a:endParaRPr>
                    </a:p>
                    <a:p>
                      <a:pPr marL="342900" lvl="0" indent="-342900" fontAlgn="base">
                        <a:buSzPts val="1200"/>
                        <a:buFont typeface="Wingdings" panose="05000000000000000000" pitchFamily="2" charset="2"/>
                        <a:buChar char=""/>
                        <a:tabLst>
                          <a:tab pos="457200" algn="l"/>
                        </a:tabLst>
                      </a:pPr>
                      <a:r>
                        <a:rPr lang="fr-FR" sz="1300" u="none" strike="noStrike" kern="0" spc="0">
                          <a:effectLst/>
                          <a:uFill>
                            <a:solidFill>
                              <a:srgbClr val="FF0000"/>
                            </a:solidFill>
                          </a:uFill>
                          <a:latin typeface="Taffy" panose="03050402030202030204" pitchFamily="66" charset="0"/>
                        </a:rPr>
                        <a:t>Favoriser le bien-être de chacun</a:t>
                      </a:r>
                      <a:endParaRPr lang="fr-BE" sz="1300" u="none" strike="noStrike" kern="0" spc="0">
                        <a:effectLst/>
                        <a:uFill>
                          <a:solidFill>
                            <a:srgbClr val="FF0000"/>
                          </a:solidFill>
                        </a:uFill>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A poursuivre</a:t>
                      </a:r>
                      <a:endParaRPr lang="fr-BE" sz="1300">
                        <a:effectLst/>
                        <a:latin typeface="Taffy" panose="03050402030202030204" pitchFamily="66" charset="0"/>
                      </a:endParaRPr>
                    </a:p>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898798"/>
                  </a:ext>
                </a:extLst>
              </a:tr>
              <a:tr h="842560">
                <a:tc>
                  <a:txBody>
                    <a:bodyPr/>
                    <a:lstStyle/>
                    <a:p>
                      <a:r>
                        <a:rPr lang="fr-FR" sz="1300">
                          <a:effectLst/>
                          <a:latin typeface="Taffy" panose="03050402030202030204" pitchFamily="66" charset="0"/>
                        </a:rPr>
                        <a:t>            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u="sng">
                          <a:effectLst/>
                          <a:uFill>
                            <a:solidFill>
                              <a:srgbClr val="000000"/>
                            </a:solidFill>
                          </a:uFill>
                          <a:latin typeface="Taffy" panose="03050402030202030204" pitchFamily="66" charset="0"/>
                        </a:rPr>
                        <a:t>Respecter son environnement</a:t>
                      </a:r>
                      <a:endParaRPr lang="fr-BE" sz="1300">
                        <a:effectLst/>
                        <a:latin typeface="Taffy" panose="03050402030202030204" pitchFamily="66" charset="0"/>
                      </a:endParaRPr>
                    </a:p>
                    <a:p>
                      <a:r>
                        <a:rPr lang="fr-FR" sz="1300">
                          <a:effectLst/>
                          <a:latin typeface="Taffy" panose="03050402030202030204" pitchFamily="66" charset="0"/>
                        </a:rPr>
                        <a:t>-Favoriser les projets et les activités en relation avec le respect de l’environnement (ramassage et tri des déchets, …) dans nos classes, dans les cours de récréations et aux alentours de notre école</a:t>
                      </a:r>
                      <a:endParaRPr lang="fr-BE" sz="1300">
                        <a:effectLst/>
                        <a:latin typeface="Taffy" panose="03050402030202030204" pitchFamily="66" charset="0"/>
                      </a:endParaRPr>
                    </a:p>
                    <a:p>
                      <a:r>
                        <a:rPr lang="fr-FR" sz="1300">
                          <a:effectLst/>
                          <a:latin typeface="Taffy" panose="03050402030202030204" pitchFamily="66" charset="0"/>
                        </a:rPr>
                        <a:t>- Sensibiliser les élèves aux gaspillages (des énergies, de l’eau, de la nourriture, …) en les rendant responsables par des petits gestes à adopter au quotidien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A poursuivre </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A poursuivre</a:t>
                      </a:r>
                      <a:endParaRPr lang="fr-BE" sz="1300">
                        <a:effectLst/>
                        <a:latin typeface="Taffy" panose="03050402030202030204" pitchFamily="66" charset="0"/>
                      </a:endParaRPr>
                    </a:p>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7766045"/>
                  </a:ext>
                </a:extLst>
              </a:tr>
              <a:tr h="199929">
                <a:tc>
                  <a:txBody>
                    <a:bodyPr/>
                    <a:lstStyle/>
                    <a:p>
                      <a:r>
                        <a:rPr lang="fr-FR" sz="1300">
                          <a:effectLst/>
                          <a:latin typeface="Taffy" panose="03050402030202030204" pitchFamily="66" charset="0"/>
                        </a:rPr>
                        <a:t>C)</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u="sng">
                          <a:effectLst/>
                          <a:uFill>
                            <a:solidFill>
                              <a:srgbClr val="000000"/>
                            </a:solidFill>
                          </a:uFill>
                          <a:latin typeface="Taffy" panose="03050402030202030204" pitchFamily="66" charset="0"/>
                        </a:rPr>
                        <a:t>Accueillir l’autre</a:t>
                      </a:r>
                      <a:r>
                        <a:rPr lang="fr-FR" sz="1300" u="sng">
                          <a:effectLst/>
                          <a:uFill>
                            <a:solidFill>
                              <a:srgbClr val="00B050"/>
                            </a:solidFill>
                          </a:uFill>
                          <a:latin typeface="Taffy" panose="03050402030202030204" pitchFamily="66" charset="0"/>
                        </a:rPr>
                        <a:t> </a:t>
                      </a:r>
                      <a:r>
                        <a:rPr lang="fr-FR" sz="1300" u="sng">
                          <a:effectLst/>
                          <a:uFill>
                            <a:solidFill>
                              <a:srgbClr val="000000"/>
                            </a:solidFill>
                          </a:uFill>
                          <a:latin typeface="Taffy" panose="03050402030202030204" pitchFamily="66" charset="0"/>
                        </a:rPr>
                        <a:t>dans sa différence</a:t>
                      </a:r>
                      <a:r>
                        <a:rPr lang="fr-FR" sz="1300" u="sng">
                          <a:effectLst/>
                          <a:uFill>
                            <a:solidFill>
                              <a:srgbClr val="00B050"/>
                            </a:solidFill>
                          </a:uFill>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716627"/>
                  </a:ext>
                </a:extLst>
              </a:tr>
            </a:tbl>
          </a:graphicData>
        </a:graphic>
      </p:graphicFrame>
      <p:sp>
        <p:nvSpPr>
          <p:cNvPr id="11" name="Rectangle 1">
            <a:extLst>
              <a:ext uri="{FF2B5EF4-FFF2-40B4-BE49-F238E27FC236}">
                <a16:creationId xmlns:a16="http://schemas.microsoft.com/office/drawing/2014/main" id="{84857B3C-3869-4D60-80EC-F317D0693A95}"/>
              </a:ext>
            </a:extLst>
          </p:cNvPr>
          <p:cNvSpPr>
            <a:spLocks noChangeArrowheads="1"/>
          </p:cNvSpPr>
          <p:nvPr/>
        </p:nvSpPr>
        <p:spPr bwMode="auto">
          <a:xfrm>
            <a:off x="113020" y="792867"/>
            <a:ext cx="50887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6463" algn="l"/>
              </a:tabLst>
              <a:defRPr>
                <a:solidFill>
                  <a:schemeClr val="tx1"/>
                </a:solidFill>
                <a:latin typeface="Arial" panose="020B0604020202020204" pitchFamily="34" charset="0"/>
              </a:defRPr>
            </a:lvl1pPr>
            <a:lvl2pPr eaLnBrk="0" fontAlgn="base" hangingPunct="0">
              <a:spcBef>
                <a:spcPct val="0"/>
              </a:spcBef>
              <a:spcAft>
                <a:spcPct val="0"/>
              </a:spcAft>
              <a:tabLst>
                <a:tab pos="906463" algn="l"/>
              </a:tabLst>
              <a:defRPr>
                <a:solidFill>
                  <a:schemeClr val="tx1"/>
                </a:solidFill>
                <a:latin typeface="Arial" panose="020B0604020202020204" pitchFamily="34" charset="0"/>
              </a:defRPr>
            </a:lvl2pPr>
            <a:lvl3pPr eaLnBrk="0" fontAlgn="base" hangingPunct="0">
              <a:spcBef>
                <a:spcPct val="0"/>
              </a:spcBef>
              <a:spcAft>
                <a:spcPct val="0"/>
              </a:spcAft>
              <a:tabLst>
                <a:tab pos="906463" algn="l"/>
              </a:tabLst>
              <a:defRPr>
                <a:solidFill>
                  <a:schemeClr val="tx1"/>
                </a:solidFill>
                <a:latin typeface="Arial" panose="020B0604020202020204" pitchFamily="34" charset="0"/>
              </a:defRPr>
            </a:lvl3pPr>
            <a:lvl4pPr eaLnBrk="0" fontAlgn="base" hangingPunct="0">
              <a:spcBef>
                <a:spcPct val="0"/>
              </a:spcBef>
              <a:spcAft>
                <a:spcPct val="0"/>
              </a:spcAft>
              <a:tabLst>
                <a:tab pos="906463" algn="l"/>
              </a:tabLst>
              <a:defRPr>
                <a:solidFill>
                  <a:schemeClr val="tx1"/>
                </a:solidFill>
                <a:latin typeface="Arial" panose="020B0604020202020204" pitchFamily="34" charset="0"/>
              </a:defRPr>
            </a:lvl4pPr>
            <a:lvl5pPr eaLnBrk="0" fontAlgn="base" hangingPunct="0">
              <a:spcBef>
                <a:spcPct val="0"/>
              </a:spcBef>
              <a:spcAft>
                <a:spcPct val="0"/>
              </a:spcAft>
              <a:tabLst>
                <a:tab pos="906463" algn="l"/>
              </a:tabLst>
              <a:defRPr>
                <a:solidFill>
                  <a:schemeClr val="tx1"/>
                </a:solidFill>
                <a:latin typeface="Arial" panose="020B0604020202020204" pitchFamily="34" charset="0"/>
              </a:defRPr>
            </a:lvl5pPr>
            <a:lvl6pPr eaLnBrk="0" fontAlgn="base" hangingPunct="0">
              <a:spcBef>
                <a:spcPct val="0"/>
              </a:spcBef>
              <a:spcAft>
                <a:spcPct val="0"/>
              </a:spcAft>
              <a:tabLst>
                <a:tab pos="906463" algn="l"/>
              </a:tabLst>
              <a:defRPr>
                <a:solidFill>
                  <a:schemeClr val="tx1"/>
                </a:solidFill>
                <a:latin typeface="Arial" panose="020B0604020202020204" pitchFamily="34" charset="0"/>
              </a:defRPr>
            </a:lvl6pPr>
            <a:lvl7pPr eaLnBrk="0" fontAlgn="base" hangingPunct="0">
              <a:spcBef>
                <a:spcPct val="0"/>
              </a:spcBef>
              <a:spcAft>
                <a:spcPct val="0"/>
              </a:spcAft>
              <a:tabLst>
                <a:tab pos="906463" algn="l"/>
              </a:tabLst>
              <a:defRPr>
                <a:solidFill>
                  <a:schemeClr val="tx1"/>
                </a:solidFill>
                <a:latin typeface="Arial" panose="020B0604020202020204" pitchFamily="34" charset="0"/>
              </a:defRPr>
            </a:lvl7pPr>
            <a:lvl8pPr eaLnBrk="0" fontAlgn="base" hangingPunct="0">
              <a:spcBef>
                <a:spcPct val="0"/>
              </a:spcBef>
              <a:spcAft>
                <a:spcPct val="0"/>
              </a:spcAft>
              <a:tabLst>
                <a:tab pos="906463" algn="l"/>
              </a:tabLst>
              <a:defRPr>
                <a:solidFill>
                  <a:schemeClr val="tx1"/>
                </a:solidFill>
                <a:latin typeface="Arial" panose="020B0604020202020204" pitchFamily="34" charset="0"/>
              </a:defRPr>
            </a:lvl8pPr>
            <a:lvl9pPr eaLnBrk="0" fontAlgn="base" hangingPunct="0">
              <a:spcBef>
                <a:spcPct val="0"/>
              </a:spcBef>
              <a:spcAft>
                <a:spcPct val="0"/>
              </a:spcAft>
              <a:tabLst>
                <a:tab pos="906463"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tab pos="906463" algn="l"/>
              </a:tabLst>
            </a:pPr>
            <a:r>
              <a:rPr kumimoji="0" lang="fr-FR" altLang="fr-FR" sz="1600" b="0" i="0" strike="noStrike" cap="none" normalizeH="0" baseline="0">
                <a:ln>
                  <a:noFill/>
                </a:ln>
                <a:solidFill>
                  <a:schemeClr val="tx1"/>
                </a:solidFill>
                <a:effectLst/>
                <a:latin typeface="Taffy" panose="03050402030202030204" pitchFamily="66" charset="0"/>
                <a:ea typeface="Arial Unicode MS"/>
                <a:cs typeface="Arial Unicode MS"/>
              </a:rPr>
              <a:t>3.3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Communiquer</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6" name="ZoneTexte 25">
            <a:extLst>
              <a:ext uri="{FF2B5EF4-FFF2-40B4-BE49-F238E27FC236}">
                <a16:creationId xmlns:a16="http://schemas.microsoft.com/office/drawing/2014/main" id="{5D664543-4948-4866-863C-3A6343526743}"/>
              </a:ext>
            </a:extLst>
          </p:cNvPr>
          <p:cNvSpPr txBox="1"/>
          <p:nvPr/>
        </p:nvSpPr>
        <p:spPr>
          <a:xfrm>
            <a:off x="113020" y="3320184"/>
            <a:ext cx="79375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906463" algn="l"/>
              </a:tabLst>
            </a:pPr>
            <a:r>
              <a:rPr kumimoji="0" lang="fr-FR" altLang="fr-FR" sz="1600" b="0" i="0" strike="noStrike" cap="none" normalizeH="0" baseline="0">
                <a:ln>
                  <a:noFill/>
                </a:ln>
                <a:solidFill>
                  <a:schemeClr val="tx1"/>
                </a:solidFill>
                <a:effectLst/>
                <a:latin typeface="Taffy" panose="03050402030202030204" pitchFamily="66" charset="0"/>
                <a:ea typeface="Arial Unicode MS"/>
                <a:cs typeface="Arial Unicode MS"/>
              </a:rPr>
              <a:t>3.4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Respecter</a:t>
            </a:r>
            <a:endParaRPr lang="fr-BE" altLang="fr-FR" sz="1600">
              <a:latin typeface="Taffy" panose="03050402030202030204" pitchFamily="66" charset="0"/>
            </a:endParaRPr>
          </a:p>
        </p:txBody>
      </p:sp>
      <p:sp>
        <p:nvSpPr>
          <p:cNvPr id="25" name="ZoneTexte 24">
            <a:hlinkClick r:id="rId6" action="ppaction://hlinksldjump"/>
            <a:extLst>
              <a:ext uri="{FF2B5EF4-FFF2-40B4-BE49-F238E27FC236}">
                <a16:creationId xmlns:a16="http://schemas.microsoft.com/office/drawing/2014/main" id="{9BF59F09-1C6A-41A8-BAA2-FD05D6507112}"/>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9" name="Graphique 28" descr="Retour avec un remplissage uni">
            <a:hlinkClick r:id="rId7" action="ppaction://hlinksldjump"/>
            <a:extLst>
              <a:ext uri="{FF2B5EF4-FFF2-40B4-BE49-F238E27FC236}">
                <a16:creationId xmlns:a16="http://schemas.microsoft.com/office/drawing/2014/main" id="{D567432B-9489-47AB-A171-1DAC121119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1150623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pic>
        <p:nvPicPr>
          <p:cNvPr id="15" name="Image 14">
            <a:extLst>
              <a:ext uri="{FF2B5EF4-FFF2-40B4-BE49-F238E27FC236}">
                <a16:creationId xmlns:a16="http://schemas.microsoft.com/office/drawing/2014/main" id="{F4D198A6-7D59-4933-8203-4562F5AB083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3913" r="23913" b="12720"/>
          <a:stretch/>
        </p:blipFill>
        <p:spPr>
          <a:xfrm rot="5400000">
            <a:off x="1541116" y="-1541121"/>
            <a:ext cx="6858000" cy="9940243"/>
          </a:xfrm>
          <a:prstGeom prst="rect">
            <a:avLst/>
          </a:prstGeom>
        </p:spPr>
      </p:pic>
      <p:sp>
        <p:nvSpPr>
          <p:cNvPr id="14" name="ZoneTexte 13">
            <a:hlinkClick r:id="rId4" action="ppaction://hlinksldjump"/>
            <a:extLst>
              <a:ext uri="{FF2B5EF4-FFF2-40B4-BE49-F238E27FC236}">
                <a16:creationId xmlns:a16="http://schemas.microsoft.com/office/drawing/2014/main" id="{C2CB5D8C-086C-4360-8451-8F83D234EEEB}"/>
              </a:ext>
            </a:extLst>
          </p:cNvPr>
          <p:cNvSpPr txBox="1"/>
          <p:nvPr/>
        </p:nvSpPr>
        <p:spPr>
          <a:xfrm>
            <a:off x="2394740" y="801732"/>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Mot de la directrice</a:t>
            </a:r>
          </a:p>
        </p:txBody>
      </p:sp>
      <p:sp>
        <p:nvSpPr>
          <p:cNvPr id="2" name="ZoneTexte 1">
            <a:hlinkClick r:id="rId5" action="ppaction://hlinksldjump"/>
            <a:extLst>
              <a:ext uri="{FF2B5EF4-FFF2-40B4-BE49-F238E27FC236}">
                <a16:creationId xmlns:a16="http://schemas.microsoft.com/office/drawing/2014/main" id="{F88BA8B5-562F-4BF9-B4AA-746F9FB66A89}"/>
              </a:ext>
            </a:extLst>
          </p:cNvPr>
          <p:cNvSpPr txBox="1"/>
          <p:nvPr/>
        </p:nvSpPr>
        <p:spPr>
          <a:xfrm>
            <a:off x="1879788" y="1886359"/>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Les projets</a:t>
            </a:r>
          </a:p>
        </p:txBody>
      </p:sp>
      <p:sp>
        <p:nvSpPr>
          <p:cNvPr id="5" name="ZoneTexte 4">
            <a:hlinkClick r:id="rId6" action="ppaction://hlinksldjump"/>
            <a:extLst>
              <a:ext uri="{FF2B5EF4-FFF2-40B4-BE49-F238E27FC236}">
                <a16:creationId xmlns:a16="http://schemas.microsoft.com/office/drawing/2014/main" id="{DACCC264-31A1-4908-80E1-9B31CA49C5BD}"/>
              </a:ext>
            </a:extLst>
          </p:cNvPr>
          <p:cNvSpPr txBox="1"/>
          <p:nvPr/>
        </p:nvSpPr>
        <p:spPr>
          <a:xfrm>
            <a:off x="2000907" y="1344420"/>
            <a:ext cx="5125794" cy="497384"/>
          </a:xfrm>
          <a:prstGeom prst="roundRect">
            <a:avLst>
              <a:gd name="adj" fmla="val 12523"/>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Règlement d’ordre intérieur</a:t>
            </a:r>
          </a:p>
        </p:txBody>
      </p:sp>
      <p:sp>
        <p:nvSpPr>
          <p:cNvPr id="6" name="ZoneTexte 5">
            <a:hlinkClick r:id="rId7" action="ppaction://hlinksldjump"/>
            <a:extLst>
              <a:ext uri="{FF2B5EF4-FFF2-40B4-BE49-F238E27FC236}">
                <a16:creationId xmlns:a16="http://schemas.microsoft.com/office/drawing/2014/main" id="{B7FC91CA-540D-4182-8921-56F3F6342F99}"/>
              </a:ext>
            </a:extLst>
          </p:cNvPr>
          <p:cNvSpPr txBox="1"/>
          <p:nvPr/>
        </p:nvSpPr>
        <p:spPr>
          <a:xfrm>
            <a:off x="1630064" y="2380814"/>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Horaire</a:t>
            </a:r>
          </a:p>
        </p:txBody>
      </p:sp>
      <p:sp>
        <p:nvSpPr>
          <p:cNvPr id="7" name="ZoneTexte 6">
            <a:hlinkClick r:id="rId8" action="ppaction://hlinksldjump"/>
            <a:extLst>
              <a:ext uri="{FF2B5EF4-FFF2-40B4-BE49-F238E27FC236}">
                <a16:creationId xmlns:a16="http://schemas.microsoft.com/office/drawing/2014/main" id="{373717F5-4FA5-4815-9CF6-3B76E497E2B1}"/>
              </a:ext>
            </a:extLst>
          </p:cNvPr>
          <p:cNvSpPr txBox="1"/>
          <p:nvPr/>
        </p:nvSpPr>
        <p:spPr>
          <a:xfrm>
            <a:off x="2068235" y="2921801"/>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Administration</a:t>
            </a:r>
          </a:p>
        </p:txBody>
      </p:sp>
      <p:sp>
        <p:nvSpPr>
          <p:cNvPr id="9" name="ZoneTexte 8">
            <a:hlinkClick r:id="rId9" action="ppaction://hlinksldjump"/>
            <a:extLst>
              <a:ext uri="{FF2B5EF4-FFF2-40B4-BE49-F238E27FC236}">
                <a16:creationId xmlns:a16="http://schemas.microsoft.com/office/drawing/2014/main" id="{7925AB61-4FEB-4B62-B440-4D957D53D5B0}"/>
              </a:ext>
            </a:extLst>
          </p:cNvPr>
          <p:cNvSpPr txBox="1"/>
          <p:nvPr/>
        </p:nvSpPr>
        <p:spPr>
          <a:xfrm>
            <a:off x="2311996" y="3456399"/>
            <a:ext cx="3979574" cy="497384"/>
          </a:xfrm>
          <a:prstGeom prst="roundRect">
            <a:avLst>
              <a:gd name="adj" fmla="val 12523"/>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Potage et repas chauds</a:t>
            </a:r>
          </a:p>
        </p:txBody>
      </p:sp>
      <p:sp>
        <p:nvSpPr>
          <p:cNvPr id="23" name="ZoneTexte 22">
            <a:hlinkClick r:id="rId10" action="ppaction://hlinksldjump"/>
            <a:extLst>
              <a:ext uri="{FF2B5EF4-FFF2-40B4-BE49-F238E27FC236}">
                <a16:creationId xmlns:a16="http://schemas.microsoft.com/office/drawing/2014/main" id="{844A561B-574D-452C-8002-98EEFA027105}"/>
              </a:ext>
            </a:extLst>
          </p:cNvPr>
          <p:cNvSpPr txBox="1"/>
          <p:nvPr/>
        </p:nvSpPr>
        <p:spPr>
          <a:xfrm>
            <a:off x="2068235" y="3985816"/>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Notes de frais</a:t>
            </a:r>
          </a:p>
        </p:txBody>
      </p:sp>
      <p:sp>
        <p:nvSpPr>
          <p:cNvPr id="27" name="ZoneTexte 26">
            <a:hlinkClick r:id="rId11" action="ppaction://hlinksldjump"/>
            <a:extLst>
              <a:ext uri="{FF2B5EF4-FFF2-40B4-BE49-F238E27FC236}">
                <a16:creationId xmlns:a16="http://schemas.microsoft.com/office/drawing/2014/main" id="{5AA95FDD-BA78-47F0-93EB-33586A6AB3B4}"/>
              </a:ext>
            </a:extLst>
          </p:cNvPr>
          <p:cNvSpPr txBox="1"/>
          <p:nvPr/>
        </p:nvSpPr>
        <p:spPr>
          <a:xfrm>
            <a:off x="2311996" y="4567671"/>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Étude et garderie</a:t>
            </a:r>
          </a:p>
        </p:txBody>
      </p:sp>
      <p:sp>
        <p:nvSpPr>
          <p:cNvPr id="29" name="ZoneTexte 28">
            <a:hlinkClick r:id="rId12" action="ppaction://hlinksldjump"/>
            <a:extLst>
              <a:ext uri="{FF2B5EF4-FFF2-40B4-BE49-F238E27FC236}">
                <a16:creationId xmlns:a16="http://schemas.microsoft.com/office/drawing/2014/main" id="{EDB87B13-69AF-4096-9D68-8D9516A763D1}"/>
              </a:ext>
            </a:extLst>
          </p:cNvPr>
          <p:cNvSpPr txBox="1"/>
          <p:nvPr/>
        </p:nvSpPr>
        <p:spPr>
          <a:xfrm>
            <a:off x="2163649" y="5082674"/>
            <a:ext cx="3150641"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Centre P.M.S.</a:t>
            </a:r>
          </a:p>
        </p:txBody>
      </p:sp>
      <p:sp>
        <p:nvSpPr>
          <p:cNvPr id="31" name="ZoneTexte 30">
            <a:hlinkClick r:id="rId13" action="ppaction://hlinksldjump"/>
            <a:extLst>
              <a:ext uri="{FF2B5EF4-FFF2-40B4-BE49-F238E27FC236}">
                <a16:creationId xmlns:a16="http://schemas.microsoft.com/office/drawing/2014/main" id="{499E898C-9FCE-40B4-8A52-54C8A4E2BB18}"/>
              </a:ext>
            </a:extLst>
          </p:cNvPr>
          <p:cNvSpPr txBox="1"/>
          <p:nvPr/>
        </p:nvSpPr>
        <p:spPr>
          <a:xfrm>
            <a:off x="2025513" y="5562358"/>
            <a:ext cx="5632021" cy="488454"/>
          </a:xfrm>
          <a:prstGeom prst="roundRect">
            <a:avLst>
              <a:gd name="adj" fmla="val 9973"/>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Promotion de la Santé à l’École</a:t>
            </a:r>
          </a:p>
        </p:txBody>
      </p:sp>
      <p:sp>
        <p:nvSpPr>
          <p:cNvPr id="33" name="ZoneTexte 32">
            <a:hlinkClick r:id="rId14" action="ppaction://hlinksldjump"/>
            <a:extLst>
              <a:ext uri="{FF2B5EF4-FFF2-40B4-BE49-F238E27FC236}">
                <a16:creationId xmlns:a16="http://schemas.microsoft.com/office/drawing/2014/main" id="{F3980B4A-5F5C-4892-87B7-6A82A6A42031}"/>
              </a:ext>
            </a:extLst>
          </p:cNvPr>
          <p:cNvSpPr txBox="1"/>
          <p:nvPr/>
        </p:nvSpPr>
        <p:spPr>
          <a:xfrm>
            <a:off x="5386089" y="2397364"/>
            <a:ext cx="6150788" cy="510778"/>
          </a:xfrm>
          <a:prstGeom prst="roundRect">
            <a:avLst/>
          </a:prstGeom>
          <a:noFill/>
          <a:ln w="28575">
            <a:noFill/>
          </a:ln>
        </p:spPr>
        <p:txBody>
          <a:bodyPr wrap="square" lIns="91440" tIns="45720" rIns="91440" bIns="45720" rtlCol="0" anchor="t">
            <a:spAutoFit/>
          </a:bodyPr>
          <a:lstStyle/>
          <a:p>
            <a:pPr algn="ctr"/>
            <a:r>
              <a:rPr lang="fr-BE" sz="2400">
                <a:solidFill>
                  <a:schemeClr val="bg1"/>
                </a:solidFill>
                <a:latin typeface="KG Miss Kindergarten"/>
                <a:ea typeface="Always In My Heart" panose="02000603000000000000" pitchFamily="2" charset="0"/>
              </a:rPr>
              <a:t>Éducation physique</a:t>
            </a:r>
            <a:endParaRPr lang="fr-BE" sz="2400">
              <a:solidFill>
                <a:schemeClr val="bg1"/>
              </a:solidFill>
              <a:highlight>
                <a:srgbClr val="FFFF00"/>
              </a:highlight>
              <a:latin typeface="KG Miss Kindergarten"/>
              <a:ea typeface="Always In My Heart" panose="02000603000000000000" pitchFamily="2" charset="0"/>
            </a:endParaRPr>
          </a:p>
        </p:txBody>
      </p:sp>
      <p:sp>
        <p:nvSpPr>
          <p:cNvPr id="35" name="ZoneTexte 34">
            <a:hlinkClick r:id="rId15" action="ppaction://hlinksldjump"/>
            <a:extLst>
              <a:ext uri="{FF2B5EF4-FFF2-40B4-BE49-F238E27FC236}">
                <a16:creationId xmlns:a16="http://schemas.microsoft.com/office/drawing/2014/main" id="{BB0FBD31-D058-4C1A-83AF-DE2F0FA89EB9}"/>
              </a:ext>
            </a:extLst>
          </p:cNvPr>
          <p:cNvSpPr txBox="1"/>
          <p:nvPr/>
        </p:nvSpPr>
        <p:spPr>
          <a:xfrm>
            <a:off x="5789265" y="2896389"/>
            <a:ext cx="4481315" cy="506313"/>
          </a:xfrm>
          <a:prstGeom prst="roundRect">
            <a:avLst>
              <a:gd name="adj" fmla="val 15286"/>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Classes de dépaysement</a:t>
            </a:r>
          </a:p>
        </p:txBody>
      </p:sp>
      <p:sp>
        <p:nvSpPr>
          <p:cNvPr id="37" name="ZoneTexte 36">
            <a:hlinkClick r:id="rId16" action="ppaction://hlinksldjump"/>
            <a:extLst>
              <a:ext uri="{FF2B5EF4-FFF2-40B4-BE49-F238E27FC236}">
                <a16:creationId xmlns:a16="http://schemas.microsoft.com/office/drawing/2014/main" id="{D4C27D57-5A55-4FFE-AF15-24071EDFC744}"/>
              </a:ext>
            </a:extLst>
          </p:cNvPr>
          <p:cNvSpPr txBox="1"/>
          <p:nvPr/>
        </p:nvSpPr>
        <p:spPr>
          <a:xfrm>
            <a:off x="6744118" y="3469944"/>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Dates importantes </a:t>
            </a:r>
          </a:p>
        </p:txBody>
      </p:sp>
      <p:sp>
        <p:nvSpPr>
          <p:cNvPr id="39" name="ZoneTexte 38">
            <a:hlinkClick r:id="rId17" action="ppaction://hlinksldjump"/>
            <a:extLst>
              <a:ext uri="{FF2B5EF4-FFF2-40B4-BE49-F238E27FC236}">
                <a16:creationId xmlns:a16="http://schemas.microsoft.com/office/drawing/2014/main" id="{AA9EDE08-963F-4F07-83AC-B8812D97F835}"/>
              </a:ext>
            </a:extLst>
          </p:cNvPr>
          <p:cNvSpPr txBox="1"/>
          <p:nvPr/>
        </p:nvSpPr>
        <p:spPr>
          <a:xfrm>
            <a:off x="6860228" y="4020564"/>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41" name="ZoneTexte 40">
            <a:hlinkClick r:id="rId18" action="ppaction://hlinksldjump"/>
            <a:extLst>
              <a:ext uri="{FF2B5EF4-FFF2-40B4-BE49-F238E27FC236}">
                <a16:creationId xmlns:a16="http://schemas.microsoft.com/office/drawing/2014/main" id="{378F5C58-6E17-4CF4-A113-69C63A1BDF85}"/>
              </a:ext>
            </a:extLst>
          </p:cNvPr>
          <p:cNvSpPr txBox="1"/>
          <p:nvPr/>
        </p:nvSpPr>
        <p:spPr>
          <a:xfrm>
            <a:off x="6945847" y="4548784"/>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Lieux d’échanges</a:t>
            </a:r>
          </a:p>
        </p:txBody>
      </p:sp>
      <p:sp>
        <p:nvSpPr>
          <p:cNvPr id="21" name="ZoneTexte 20">
            <a:hlinkClick r:id="rId19" action="ppaction://hlinksldjump"/>
            <a:extLst>
              <a:ext uri="{FF2B5EF4-FFF2-40B4-BE49-F238E27FC236}">
                <a16:creationId xmlns:a16="http://schemas.microsoft.com/office/drawing/2014/main" id="{3687A0C3-C14F-4A08-B66F-EBE32411D877}"/>
              </a:ext>
            </a:extLst>
          </p:cNvPr>
          <p:cNvSpPr txBox="1"/>
          <p:nvPr/>
        </p:nvSpPr>
        <p:spPr>
          <a:xfrm>
            <a:off x="7263685" y="5042816"/>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Bus scolaire</a:t>
            </a:r>
          </a:p>
        </p:txBody>
      </p:sp>
      <p:sp>
        <p:nvSpPr>
          <p:cNvPr id="22" name="ZoneTexte 21">
            <a:hlinkClick r:id="" action="ppaction://noaction"/>
            <a:extLst>
              <a:ext uri="{FF2B5EF4-FFF2-40B4-BE49-F238E27FC236}">
                <a16:creationId xmlns:a16="http://schemas.microsoft.com/office/drawing/2014/main" id="{C5C69499-A041-451B-8A93-76BE224E7E3C}"/>
              </a:ext>
            </a:extLst>
          </p:cNvPr>
          <p:cNvSpPr txBox="1"/>
          <p:nvPr/>
        </p:nvSpPr>
        <p:spPr>
          <a:xfrm>
            <a:off x="7071805" y="1876215"/>
            <a:ext cx="3312229" cy="510778"/>
          </a:xfrm>
          <a:prstGeom prst="roundRect">
            <a:avLst/>
          </a:prstGeom>
          <a:noFill/>
          <a:ln w="28575">
            <a:no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Communication</a:t>
            </a:r>
          </a:p>
        </p:txBody>
      </p:sp>
      <p:pic>
        <p:nvPicPr>
          <p:cNvPr id="16" name="Image 15">
            <a:hlinkClick r:id="rId20"/>
            <a:extLst>
              <a:ext uri="{FF2B5EF4-FFF2-40B4-BE49-F238E27FC236}">
                <a16:creationId xmlns:a16="http://schemas.microsoft.com/office/drawing/2014/main" id="{43CEB795-E613-4DD9-AA62-103B1D778AF4}"/>
              </a:ext>
            </a:extLst>
          </p:cNvPr>
          <p:cNvPicPr>
            <a:picLocks noChangeAspect="1"/>
          </p:cNvPicPr>
          <p:nvPr/>
        </p:nvPicPr>
        <p:blipFill>
          <a:blip r:embed="rId21">
            <a:duotone>
              <a:prstClr val="black"/>
              <a:schemeClr val="bg1">
                <a:lumMod val="85000"/>
                <a:tint val="45000"/>
                <a:satMod val="400000"/>
              </a:schemeClr>
            </a:duotone>
            <a:extLst>
              <a:ext uri="{28A0092B-C50C-407E-A947-70E740481C1C}">
                <a14:useLocalDpi xmlns:a14="http://schemas.microsoft.com/office/drawing/2010/main" val="0"/>
              </a:ext>
            </a:extLst>
          </a:blip>
          <a:stretch>
            <a:fillRect/>
          </a:stretch>
        </p:blipFill>
        <p:spPr>
          <a:xfrm>
            <a:off x="8189354" y="5919551"/>
            <a:ext cx="1213061" cy="1213061"/>
          </a:xfrm>
          <a:prstGeom prst="rect">
            <a:avLst/>
          </a:prstGeom>
        </p:spPr>
      </p:pic>
      <p:pic>
        <p:nvPicPr>
          <p:cNvPr id="18" name="Image 17">
            <a:hlinkClick r:id="rId22"/>
            <a:extLst>
              <a:ext uri="{FF2B5EF4-FFF2-40B4-BE49-F238E27FC236}">
                <a16:creationId xmlns:a16="http://schemas.microsoft.com/office/drawing/2014/main" id="{E1E82CB9-15F4-42E7-AEE9-F699742712D7}"/>
              </a:ext>
            </a:extLst>
          </p:cNvPr>
          <p:cNvPicPr>
            <a:picLocks noChangeAspect="1"/>
          </p:cNvPicPr>
          <p:nvPr/>
        </p:nvPicPr>
        <p:blipFill>
          <a:blip r:embed="rId23">
            <a:duotone>
              <a:prstClr val="black"/>
              <a:schemeClr val="tx1">
                <a:lumMod val="50000"/>
                <a:lumOff val="50000"/>
                <a:tint val="45000"/>
                <a:satMod val="400000"/>
              </a:schemeClr>
            </a:duotone>
            <a:extLst>
              <a:ext uri="{28A0092B-C50C-407E-A947-70E740481C1C}">
                <a14:useLocalDpi xmlns:a14="http://schemas.microsoft.com/office/drawing/2010/main" val="0"/>
              </a:ext>
            </a:extLst>
          </a:blip>
          <a:stretch>
            <a:fillRect/>
          </a:stretch>
        </p:blipFill>
        <p:spPr>
          <a:xfrm>
            <a:off x="9226254" y="6182425"/>
            <a:ext cx="623288" cy="623288"/>
          </a:xfrm>
          <a:prstGeom prst="rect">
            <a:avLst/>
          </a:prstGeom>
        </p:spPr>
      </p:pic>
      <p:pic>
        <p:nvPicPr>
          <p:cNvPr id="32" name="Image 31" descr="Une image contenant dessin&#10;&#10;Description générée automatiquement">
            <a:hlinkClick r:id="rId24" action="ppaction://hlinksldjump"/>
            <a:extLst>
              <a:ext uri="{FF2B5EF4-FFF2-40B4-BE49-F238E27FC236}">
                <a16:creationId xmlns:a16="http://schemas.microsoft.com/office/drawing/2014/main" id="{88B68CAA-73E5-41E5-92D8-ACAB6ECEBC2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640829" y="133000"/>
            <a:ext cx="1078165" cy="1078165"/>
          </a:xfrm>
          <a:prstGeom prst="rect">
            <a:avLst/>
          </a:prstGeom>
        </p:spPr>
      </p:pic>
    </p:spTree>
    <p:extLst>
      <p:ext uri="{BB962C8B-B14F-4D97-AF65-F5344CB8AC3E}">
        <p14:creationId xmlns:p14="http://schemas.microsoft.com/office/powerpoint/2010/main" val="4233740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L’enfant citoyen</a:t>
            </a:r>
          </a:p>
        </p:txBody>
      </p:sp>
      <p:sp>
        <p:nvSpPr>
          <p:cNvPr id="12" name="Rectangle : carré corné 11">
            <a:extLst>
              <a:ext uri="{FF2B5EF4-FFF2-40B4-BE49-F238E27FC236}">
                <a16:creationId xmlns:a16="http://schemas.microsoft.com/office/drawing/2014/main" id="{5B84DFE8-ACAA-471A-B057-A07AEA9345AB}"/>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pSp>
        <p:nvGrpSpPr>
          <p:cNvPr id="15" name="Groupe 14">
            <a:extLst>
              <a:ext uri="{FF2B5EF4-FFF2-40B4-BE49-F238E27FC236}">
                <a16:creationId xmlns:a16="http://schemas.microsoft.com/office/drawing/2014/main" id="{19DEB208-681F-4920-999F-BA68B572D5F2}"/>
              </a:ext>
            </a:extLst>
          </p:cNvPr>
          <p:cNvGrpSpPr/>
          <p:nvPr/>
        </p:nvGrpSpPr>
        <p:grpSpPr>
          <a:xfrm>
            <a:off x="8606157" y="-848941"/>
            <a:ext cx="2544443" cy="1820838"/>
            <a:chOff x="8606157" y="-848941"/>
            <a:chExt cx="2544443" cy="1820838"/>
          </a:xfrm>
        </p:grpSpPr>
        <p:sp>
          <p:nvSpPr>
            <p:cNvPr id="20" name="Arc partiel 19">
              <a:extLst>
                <a:ext uri="{FF2B5EF4-FFF2-40B4-BE49-F238E27FC236}">
                  <a16:creationId xmlns:a16="http://schemas.microsoft.com/office/drawing/2014/main" id="{24A722D4-20D3-4E8E-8446-D5E84D44C702}"/>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1" name="Graphique 20" descr="Logement">
              <a:hlinkClick r:id="rId3" action="ppaction://hlinksldjump"/>
              <a:extLst>
                <a:ext uri="{FF2B5EF4-FFF2-40B4-BE49-F238E27FC236}">
                  <a16:creationId xmlns:a16="http://schemas.microsoft.com/office/drawing/2014/main" id="{C9AC7A52-47B6-43CA-A297-FA0D30B47E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2" name="Arc 21">
              <a:extLst>
                <a:ext uri="{FF2B5EF4-FFF2-40B4-BE49-F238E27FC236}">
                  <a16:creationId xmlns:a16="http://schemas.microsoft.com/office/drawing/2014/main" id="{97605441-CC0D-4F72-9AC1-2DAD746AE28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3" name="Arc 22">
              <a:extLst>
                <a:ext uri="{FF2B5EF4-FFF2-40B4-BE49-F238E27FC236}">
                  <a16:creationId xmlns:a16="http://schemas.microsoft.com/office/drawing/2014/main" id="{F90338C8-B847-4386-950F-1F7644F97087}"/>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8" name="Tableau 7">
            <a:extLst>
              <a:ext uri="{FF2B5EF4-FFF2-40B4-BE49-F238E27FC236}">
                <a16:creationId xmlns:a16="http://schemas.microsoft.com/office/drawing/2014/main" id="{204FEC16-4749-4B5C-828E-AF8CFDF4FB11}"/>
              </a:ext>
            </a:extLst>
          </p:cNvPr>
          <p:cNvGraphicFramePr>
            <a:graphicFrameLocks noGrp="1"/>
          </p:cNvGraphicFramePr>
          <p:nvPr>
            <p:extLst>
              <p:ext uri="{D42A27DB-BD31-4B8C-83A1-F6EECF244321}">
                <p14:modId xmlns:p14="http://schemas.microsoft.com/office/powerpoint/2010/main" val="993123604"/>
              </p:ext>
            </p:extLst>
          </p:nvPr>
        </p:nvGraphicFramePr>
        <p:xfrm>
          <a:off x="194037" y="1220389"/>
          <a:ext cx="9548966" cy="299720"/>
        </p:xfrm>
        <a:graphic>
          <a:graphicData uri="http://schemas.openxmlformats.org/drawingml/2006/table">
            <a:tbl>
              <a:tblPr firstRow="1" firstCol="1" bandRow="1">
                <a:tableStyleId>{2D5ABB26-0587-4C30-8999-92F81FD0307C}</a:tableStyleId>
              </a:tblPr>
              <a:tblGrid>
                <a:gridCol w="560547">
                  <a:extLst>
                    <a:ext uri="{9D8B030D-6E8A-4147-A177-3AD203B41FA5}">
                      <a16:colId xmlns:a16="http://schemas.microsoft.com/office/drawing/2014/main" val="4073946276"/>
                    </a:ext>
                  </a:extLst>
                </a:gridCol>
                <a:gridCol w="7358902">
                  <a:extLst>
                    <a:ext uri="{9D8B030D-6E8A-4147-A177-3AD203B41FA5}">
                      <a16:colId xmlns:a16="http://schemas.microsoft.com/office/drawing/2014/main" val="2308250014"/>
                    </a:ext>
                  </a:extLst>
                </a:gridCol>
                <a:gridCol w="1629517">
                  <a:extLst>
                    <a:ext uri="{9D8B030D-6E8A-4147-A177-3AD203B41FA5}">
                      <a16:colId xmlns:a16="http://schemas.microsoft.com/office/drawing/2014/main" val="2007868068"/>
                    </a:ext>
                  </a:extLst>
                </a:gridCol>
              </a:tblGrid>
              <a:tr h="248483">
                <a:tc>
                  <a:txBody>
                    <a:bodyPr/>
                    <a:lstStyle/>
                    <a:p>
                      <a:r>
                        <a:rPr lang="fr-FR" sz="1300">
                          <a:effectLst/>
                          <a:latin typeface="Taffy" panose="03050402030202030204" pitchFamily="66" charset="0"/>
                        </a:rPr>
                        <a:t>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 Quelle utilité pour l’écran ? (Tv, internet, jeux-vidéos, GSM)</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06/2020</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778152"/>
                  </a:ext>
                </a:extLst>
              </a:tr>
            </a:tbl>
          </a:graphicData>
        </a:graphic>
      </p:graphicFrame>
      <p:graphicFrame>
        <p:nvGraphicFramePr>
          <p:cNvPr id="9" name="Tableau 8">
            <a:extLst>
              <a:ext uri="{FF2B5EF4-FFF2-40B4-BE49-F238E27FC236}">
                <a16:creationId xmlns:a16="http://schemas.microsoft.com/office/drawing/2014/main" id="{9C181BE2-5372-48B1-B3C5-351620899FC2}"/>
              </a:ext>
            </a:extLst>
          </p:cNvPr>
          <p:cNvGraphicFramePr>
            <a:graphicFrameLocks noGrp="1"/>
          </p:cNvGraphicFramePr>
          <p:nvPr>
            <p:extLst>
              <p:ext uri="{D42A27DB-BD31-4B8C-83A1-F6EECF244321}">
                <p14:modId xmlns:p14="http://schemas.microsoft.com/office/powerpoint/2010/main" val="2659624525"/>
              </p:ext>
            </p:extLst>
          </p:nvPr>
        </p:nvGraphicFramePr>
        <p:xfrm>
          <a:off x="194037" y="2124029"/>
          <a:ext cx="9548966" cy="1391920"/>
        </p:xfrm>
        <a:graphic>
          <a:graphicData uri="http://schemas.openxmlformats.org/drawingml/2006/table">
            <a:tbl>
              <a:tblPr firstRow="1" firstCol="1" bandRow="1">
                <a:tableStyleId>{2D5ABB26-0587-4C30-8999-92F81FD0307C}</a:tableStyleId>
              </a:tblPr>
              <a:tblGrid>
                <a:gridCol w="560548">
                  <a:extLst>
                    <a:ext uri="{9D8B030D-6E8A-4147-A177-3AD203B41FA5}">
                      <a16:colId xmlns:a16="http://schemas.microsoft.com/office/drawing/2014/main" val="776417271"/>
                    </a:ext>
                  </a:extLst>
                </a:gridCol>
                <a:gridCol w="7377584">
                  <a:extLst>
                    <a:ext uri="{9D8B030D-6E8A-4147-A177-3AD203B41FA5}">
                      <a16:colId xmlns:a16="http://schemas.microsoft.com/office/drawing/2014/main" val="945675166"/>
                    </a:ext>
                  </a:extLst>
                </a:gridCol>
                <a:gridCol w="1610834">
                  <a:extLst>
                    <a:ext uri="{9D8B030D-6E8A-4147-A177-3AD203B41FA5}">
                      <a16:colId xmlns:a16="http://schemas.microsoft.com/office/drawing/2014/main" val="4072591138"/>
                    </a:ext>
                  </a:extLst>
                </a:gridCol>
              </a:tblGrid>
              <a:tr h="479727">
                <a:tc>
                  <a:txBody>
                    <a:bodyPr/>
                    <a:lstStyle/>
                    <a:p>
                      <a:r>
                        <a:rPr lang="fr-FR" sz="1300">
                          <a:effectLst/>
                          <a:latin typeface="Taffy" panose="03050402030202030204" pitchFamily="66" charset="0"/>
                        </a:rPr>
                        <a:t>A)</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 Aménager les espaces intérieurs :</a:t>
                      </a:r>
                      <a:endParaRPr lang="fr-BE" sz="1300">
                        <a:effectLst/>
                        <a:latin typeface="Taffy" panose="03050402030202030204" pitchFamily="66" charset="0"/>
                      </a:endParaRPr>
                    </a:p>
                    <a:p>
                      <a:r>
                        <a:rPr lang="fr-FR" sz="1300">
                          <a:effectLst/>
                          <a:latin typeface="Taffy" panose="03050402030202030204" pitchFamily="66" charset="0"/>
                        </a:rPr>
                        <a:t>- création d’espaces à citations</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438670"/>
                  </a:ext>
                </a:extLst>
              </a:tr>
              <a:tr h="585251">
                <a:tc>
                  <a:txBody>
                    <a:bodyPr/>
                    <a:lstStyle/>
                    <a:p>
                      <a:r>
                        <a:rPr lang="fr-FR" sz="1300">
                          <a:effectLst/>
                          <a:latin typeface="Taffy" panose="03050402030202030204" pitchFamily="66" charset="0"/>
                        </a:rPr>
                        <a:t>B)</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a:effectLst/>
                          <a:latin typeface="Taffy" panose="03050402030202030204" pitchFamily="66" charset="0"/>
                        </a:rPr>
                        <a:t>Aménager les espaces extérieurs :</a:t>
                      </a:r>
                      <a:endParaRPr lang="fr-BE" sz="1300">
                        <a:effectLst/>
                        <a:latin typeface="Taffy" panose="03050402030202030204" pitchFamily="66" charset="0"/>
                      </a:endParaRPr>
                    </a:p>
                    <a:p>
                      <a:r>
                        <a:rPr lang="fr-FR" sz="1300">
                          <a:effectLst/>
                          <a:latin typeface="Taffy" panose="03050402030202030204" pitchFamily="66" charset="0"/>
                        </a:rPr>
                        <a:t>- création d’un potager en collaboration avec le secondaire</a:t>
                      </a:r>
                      <a:endParaRPr lang="fr-BE" sz="1300">
                        <a:effectLst/>
                        <a:latin typeface="Taffy" panose="03050402030202030204" pitchFamily="66" charset="0"/>
                      </a:endParaRPr>
                    </a:p>
                    <a:p>
                      <a:r>
                        <a:rPr lang="fr-FR" sz="1300">
                          <a:effectLst/>
                          <a:latin typeface="Taffy" panose="03050402030202030204" pitchFamily="66" charset="0"/>
                        </a:rPr>
                        <a:t>- création d’un espace vert pour le cours d’éducation physique</a:t>
                      </a:r>
                      <a:endParaRPr lang="fr-BE" sz="1300">
                        <a:effectLst/>
                        <a:latin typeface="Taffy" panose="03050402030202030204" pitchFamily="66" charset="0"/>
                      </a:endParaRPr>
                    </a:p>
                    <a:p>
                      <a:r>
                        <a:rPr lang="fr-FR" sz="1300">
                          <a:effectLst/>
                          <a:latin typeface="Taffy" panose="03050402030202030204" pitchFamily="66" charset="0"/>
                        </a:rPr>
                        <a:t>- aménagement de la bande de terre de la cour primaire </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300">
                          <a:effectLst/>
                          <a:latin typeface="Taffy" panose="03050402030202030204" pitchFamily="66" charset="0"/>
                        </a:rPr>
                        <a:t> </a:t>
                      </a:r>
                      <a:endParaRPr lang="fr-BE" sz="1300">
                        <a:effectLst/>
                        <a:latin typeface="Taffy" panose="03050402030202030204" pitchFamily="66" charset="0"/>
                      </a:endParaRPr>
                    </a:p>
                    <a:p>
                      <a:pPr algn="ctr"/>
                      <a:r>
                        <a:rPr lang="fr-FR" sz="1300">
                          <a:effectLst/>
                          <a:latin typeface="Taffy" panose="03050402030202030204" pitchFamily="66" charset="0"/>
                        </a:rPr>
                        <a:t>12/2019</a:t>
                      </a:r>
                      <a:endParaRPr lang="fr-BE" sz="1300">
                        <a:effectLst/>
                        <a:latin typeface="Taffy" panose="03050402030202030204" pitchFamily="66" charset="0"/>
                      </a:endParaRPr>
                    </a:p>
                    <a:p>
                      <a:pPr algn="ctr"/>
                      <a:r>
                        <a:rPr lang="fr-FR" sz="1300">
                          <a:effectLst/>
                          <a:latin typeface="Taffy" panose="03050402030202030204" pitchFamily="66" charset="0"/>
                        </a:rPr>
                        <a:t>06/2020</a:t>
                      </a:r>
                      <a:endParaRPr lang="fr-BE" sz="1300">
                        <a:effectLst/>
                        <a:latin typeface="Taffy" panose="03050402030202030204" pitchFamily="66" charset="0"/>
                      </a:endParaRPr>
                    </a:p>
                    <a:p>
                      <a:pPr algn="ctr"/>
                      <a:r>
                        <a:rPr lang="fr-FR" sz="1300">
                          <a:effectLst/>
                          <a:latin typeface="Taffy" panose="03050402030202030204" pitchFamily="66" charset="0"/>
                        </a:rPr>
                        <a:t>12/2019</a:t>
                      </a:r>
                      <a:endParaRPr lang="fr-BE" sz="1300">
                        <a:effectLst/>
                        <a:latin typeface="Taffy" panose="03050402030202030204" pitchFamily="66" charset="0"/>
                        <a:ea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352679"/>
                  </a:ext>
                </a:extLst>
              </a:tr>
            </a:tbl>
          </a:graphicData>
        </a:graphic>
      </p:graphicFrame>
      <p:sp>
        <p:nvSpPr>
          <p:cNvPr id="27" name="ZoneTexte 26">
            <a:extLst>
              <a:ext uri="{FF2B5EF4-FFF2-40B4-BE49-F238E27FC236}">
                <a16:creationId xmlns:a16="http://schemas.microsoft.com/office/drawing/2014/main" id="{6FB51D7A-2A5A-4EE3-B373-AEED2D5C647A}"/>
              </a:ext>
            </a:extLst>
          </p:cNvPr>
          <p:cNvSpPr txBox="1"/>
          <p:nvPr/>
        </p:nvSpPr>
        <p:spPr>
          <a:xfrm>
            <a:off x="80901" y="820783"/>
            <a:ext cx="79375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906463" algn="l"/>
              </a:tabLst>
            </a:pPr>
            <a:r>
              <a:rPr kumimoji="0" lang="fr-BE" altLang="fr-FR" sz="1600" b="0" i="0" strike="noStrike" cap="none" normalizeH="0" baseline="0">
                <a:ln>
                  <a:noFill/>
                </a:ln>
                <a:solidFill>
                  <a:schemeClr val="tx1"/>
                </a:solidFill>
                <a:effectLst/>
                <a:latin typeface="Taffy" panose="03050402030202030204" pitchFamily="66" charset="0"/>
                <a:ea typeface="Arial Unicode MS"/>
                <a:cs typeface="Arial Unicode MS"/>
              </a:rPr>
              <a:t>3.5 </a:t>
            </a:r>
            <a:r>
              <a:rPr kumimoji="0" lang="fr-BE" altLang="fr-FR" sz="1600" b="0" i="0" u="sng" strike="noStrike" cap="none" normalizeH="0" baseline="0">
                <a:ln>
                  <a:noFill/>
                </a:ln>
                <a:solidFill>
                  <a:schemeClr val="tx1"/>
                </a:solidFill>
                <a:effectLst/>
                <a:latin typeface="Taffy" panose="03050402030202030204" pitchFamily="66" charset="0"/>
                <a:ea typeface="Arial Unicode MS"/>
                <a:cs typeface="Arial Unicode MS"/>
              </a:rPr>
              <a:t>D</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evenir responsable</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8" name="ZoneTexte 27">
            <a:extLst>
              <a:ext uri="{FF2B5EF4-FFF2-40B4-BE49-F238E27FC236}">
                <a16:creationId xmlns:a16="http://schemas.microsoft.com/office/drawing/2014/main" id="{F397C74F-F853-425B-8C0F-5361A20B188A}"/>
              </a:ext>
            </a:extLst>
          </p:cNvPr>
          <p:cNvSpPr txBox="1"/>
          <p:nvPr/>
        </p:nvSpPr>
        <p:spPr>
          <a:xfrm>
            <a:off x="80901" y="1682845"/>
            <a:ext cx="79375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906463" algn="l"/>
              </a:tabLst>
            </a:pPr>
            <a:r>
              <a:rPr kumimoji="0" lang="fr-FR" altLang="fr-FR" sz="1600" b="0" i="0" strike="noStrike" cap="none" normalizeH="0" baseline="0">
                <a:ln>
                  <a:noFill/>
                </a:ln>
                <a:solidFill>
                  <a:schemeClr val="tx1"/>
                </a:solidFill>
                <a:effectLst/>
                <a:latin typeface="Taffy" panose="03050402030202030204" pitchFamily="66" charset="0"/>
                <a:ea typeface="Arial Unicode MS"/>
                <a:cs typeface="Arial Unicode MS"/>
              </a:rPr>
              <a:t>3.6 </a:t>
            </a:r>
            <a:r>
              <a:rPr kumimoji="0" lang="fr-FR" altLang="fr-FR" sz="1600" b="0" i="0" u="sng" strike="noStrike" cap="none" normalizeH="0" baseline="0">
                <a:ln>
                  <a:noFill/>
                </a:ln>
                <a:solidFill>
                  <a:schemeClr val="tx1"/>
                </a:solidFill>
                <a:effectLst/>
                <a:latin typeface="Taffy" panose="03050402030202030204" pitchFamily="66" charset="0"/>
                <a:ea typeface="Arial Unicode MS"/>
                <a:cs typeface="Arial Unicode MS"/>
              </a:rPr>
              <a:t>Aménagements de notre école</a:t>
            </a:r>
            <a:endParaRPr kumimoji="0" lang="fr-BE" altLang="fr-FR" sz="1600" b="0" i="0" u="none" strike="noStrike" cap="none" normalizeH="0" baseline="0">
              <a:ln>
                <a:noFill/>
              </a:ln>
              <a:solidFill>
                <a:schemeClr val="tx1"/>
              </a:solidFill>
              <a:effectLst/>
              <a:latin typeface="Taffy" panose="03050402030202030204" pitchFamily="66" charset="0"/>
            </a:endParaRPr>
          </a:p>
        </p:txBody>
      </p:sp>
      <p:sp>
        <p:nvSpPr>
          <p:cNvPr id="29" name="ZoneTexte 28">
            <a:hlinkClick r:id="rId6" action="ppaction://hlinksldjump"/>
            <a:extLst>
              <a:ext uri="{FF2B5EF4-FFF2-40B4-BE49-F238E27FC236}">
                <a16:creationId xmlns:a16="http://schemas.microsoft.com/office/drawing/2014/main" id="{52021DA1-2553-4C08-A6D5-ADA5A910CB6C}"/>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30" name="Graphique 29" descr="Retour avec un remplissage uni">
            <a:hlinkClick r:id="rId7" action="ppaction://hlinksldjump"/>
            <a:extLst>
              <a:ext uri="{FF2B5EF4-FFF2-40B4-BE49-F238E27FC236}">
                <a16:creationId xmlns:a16="http://schemas.microsoft.com/office/drawing/2014/main" id="{24858DD0-987E-4121-B7C0-216852EE38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298164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0" name="ZoneTexte 9">
            <a:hlinkClick r:id="rId3" action="ppaction://hlinksldjump"/>
            <a:extLst>
              <a:ext uri="{FF2B5EF4-FFF2-40B4-BE49-F238E27FC236}">
                <a16:creationId xmlns:a16="http://schemas.microsoft.com/office/drawing/2014/main" id="{EA6BB54A-9F9F-4A13-9398-D28D5C252AAC}"/>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Vivre en chrétien</a:t>
            </a:r>
          </a:p>
        </p:txBody>
      </p:sp>
      <p:sp>
        <p:nvSpPr>
          <p:cNvPr id="12" name="Rectangle : carré corné 11">
            <a:extLst>
              <a:ext uri="{FF2B5EF4-FFF2-40B4-BE49-F238E27FC236}">
                <a16:creationId xmlns:a16="http://schemas.microsoft.com/office/drawing/2014/main" id="{E131A502-347B-45FE-B576-799FD34F5439}"/>
              </a:ext>
            </a:extLst>
          </p:cNvPr>
          <p:cNvSpPr/>
          <p:nvPr/>
        </p:nvSpPr>
        <p:spPr>
          <a:xfrm>
            <a:off x="7348859" y="208610"/>
            <a:ext cx="950266" cy="550998"/>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Projet </a:t>
            </a:r>
            <a:r>
              <a:rPr lang="fr-BE" sz="1200"/>
              <a:t>2019-2025</a:t>
            </a:r>
            <a:endParaRPr lang="fr-BE" sz="1600"/>
          </a:p>
        </p:txBody>
      </p:sp>
      <p:grpSp>
        <p:nvGrpSpPr>
          <p:cNvPr id="15" name="Groupe 14">
            <a:extLst>
              <a:ext uri="{FF2B5EF4-FFF2-40B4-BE49-F238E27FC236}">
                <a16:creationId xmlns:a16="http://schemas.microsoft.com/office/drawing/2014/main" id="{D04D03A5-5C85-44C4-AEF2-84DC919D2CB1}"/>
              </a:ext>
            </a:extLst>
          </p:cNvPr>
          <p:cNvGrpSpPr/>
          <p:nvPr/>
        </p:nvGrpSpPr>
        <p:grpSpPr>
          <a:xfrm>
            <a:off x="8606157" y="-848941"/>
            <a:ext cx="2544443" cy="1820838"/>
            <a:chOff x="8606157" y="-848941"/>
            <a:chExt cx="2544443" cy="1820838"/>
          </a:xfrm>
        </p:grpSpPr>
        <p:sp>
          <p:nvSpPr>
            <p:cNvPr id="20" name="Arc partiel 19">
              <a:extLst>
                <a:ext uri="{FF2B5EF4-FFF2-40B4-BE49-F238E27FC236}">
                  <a16:creationId xmlns:a16="http://schemas.microsoft.com/office/drawing/2014/main" id="{3824D38C-E2D1-4B27-A8B4-6887BE1D345B}"/>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1" name="Graphique 20" descr="Logement">
              <a:hlinkClick r:id="rId4" action="ppaction://hlinksldjump"/>
              <a:extLst>
                <a:ext uri="{FF2B5EF4-FFF2-40B4-BE49-F238E27FC236}">
                  <a16:creationId xmlns:a16="http://schemas.microsoft.com/office/drawing/2014/main" id="{4AD5F887-2544-409F-8163-9A5D1C546F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3833" y="0"/>
              <a:ext cx="688033" cy="688033"/>
            </a:xfrm>
            <a:prstGeom prst="rect">
              <a:avLst/>
            </a:prstGeom>
          </p:spPr>
        </p:pic>
        <p:sp>
          <p:nvSpPr>
            <p:cNvPr id="22" name="Arc 21">
              <a:extLst>
                <a:ext uri="{FF2B5EF4-FFF2-40B4-BE49-F238E27FC236}">
                  <a16:creationId xmlns:a16="http://schemas.microsoft.com/office/drawing/2014/main" id="{396089F2-96F4-4156-8706-219DF723D07C}"/>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3" name="Arc 22">
              <a:extLst>
                <a:ext uri="{FF2B5EF4-FFF2-40B4-BE49-F238E27FC236}">
                  <a16:creationId xmlns:a16="http://schemas.microsoft.com/office/drawing/2014/main" id="{1209C186-74EE-40A3-A757-DEEC1DA4BA4F}"/>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3" name="Tableau 2">
            <a:extLst>
              <a:ext uri="{FF2B5EF4-FFF2-40B4-BE49-F238E27FC236}">
                <a16:creationId xmlns:a16="http://schemas.microsoft.com/office/drawing/2014/main" id="{A7763265-EEBA-4D80-AC3B-FEDB0E14A978}"/>
              </a:ext>
            </a:extLst>
          </p:cNvPr>
          <p:cNvGraphicFramePr>
            <a:graphicFrameLocks noGrp="1"/>
          </p:cNvGraphicFramePr>
          <p:nvPr>
            <p:extLst>
              <p:ext uri="{D42A27DB-BD31-4B8C-83A1-F6EECF244321}">
                <p14:modId xmlns:p14="http://schemas.microsoft.com/office/powerpoint/2010/main" val="460827400"/>
              </p:ext>
            </p:extLst>
          </p:nvPr>
        </p:nvGraphicFramePr>
        <p:xfrm>
          <a:off x="295301" y="2856930"/>
          <a:ext cx="9298642" cy="1493520"/>
        </p:xfrm>
        <a:graphic>
          <a:graphicData uri="http://schemas.openxmlformats.org/drawingml/2006/table">
            <a:tbl>
              <a:tblPr>
                <a:tableStyleId>{2D5ABB26-0587-4C30-8999-92F81FD0307C}</a:tableStyleId>
              </a:tblPr>
              <a:tblGrid>
                <a:gridCol w="9298642">
                  <a:extLst>
                    <a:ext uri="{9D8B030D-6E8A-4147-A177-3AD203B41FA5}">
                      <a16:colId xmlns:a16="http://schemas.microsoft.com/office/drawing/2014/main" val="3568768603"/>
                    </a:ext>
                  </a:extLst>
                </a:gridCol>
              </a:tblGrid>
              <a:tr h="0">
                <a:tc>
                  <a:txBody>
                    <a:bodyPr/>
                    <a:lstStyle/>
                    <a:p>
                      <a:pPr marL="342900" lvl="0" indent="-342900" algn="just">
                        <a:buFont typeface="Wingdings" panose="05000000000000000000" pitchFamily="2" charset="2"/>
                        <a:buChar char=""/>
                        <a:tabLst>
                          <a:tab pos="678180" algn="l"/>
                        </a:tabLst>
                      </a:pPr>
                      <a:r>
                        <a:rPr lang="fr-FR" sz="1400">
                          <a:effectLst/>
                          <a:latin typeface="Taffy" panose="03050402030202030204" pitchFamily="66" charset="0"/>
                        </a:rPr>
                        <a:t>Etablir une unité dans le programme.</a:t>
                      </a:r>
                      <a:endParaRPr lang="fr-BE" sz="1400">
                        <a:effectLst/>
                        <a:latin typeface="Taffy" panose="03050402030202030204" pitchFamily="66" charset="0"/>
                      </a:endParaRPr>
                    </a:p>
                    <a:p>
                      <a:pPr marL="342900" lvl="0" indent="-342900" algn="just">
                        <a:buFont typeface="Wingdings" panose="05000000000000000000" pitchFamily="2" charset="2"/>
                        <a:buChar char=""/>
                        <a:tabLst>
                          <a:tab pos="678180" algn="l"/>
                        </a:tabLst>
                      </a:pPr>
                      <a:r>
                        <a:rPr lang="fr-FR" sz="1400">
                          <a:effectLst/>
                          <a:latin typeface="Taffy" panose="03050402030202030204" pitchFamily="66" charset="0"/>
                        </a:rPr>
                        <a:t>Vivre des célébrations religieuses lors des temps forts de l'année, en privilégiant les cycles et en construisant un fil rouge (thème pour l’année).</a:t>
                      </a:r>
                      <a:endParaRPr lang="fr-BE" sz="1400">
                        <a:effectLst/>
                        <a:latin typeface="Taffy" panose="03050402030202030204" pitchFamily="66" charset="0"/>
                      </a:endParaRPr>
                    </a:p>
                    <a:p>
                      <a:pPr marL="342900" lvl="0" indent="-342900" algn="just">
                        <a:buFont typeface="Wingdings" panose="05000000000000000000" pitchFamily="2" charset="2"/>
                        <a:buChar char=""/>
                        <a:tabLst>
                          <a:tab pos="678180" algn="l"/>
                        </a:tabLst>
                      </a:pPr>
                      <a:r>
                        <a:rPr lang="fr-FR" sz="1400">
                          <a:effectLst/>
                          <a:latin typeface="Taffy" panose="03050402030202030204" pitchFamily="66" charset="0"/>
                        </a:rPr>
                        <a:t>Faire vivre un coin religieux dans chaque bâtiment et en classe.</a:t>
                      </a:r>
                      <a:endParaRPr lang="fr-BE" sz="1400">
                        <a:effectLst/>
                        <a:latin typeface="Taffy" panose="03050402030202030204" pitchFamily="66" charset="0"/>
                      </a:endParaRPr>
                    </a:p>
                    <a:p>
                      <a:pPr marL="342900" lvl="0" indent="-342900" algn="just">
                        <a:buFont typeface="Wingdings" panose="05000000000000000000" pitchFamily="2" charset="2"/>
                        <a:buChar char=""/>
                        <a:tabLst>
                          <a:tab pos="678180" algn="l"/>
                        </a:tabLst>
                      </a:pPr>
                      <a:r>
                        <a:rPr lang="fr-FR" sz="1400">
                          <a:effectLst/>
                          <a:latin typeface="Taffy" panose="03050402030202030204" pitchFamily="66" charset="0"/>
                        </a:rPr>
                        <a:t>Faire progresser l'animation pastorale par la rencontre de personnes ressources.</a:t>
                      </a:r>
                      <a:endParaRPr lang="fr-BE" sz="1400">
                        <a:effectLst/>
                        <a:latin typeface="Taffy" panose="03050402030202030204" pitchFamily="66" charset="0"/>
                      </a:endParaRPr>
                    </a:p>
                    <a:p>
                      <a:pPr marL="342900" lvl="0" indent="-342900">
                        <a:buFont typeface="Wingdings" panose="05000000000000000000" pitchFamily="2" charset="2"/>
                        <a:buChar char=""/>
                        <a:tabLst>
                          <a:tab pos="678180" algn="l"/>
                        </a:tabLst>
                      </a:pPr>
                      <a:r>
                        <a:rPr lang="fr-FR" sz="1400">
                          <a:effectLst/>
                          <a:latin typeface="Taffy" panose="03050402030202030204" pitchFamily="66" charset="0"/>
                        </a:rPr>
                        <a:t>Apprendre à se recueillir et à respecter l’autre dans son silence.</a:t>
                      </a:r>
                      <a:endParaRPr lang="fr-BE" sz="1400">
                        <a:effectLst/>
                        <a:latin typeface="Taffy" panose="03050402030202030204" pitchFamily="66" charset="0"/>
                      </a:endParaRPr>
                    </a:p>
                    <a:p>
                      <a:pPr marL="342900" lvl="0" indent="-342900">
                        <a:buFont typeface="Wingdings" panose="05000000000000000000" pitchFamily="2" charset="2"/>
                        <a:buChar char=""/>
                        <a:tabLst>
                          <a:tab pos="678180" algn="l"/>
                        </a:tabLst>
                      </a:pPr>
                      <a:r>
                        <a:rPr lang="fr-FR" sz="1400">
                          <a:effectLst/>
                          <a:latin typeface="Taffy" panose="03050402030202030204" pitchFamily="66" charset="0"/>
                        </a:rPr>
                        <a:t>Faire grandir, chaque jour, les valeurs du projet éducatif.</a:t>
                      </a:r>
                      <a:endParaRPr lang="fr-BE" sz="1400">
                        <a:effectLst/>
                        <a:latin typeface="Taffy" panose="03050402030202030204" pitchFamily="66"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076290"/>
                  </a:ext>
                </a:extLst>
              </a:tr>
            </a:tbl>
          </a:graphicData>
        </a:graphic>
      </p:graphicFrame>
      <p:graphicFrame>
        <p:nvGraphicFramePr>
          <p:cNvPr id="5" name="Tableau 4">
            <a:extLst>
              <a:ext uri="{FF2B5EF4-FFF2-40B4-BE49-F238E27FC236}">
                <a16:creationId xmlns:a16="http://schemas.microsoft.com/office/drawing/2014/main" id="{15ADD4B6-E3DC-4DBB-9065-A9381C8DBCA8}"/>
              </a:ext>
            </a:extLst>
          </p:cNvPr>
          <p:cNvGraphicFramePr>
            <a:graphicFrameLocks noGrp="1"/>
          </p:cNvGraphicFramePr>
          <p:nvPr>
            <p:extLst>
              <p:ext uri="{D42A27DB-BD31-4B8C-83A1-F6EECF244321}">
                <p14:modId xmlns:p14="http://schemas.microsoft.com/office/powerpoint/2010/main" val="3413955320"/>
              </p:ext>
            </p:extLst>
          </p:nvPr>
        </p:nvGraphicFramePr>
        <p:xfrm>
          <a:off x="295301" y="1399169"/>
          <a:ext cx="9298642" cy="640080"/>
        </p:xfrm>
        <a:graphic>
          <a:graphicData uri="http://schemas.openxmlformats.org/drawingml/2006/table">
            <a:tbl>
              <a:tblPr>
                <a:tableStyleId>{2D5ABB26-0587-4C30-8999-92F81FD0307C}</a:tableStyleId>
              </a:tblPr>
              <a:tblGrid>
                <a:gridCol w="9298642">
                  <a:extLst>
                    <a:ext uri="{9D8B030D-6E8A-4147-A177-3AD203B41FA5}">
                      <a16:colId xmlns:a16="http://schemas.microsoft.com/office/drawing/2014/main" val="2910179172"/>
                    </a:ext>
                  </a:extLst>
                </a:gridCol>
              </a:tblGrid>
              <a:tr h="0">
                <a:tc>
                  <a:txBody>
                    <a:bodyPr/>
                    <a:lstStyle/>
                    <a:p>
                      <a:pPr marL="342900" lvl="0" indent="-342900" algn="just">
                        <a:buFont typeface="Wingdings" panose="05000000000000000000" pitchFamily="2" charset="2"/>
                        <a:buChar char=""/>
                        <a:tabLst>
                          <a:tab pos="678180" algn="l"/>
                        </a:tabLst>
                      </a:pPr>
                      <a:r>
                        <a:rPr lang="fr-FR" sz="1400">
                          <a:effectLst/>
                          <a:latin typeface="Taffy" panose="03050402030202030204" pitchFamily="66" charset="0"/>
                        </a:rPr>
                        <a:t>Découvrir l'église ; expliquer et apprendre à respecter le rituel.</a:t>
                      </a:r>
                      <a:endParaRPr lang="fr-BE" sz="1400">
                        <a:effectLst/>
                        <a:latin typeface="Taffy" panose="03050402030202030204" pitchFamily="66" charset="0"/>
                      </a:endParaRPr>
                    </a:p>
                    <a:p>
                      <a:pPr marL="342900" lvl="0" indent="-342900" algn="just">
                        <a:buFont typeface="Wingdings" panose="05000000000000000000" pitchFamily="2" charset="2"/>
                        <a:buChar char=""/>
                        <a:tabLst>
                          <a:tab pos="678180" algn="l"/>
                        </a:tabLst>
                      </a:pPr>
                      <a:r>
                        <a:rPr lang="fr-FR" sz="1400">
                          <a:effectLst/>
                          <a:latin typeface="Taffy" panose="03050402030202030204" pitchFamily="66" charset="0"/>
                        </a:rPr>
                        <a:t>Participer à une action caritative ou à un projet humanitaire. </a:t>
                      </a:r>
                      <a:endParaRPr lang="fr-BE" sz="1400">
                        <a:effectLst/>
                        <a:latin typeface="Taffy" panose="03050402030202030204" pitchFamily="66" charset="0"/>
                      </a:endParaRPr>
                    </a:p>
                    <a:p>
                      <a:pPr marL="342900" lvl="0" indent="-342900">
                        <a:buFont typeface="Wingdings" panose="05000000000000000000" pitchFamily="2" charset="2"/>
                        <a:buChar char=""/>
                        <a:tabLst>
                          <a:tab pos="678180" algn="l"/>
                        </a:tabLst>
                      </a:pPr>
                      <a:r>
                        <a:rPr lang="fr-FR" sz="1400">
                          <a:effectLst/>
                          <a:latin typeface="Taffy" panose="03050402030202030204" pitchFamily="66" charset="0"/>
                        </a:rPr>
                        <a:t>Etablir un lien étroit avec la paroisse.</a:t>
                      </a:r>
                      <a:endParaRPr lang="fr-BE" sz="1400">
                        <a:effectLst/>
                        <a:latin typeface="Taffy" panose="03050402030202030204" pitchFamily="66"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769863"/>
                  </a:ext>
                </a:extLst>
              </a:tr>
            </a:tbl>
          </a:graphicData>
        </a:graphic>
      </p:graphicFrame>
      <p:sp>
        <p:nvSpPr>
          <p:cNvPr id="6" name="Rectangle 1">
            <a:extLst>
              <a:ext uri="{FF2B5EF4-FFF2-40B4-BE49-F238E27FC236}">
                <a16:creationId xmlns:a16="http://schemas.microsoft.com/office/drawing/2014/main" id="{DCC9A38D-3D45-4EE0-AEAB-D4428AC0DA0B}"/>
              </a:ext>
            </a:extLst>
          </p:cNvPr>
          <p:cNvSpPr>
            <a:spLocks noChangeArrowheads="1"/>
          </p:cNvSpPr>
          <p:nvPr/>
        </p:nvSpPr>
        <p:spPr bwMode="auto">
          <a:xfrm>
            <a:off x="213546" y="933839"/>
            <a:ext cx="31678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77863" algn="l"/>
              </a:tabLst>
              <a:defRPr>
                <a:solidFill>
                  <a:schemeClr val="tx1"/>
                </a:solidFill>
                <a:latin typeface="Arial" panose="020B0604020202020204" pitchFamily="34" charset="0"/>
              </a:defRPr>
            </a:lvl1pPr>
            <a:lvl2pPr eaLnBrk="0" fontAlgn="base" hangingPunct="0">
              <a:spcBef>
                <a:spcPct val="0"/>
              </a:spcBef>
              <a:spcAft>
                <a:spcPct val="0"/>
              </a:spcAft>
              <a:tabLst>
                <a:tab pos="677863" algn="l"/>
              </a:tabLst>
              <a:defRPr>
                <a:solidFill>
                  <a:schemeClr val="tx1"/>
                </a:solidFill>
                <a:latin typeface="Arial" panose="020B0604020202020204" pitchFamily="34" charset="0"/>
              </a:defRPr>
            </a:lvl2pPr>
            <a:lvl3pPr eaLnBrk="0" fontAlgn="base" hangingPunct="0">
              <a:spcBef>
                <a:spcPct val="0"/>
              </a:spcBef>
              <a:spcAft>
                <a:spcPct val="0"/>
              </a:spcAft>
              <a:tabLst>
                <a:tab pos="677863" algn="l"/>
              </a:tabLst>
              <a:defRPr>
                <a:solidFill>
                  <a:schemeClr val="tx1"/>
                </a:solidFill>
                <a:latin typeface="Arial" panose="020B0604020202020204" pitchFamily="34" charset="0"/>
              </a:defRPr>
            </a:lvl3pPr>
            <a:lvl4pPr eaLnBrk="0" fontAlgn="base" hangingPunct="0">
              <a:spcBef>
                <a:spcPct val="0"/>
              </a:spcBef>
              <a:spcAft>
                <a:spcPct val="0"/>
              </a:spcAft>
              <a:tabLst>
                <a:tab pos="677863" algn="l"/>
              </a:tabLst>
              <a:defRPr>
                <a:solidFill>
                  <a:schemeClr val="tx1"/>
                </a:solidFill>
                <a:latin typeface="Arial" panose="020B0604020202020204" pitchFamily="34" charset="0"/>
              </a:defRPr>
            </a:lvl4pPr>
            <a:lvl5pPr eaLnBrk="0" fontAlgn="base" hangingPunct="0">
              <a:spcBef>
                <a:spcPct val="0"/>
              </a:spcBef>
              <a:spcAft>
                <a:spcPct val="0"/>
              </a:spcAft>
              <a:tabLst>
                <a:tab pos="677863" algn="l"/>
              </a:tabLst>
              <a:defRPr>
                <a:solidFill>
                  <a:schemeClr val="tx1"/>
                </a:solidFill>
                <a:latin typeface="Arial" panose="020B0604020202020204" pitchFamily="34" charset="0"/>
              </a:defRPr>
            </a:lvl5pPr>
            <a:lvl6pPr eaLnBrk="0" fontAlgn="base" hangingPunct="0">
              <a:spcBef>
                <a:spcPct val="0"/>
              </a:spcBef>
              <a:spcAft>
                <a:spcPct val="0"/>
              </a:spcAft>
              <a:tabLst>
                <a:tab pos="677863" algn="l"/>
              </a:tabLst>
              <a:defRPr>
                <a:solidFill>
                  <a:schemeClr val="tx1"/>
                </a:solidFill>
                <a:latin typeface="Arial" panose="020B0604020202020204" pitchFamily="34" charset="0"/>
              </a:defRPr>
            </a:lvl6pPr>
            <a:lvl7pPr eaLnBrk="0" fontAlgn="base" hangingPunct="0">
              <a:spcBef>
                <a:spcPct val="0"/>
              </a:spcBef>
              <a:spcAft>
                <a:spcPct val="0"/>
              </a:spcAft>
              <a:tabLst>
                <a:tab pos="677863" algn="l"/>
              </a:tabLst>
              <a:defRPr>
                <a:solidFill>
                  <a:schemeClr val="tx1"/>
                </a:solidFill>
                <a:latin typeface="Arial" panose="020B0604020202020204" pitchFamily="34" charset="0"/>
              </a:defRPr>
            </a:lvl7pPr>
            <a:lvl8pPr eaLnBrk="0" fontAlgn="base" hangingPunct="0">
              <a:spcBef>
                <a:spcPct val="0"/>
              </a:spcBef>
              <a:spcAft>
                <a:spcPct val="0"/>
              </a:spcAft>
              <a:tabLst>
                <a:tab pos="677863" algn="l"/>
              </a:tabLst>
              <a:defRPr>
                <a:solidFill>
                  <a:schemeClr val="tx1"/>
                </a:solidFill>
                <a:latin typeface="Arial" panose="020B0604020202020204" pitchFamily="34" charset="0"/>
              </a:defRPr>
            </a:lvl8pPr>
            <a:lvl9pPr eaLnBrk="0" fontAlgn="base" hangingPunct="0">
              <a:spcBef>
                <a:spcPct val="0"/>
              </a:spcBef>
              <a:spcAft>
                <a:spcPct val="0"/>
              </a:spcAft>
              <a:tabLst>
                <a:tab pos="677863" algn="l"/>
              </a:tabLst>
              <a:defRPr>
                <a:solidFill>
                  <a:schemeClr val="tx1"/>
                </a:solidFill>
                <a:latin typeface="Arial" panose="020B0604020202020204" pitchFamily="34" charset="0"/>
              </a:defRPr>
            </a:lvl9pPr>
          </a:lstStyle>
          <a:p>
            <a:pPr marL="0" marR="0" lvl="1" algn="l" defTabSz="914400" rtl="0" eaLnBrk="0" fontAlgn="base" latinLnBrk="0" hangingPunct="0">
              <a:lnSpc>
                <a:spcPct val="100000"/>
              </a:lnSpc>
              <a:spcBef>
                <a:spcPct val="0"/>
              </a:spcBef>
              <a:spcAft>
                <a:spcPct val="0"/>
              </a:spcAft>
              <a:buClrTx/>
              <a:buSzTx/>
              <a:tabLst>
                <a:tab pos="677863" algn="l"/>
              </a:tabLst>
            </a:pPr>
            <a:r>
              <a:rPr kumimoji="0" lang="fr-FR" altLang="fr-FR" sz="1600" b="0" i="0" strike="noStrike" cap="none" normalizeH="0" baseline="0">
                <a:ln>
                  <a:noFill/>
                </a:ln>
                <a:solidFill>
                  <a:schemeClr val="tx1"/>
                </a:solidFill>
                <a:effectLst/>
                <a:latin typeface="Taffy" panose="03050402030202030204" pitchFamily="66" charset="0"/>
                <a:ea typeface="Times New Roman" panose="02020603050405020304" pitchFamily="18" charset="0"/>
              </a:rPr>
              <a:t>4.1 </a:t>
            </a:r>
            <a:r>
              <a:rPr kumimoji="0" lang="fr-FR" altLang="fr-FR" sz="1600" b="0" i="0" u="sng" strike="noStrike" cap="none" normalizeH="0" baseline="0">
                <a:ln>
                  <a:noFill/>
                </a:ln>
                <a:solidFill>
                  <a:schemeClr val="tx1"/>
                </a:solidFill>
                <a:effectLst/>
                <a:latin typeface="Taffy" panose="03050402030202030204" pitchFamily="66" charset="0"/>
                <a:ea typeface="Times New Roman" panose="02020603050405020304" pitchFamily="18" charset="0"/>
              </a:rPr>
              <a:t>Animation pastorale dans l’école</a:t>
            </a:r>
            <a:endParaRPr lang="fr-BE" altLang="fr-FR" sz="1600">
              <a:latin typeface="Taffy" panose="03050402030202030204" pitchFamily="66" charset="0"/>
            </a:endParaRPr>
          </a:p>
        </p:txBody>
      </p:sp>
      <p:sp>
        <p:nvSpPr>
          <p:cNvPr id="25" name="ZoneTexte 24">
            <a:extLst>
              <a:ext uri="{FF2B5EF4-FFF2-40B4-BE49-F238E27FC236}">
                <a16:creationId xmlns:a16="http://schemas.microsoft.com/office/drawing/2014/main" id="{96306845-2D5F-4EE2-821B-F6384AAEC348}"/>
              </a:ext>
            </a:extLst>
          </p:cNvPr>
          <p:cNvSpPr txBox="1"/>
          <p:nvPr/>
        </p:nvSpPr>
        <p:spPr>
          <a:xfrm>
            <a:off x="213546" y="2397962"/>
            <a:ext cx="5094514" cy="338554"/>
          </a:xfrm>
          <a:prstGeom prst="rect">
            <a:avLst/>
          </a:prstGeom>
          <a:noFill/>
        </p:spPr>
        <p:txBody>
          <a:bodyPr wrap="square">
            <a:spAutoFit/>
          </a:bodyPr>
          <a:lstStyle/>
          <a:p>
            <a:pPr marL="0" marR="0" lvl="1" algn="l" defTabSz="914400" rtl="0" eaLnBrk="0" fontAlgn="base" latinLnBrk="0" hangingPunct="0">
              <a:lnSpc>
                <a:spcPct val="100000"/>
              </a:lnSpc>
              <a:spcBef>
                <a:spcPct val="0"/>
              </a:spcBef>
              <a:spcAft>
                <a:spcPct val="0"/>
              </a:spcAft>
              <a:buClrTx/>
              <a:buSzTx/>
              <a:tabLst>
                <a:tab pos="677863" algn="l"/>
              </a:tabLst>
            </a:pPr>
            <a:r>
              <a:rPr lang="fr-BE" altLang="fr-FR" sz="1600">
                <a:latin typeface="Taffy" panose="03050402030202030204" pitchFamily="66" charset="0"/>
                <a:ea typeface="Times New Roman" panose="02020603050405020304" pitchFamily="18" charset="0"/>
              </a:rPr>
              <a:t>4.2 </a:t>
            </a:r>
            <a:r>
              <a:rPr kumimoji="0" lang="fr-FR" altLang="fr-FR" sz="1600" b="0" i="0" u="sng" strike="noStrike" cap="none" normalizeH="0" baseline="0">
                <a:ln>
                  <a:noFill/>
                </a:ln>
                <a:solidFill>
                  <a:schemeClr val="tx1"/>
                </a:solidFill>
                <a:effectLst/>
                <a:latin typeface="Taffy" panose="03050402030202030204" pitchFamily="66" charset="0"/>
                <a:ea typeface="Times New Roman" panose="02020603050405020304" pitchFamily="18" charset="0"/>
              </a:rPr>
              <a:t>Dans la communauté des Chrétiens</a:t>
            </a:r>
            <a:endParaRPr kumimoji="0" lang="fr-BE" altLang="fr-FR" sz="1600" b="0" i="0" u="none" strike="noStrike" cap="none" normalizeH="0" baseline="0">
              <a:ln>
                <a:noFill/>
              </a:ln>
              <a:solidFill>
                <a:schemeClr val="tx1"/>
              </a:solidFill>
              <a:effectLst/>
              <a:latin typeface="Taffy" panose="03050402030202030204" pitchFamily="66" charset="0"/>
            </a:endParaRPr>
          </a:p>
        </p:txBody>
      </p:sp>
      <p:pic>
        <p:nvPicPr>
          <p:cNvPr id="26" name="Graphique 25" descr="Retour avec un remplissage uni">
            <a:hlinkClick r:id="rId7" action="ppaction://hlinksldjump"/>
            <a:extLst>
              <a:ext uri="{FF2B5EF4-FFF2-40B4-BE49-F238E27FC236}">
                <a16:creationId xmlns:a16="http://schemas.microsoft.com/office/drawing/2014/main" id="{E2D69AB9-9000-4550-B318-C239690E10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4515" y="5906472"/>
            <a:ext cx="744066" cy="744066"/>
          </a:xfrm>
          <a:prstGeom prst="rect">
            <a:avLst/>
          </a:prstGeom>
        </p:spPr>
      </p:pic>
      <p:sp>
        <p:nvSpPr>
          <p:cNvPr id="27" name="ZoneTexte 26">
            <a:extLst>
              <a:ext uri="{FF2B5EF4-FFF2-40B4-BE49-F238E27FC236}">
                <a16:creationId xmlns:a16="http://schemas.microsoft.com/office/drawing/2014/main" id="{6A02D7FE-55CA-4ECB-AB4E-8971DCC84395}"/>
              </a:ext>
            </a:extLst>
          </p:cNvPr>
          <p:cNvSpPr txBox="1"/>
          <p:nvPr/>
        </p:nvSpPr>
        <p:spPr>
          <a:xfrm>
            <a:off x="8309575" y="6442719"/>
            <a:ext cx="1451038" cy="292388"/>
          </a:xfrm>
          <a:prstGeom prst="rect">
            <a:avLst/>
          </a:prstGeom>
          <a:noFill/>
        </p:spPr>
        <p:txBody>
          <a:bodyPr wrap="none" rtlCol="0">
            <a:spAutoFit/>
          </a:bodyPr>
          <a:lstStyle/>
          <a:p>
            <a:r>
              <a:rPr lang="fr-BE" sz="1300">
                <a:latin typeface="Taffy" panose="03050402030202030204" pitchFamily="66" charset="0"/>
              </a:rPr>
              <a:t>Retour aux projets</a:t>
            </a:r>
          </a:p>
        </p:txBody>
      </p:sp>
    </p:spTree>
    <p:extLst>
      <p:ext uri="{BB962C8B-B14F-4D97-AF65-F5344CB8AC3E}">
        <p14:creationId xmlns:p14="http://schemas.microsoft.com/office/powerpoint/2010/main" val="1037425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19299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Contrat d’objectifs</a:t>
            </a:r>
          </a:p>
        </p:txBody>
      </p:sp>
      <p:sp>
        <p:nvSpPr>
          <p:cNvPr id="4" name="ZoneTexte 3">
            <a:extLst>
              <a:ext uri="{FF2B5EF4-FFF2-40B4-BE49-F238E27FC236}">
                <a16:creationId xmlns:a16="http://schemas.microsoft.com/office/drawing/2014/main" id="{0DD79C59-2AE7-4335-BA88-ED09519D588C}"/>
              </a:ext>
            </a:extLst>
          </p:cNvPr>
          <p:cNvSpPr txBox="1"/>
          <p:nvPr/>
        </p:nvSpPr>
        <p:spPr>
          <a:xfrm>
            <a:off x="-1" y="752341"/>
            <a:ext cx="9905999" cy="5909310"/>
          </a:xfrm>
          <a:prstGeom prst="rect">
            <a:avLst/>
          </a:prstGeom>
          <a:noFill/>
        </p:spPr>
        <p:txBody>
          <a:bodyPr wrap="square" rtlCol="0">
            <a:spAutoFit/>
          </a:bodyPr>
          <a:lstStyle/>
          <a:p>
            <a:pPr>
              <a:spcAft>
                <a:spcPts val="400"/>
              </a:spcAft>
            </a:pPr>
            <a:r>
              <a:rPr lang="fr-FR" sz="1400">
                <a:effectLst/>
                <a:latin typeface="Taffy" panose="03050402030202030204" pitchFamily="66" charset="0"/>
                <a:ea typeface="Calibri" panose="020F0502020204030204" pitchFamily="34" charset="0"/>
                <a:cs typeface="Times New Roman" panose="02020603050405020304" pitchFamily="18" charset="0"/>
              </a:rPr>
              <a:t>Nos </a:t>
            </a:r>
            <a:r>
              <a:rPr lang="fr-FR" sz="1400" u="sng">
                <a:effectLst/>
                <a:latin typeface="Taffy" panose="03050402030202030204" pitchFamily="66" charset="0"/>
                <a:ea typeface="Calibri" panose="020F0502020204030204" pitchFamily="34" charset="0"/>
                <a:cs typeface="Times New Roman" panose="02020603050405020304" pitchFamily="18" charset="0"/>
              </a:rPr>
              <a:t>3 objectifs spécifiques</a:t>
            </a:r>
            <a:r>
              <a:rPr lang="fr-FR" sz="1400">
                <a:effectLst/>
                <a:latin typeface="Taffy" panose="03050402030202030204" pitchFamily="66" charset="0"/>
                <a:ea typeface="Calibri" panose="020F0502020204030204" pitchFamily="34" charset="0"/>
                <a:cs typeface="Times New Roman" panose="02020603050405020304" pitchFamily="18" charset="0"/>
              </a:rPr>
              <a:t> déclinés en stratégies sont d'application de 2019 à 2025 et seront évalués 2 fois par 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00"/>
              </a:spcAft>
              <a:buFont typeface="Webdings" panose="05030102010509060703" pitchFamily="18" charset="2"/>
              <a:buChar char=""/>
            </a:pPr>
            <a:r>
              <a:rPr lang="fr-FR" sz="1600" b="1" u="dotted">
                <a:effectLst/>
                <a:latin typeface="Taffy" panose="03050402030202030204" pitchFamily="66" charset="0"/>
                <a:ea typeface="Times New Roman" panose="02020603050405020304" pitchFamily="18" charset="0"/>
                <a:cs typeface="Times New Roman" panose="02020603050405020304" pitchFamily="18" charset="0"/>
              </a:rPr>
              <a:t>Objectif spécifique 1</a:t>
            </a:r>
            <a:r>
              <a:rPr lang="fr-FR" sz="1600">
                <a:effectLst/>
                <a:latin typeface="Taffy" panose="03050402030202030204" pitchFamily="66" charset="0"/>
                <a:ea typeface="Times New Roman" panose="02020603050405020304" pitchFamily="18" charset="0"/>
                <a:cs typeface="Times New Roman" panose="02020603050405020304" pitchFamily="18" charset="0"/>
              </a:rPr>
              <a:t> : Améliorer significativement les savoirs et compétences en </a:t>
            </a:r>
            <a:r>
              <a:rPr lang="fr-FR" sz="1600" i="1">
                <a:effectLst/>
                <a:latin typeface="Taffy" panose="03050402030202030204" pitchFamily="66" charset="0"/>
                <a:ea typeface="Times New Roman" panose="02020603050405020304" pitchFamily="18" charset="0"/>
                <a:cs typeface="Times New Roman" panose="02020603050405020304" pitchFamily="18" charset="0"/>
              </a:rPr>
              <a:t>savoir écrire</a:t>
            </a:r>
            <a:r>
              <a:rPr lang="fr-FR" sz="1600">
                <a:effectLst/>
                <a:latin typeface="Taffy" panose="03050402030202030204" pitchFamily="66" charset="0"/>
                <a:ea typeface="Times New Roman" panose="02020603050405020304" pitchFamily="18" charset="0"/>
                <a:cs typeface="Times New Roman" panose="02020603050405020304" pitchFamily="18" charset="0"/>
              </a:rPr>
              <a:t> pour tous les élèves.</a:t>
            </a:r>
            <a:endParaRPr lang="fr-BE" sz="160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1.1</a:t>
            </a:r>
            <a:r>
              <a:rPr lang="fr-FR" sz="1600">
                <a:effectLst/>
                <a:latin typeface="Taffy" panose="03050402030202030204" pitchFamily="66" charset="0"/>
                <a:ea typeface="Calibri" panose="020F0502020204030204" pitchFamily="34" charset="0"/>
                <a:cs typeface="Times New Roman" panose="02020603050405020304" pitchFamily="18" charset="0"/>
              </a:rPr>
              <a:t> : En développant la </a:t>
            </a:r>
            <a:r>
              <a:rPr lang="fr-FR" sz="1600" i="1">
                <a:effectLst/>
                <a:latin typeface="Taffy" panose="03050402030202030204" pitchFamily="66" charset="0"/>
                <a:ea typeface="Calibri" panose="020F0502020204030204" pitchFamily="34" charset="0"/>
                <a:cs typeface="Times New Roman" panose="02020603050405020304" pitchFamily="18" charset="0"/>
              </a:rPr>
              <a:t>production d'écrits</a:t>
            </a:r>
            <a:r>
              <a:rPr lang="fr-FR" sz="1600">
                <a:effectLst/>
                <a:latin typeface="Taffy" panose="03050402030202030204" pitchFamily="66"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1.2</a:t>
            </a:r>
            <a:r>
              <a:rPr lang="fr-FR" sz="1600">
                <a:effectLst/>
                <a:latin typeface="Taffy" panose="03050402030202030204" pitchFamily="66" charset="0"/>
                <a:ea typeface="Calibri" panose="020F0502020204030204" pitchFamily="34" charset="0"/>
                <a:cs typeface="Times New Roman" panose="02020603050405020304" pitchFamily="18" charset="0"/>
              </a:rPr>
              <a:t> : En incluant </a:t>
            </a:r>
            <a:r>
              <a:rPr lang="fr-FR" sz="1600" i="1">
                <a:effectLst/>
                <a:latin typeface="Taffy" panose="03050402030202030204" pitchFamily="66" charset="0"/>
                <a:ea typeface="Calibri" panose="020F0502020204030204" pitchFamily="34" charset="0"/>
                <a:cs typeface="Times New Roman" panose="02020603050405020304" pitchFamily="18" charset="0"/>
              </a:rPr>
              <a:t>les outils numériques</a:t>
            </a:r>
            <a:r>
              <a:rPr lang="fr-FR" sz="1600">
                <a:effectLst/>
                <a:latin typeface="Taffy" panose="03050402030202030204" pitchFamily="66" charset="0"/>
                <a:ea typeface="Calibri" panose="020F0502020204030204" pitchFamily="34" charset="0"/>
                <a:cs typeface="Times New Roman" panose="02020603050405020304" pitchFamily="18" charset="0"/>
              </a:rPr>
              <a:t> au service de la production d’écrits.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a:effectLst/>
                <a:latin typeface="Taffy" panose="03050402030202030204" pitchFamily="66"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00"/>
              </a:spcAft>
              <a:buFont typeface="Webdings" panose="05030102010509060703" pitchFamily="18" charset="2"/>
              <a:buChar char=""/>
            </a:pPr>
            <a:r>
              <a:rPr lang="fr-FR" sz="1600" b="1" u="dotted">
                <a:effectLst/>
                <a:latin typeface="Taffy" panose="03050402030202030204" pitchFamily="66" charset="0"/>
                <a:ea typeface="Times New Roman" panose="02020603050405020304" pitchFamily="18" charset="0"/>
                <a:cs typeface="Times New Roman" panose="02020603050405020304" pitchFamily="18" charset="0"/>
              </a:rPr>
              <a:t>Objectif spécifique 2</a:t>
            </a:r>
            <a:r>
              <a:rPr lang="fr-FR" sz="1600">
                <a:effectLst/>
                <a:latin typeface="Taffy" panose="03050402030202030204" pitchFamily="66" charset="0"/>
                <a:ea typeface="Times New Roman" panose="02020603050405020304" pitchFamily="18" charset="0"/>
                <a:cs typeface="Times New Roman" panose="02020603050405020304" pitchFamily="18" charset="0"/>
              </a:rPr>
              <a:t> : Améliorer les savoirs et compétences en </a:t>
            </a:r>
            <a:r>
              <a:rPr lang="fr-FR" sz="1600" i="1">
                <a:effectLst/>
                <a:latin typeface="Taffy" panose="03050402030202030204" pitchFamily="66" charset="0"/>
                <a:ea typeface="Times New Roman" panose="02020603050405020304" pitchFamily="18" charset="0"/>
                <a:cs typeface="Times New Roman" panose="02020603050405020304" pitchFamily="18" charset="0"/>
              </a:rPr>
              <a:t>traitement de données</a:t>
            </a:r>
            <a:r>
              <a:rPr lang="fr-FR" sz="1600">
                <a:effectLst/>
                <a:latin typeface="Taffy" panose="03050402030202030204" pitchFamily="66" charset="0"/>
                <a:ea typeface="Times New Roman" panose="02020603050405020304" pitchFamily="18" charset="0"/>
                <a:cs typeface="Times New Roman" panose="02020603050405020304" pitchFamily="18" charset="0"/>
              </a:rPr>
              <a:t> pour tous les élèves</a:t>
            </a:r>
            <a:endParaRPr lang="fr-BE" sz="160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2.1</a:t>
            </a:r>
            <a:r>
              <a:rPr lang="fr-FR" sz="1600">
                <a:effectLst/>
                <a:latin typeface="Taffy" panose="03050402030202030204" pitchFamily="66" charset="0"/>
                <a:ea typeface="Calibri" panose="020F0502020204030204" pitchFamily="34" charset="0"/>
                <a:cs typeface="Times New Roman" panose="02020603050405020304" pitchFamily="18" charset="0"/>
              </a:rPr>
              <a:t> :  En améliorant la compréhension des </a:t>
            </a:r>
            <a:r>
              <a:rPr lang="fr-FR" sz="1600" i="1">
                <a:effectLst/>
                <a:latin typeface="Taffy" panose="03050402030202030204" pitchFamily="66" charset="0"/>
                <a:ea typeface="Calibri" panose="020F0502020204030204" pitchFamily="34" charset="0"/>
                <a:cs typeface="Times New Roman" panose="02020603050405020304" pitchFamily="18" charset="0"/>
              </a:rPr>
              <a:t>consignes</a:t>
            </a:r>
            <a:r>
              <a:rPr lang="fr-FR" sz="1600">
                <a:effectLst/>
                <a:latin typeface="Taffy" panose="03050402030202030204" pitchFamily="66"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2.2</a:t>
            </a:r>
            <a:r>
              <a:rPr lang="fr-FR" sz="1600">
                <a:effectLst/>
                <a:latin typeface="Taffy" panose="03050402030202030204" pitchFamily="66" charset="0"/>
                <a:ea typeface="Calibri" panose="020F0502020204030204" pitchFamily="34" charset="0"/>
                <a:cs typeface="Times New Roman" panose="02020603050405020304" pitchFamily="18" charset="0"/>
              </a:rPr>
              <a:t> : En améliorant la compréhension dans le </a:t>
            </a:r>
            <a:r>
              <a:rPr lang="fr-FR" sz="1600" i="1">
                <a:effectLst/>
                <a:latin typeface="Taffy" panose="03050402030202030204" pitchFamily="66" charset="0"/>
                <a:ea typeface="Calibri" panose="020F0502020204030204" pitchFamily="34" charset="0"/>
                <a:cs typeface="Times New Roman" panose="02020603050405020304" pitchFamily="18" charset="0"/>
              </a:rPr>
              <a:t>traitement de données</a:t>
            </a:r>
            <a:r>
              <a:rPr lang="fr-FR" sz="1600">
                <a:effectLst/>
                <a:latin typeface="Taffy" panose="03050402030202030204" pitchFamily="66"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2.3</a:t>
            </a:r>
            <a:r>
              <a:rPr lang="fr-FR" sz="1600">
                <a:effectLst/>
                <a:latin typeface="Taffy" panose="03050402030202030204" pitchFamily="66" charset="0"/>
                <a:ea typeface="Calibri" panose="020F0502020204030204" pitchFamily="34" charset="0"/>
                <a:cs typeface="Times New Roman" panose="02020603050405020304" pitchFamily="18" charset="0"/>
              </a:rPr>
              <a:t> : En créant des temps spécifiques au travail de la </a:t>
            </a:r>
            <a:r>
              <a:rPr lang="fr-FR" sz="1600" i="1">
                <a:effectLst/>
                <a:latin typeface="Taffy" panose="03050402030202030204" pitchFamily="66" charset="0"/>
                <a:ea typeface="Calibri" panose="020F0502020204030204" pitchFamily="34" charset="0"/>
                <a:cs typeface="Times New Roman" panose="02020603050405020304" pitchFamily="18" charset="0"/>
              </a:rPr>
              <a:t>logique</a:t>
            </a:r>
            <a:r>
              <a:rPr lang="fr-FR" sz="1600">
                <a:effectLst/>
                <a:latin typeface="Taffy" panose="03050402030202030204" pitchFamily="66"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a:effectLst/>
                <a:latin typeface="Taffy" panose="03050402030202030204" pitchFamily="66"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00"/>
              </a:spcAft>
              <a:buFont typeface="Webdings" panose="05030102010509060703" pitchFamily="18" charset="2"/>
              <a:buChar char=""/>
            </a:pPr>
            <a:r>
              <a:rPr lang="fr-FR" sz="1600" b="1" u="dotted">
                <a:effectLst/>
                <a:latin typeface="Taffy" panose="03050402030202030204" pitchFamily="66" charset="0"/>
                <a:ea typeface="Times New Roman" panose="02020603050405020304" pitchFamily="18" charset="0"/>
                <a:cs typeface="Times New Roman" panose="02020603050405020304" pitchFamily="18" charset="0"/>
              </a:rPr>
              <a:t>Objectif spécifique 3</a:t>
            </a:r>
            <a:r>
              <a:rPr lang="fr-FR" sz="1600">
                <a:effectLst/>
                <a:latin typeface="Taffy" panose="03050402030202030204" pitchFamily="66" charset="0"/>
                <a:ea typeface="Times New Roman" panose="02020603050405020304" pitchFamily="18" charset="0"/>
                <a:cs typeface="Times New Roman" panose="02020603050405020304" pitchFamily="18" charset="0"/>
              </a:rPr>
              <a:t> : Accroitre les indices de bien-être et du climat scolaire dans la cour, la garderie, les toilettes, le couloir, les classes et les abords de l’école.</a:t>
            </a:r>
            <a:endParaRPr lang="fr-BE" sz="160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3.1</a:t>
            </a:r>
            <a:r>
              <a:rPr lang="fr-FR" sz="1600">
                <a:effectLst/>
                <a:latin typeface="Taffy" panose="03050402030202030204" pitchFamily="66" charset="0"/>
                <a:ea typeface="Calibri" panose="020F0502020204030204" pitchFamily="34" charset="0"/>
                <a:cs typeface="Times New Roman" panose="02020603050405020304" pitchFamily="18" charset="0"/>
              </a:rPr>
              <a:t> : En aménageant l'école.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3.2</a:t>
            </a:r>
            <a:r>
              <a:rPr lang="fr-FR" sz="1600">
                <a:effectLst/>
                <a:latin typeface="Taffy" panose="03050402030202030204" pitchFamily="66" charset="0"/>
                <a:ea typeface="Calibri" panose="020F0502020204030204" pitchFamily="34" charset="0"/>
                <a:cs typeface="Times New Roman" panose="02020603050405020304" pitchFamily="18" charset="0"/>
              </a:rPr>
              <a:t> : En développant la communication.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3.3</a:t>
            </a:r>
            <a:r>
              <a:rPr lang="fr-FR" sz="1600">
                <a:effectLst/>
                <a:latin typeface="Taffy" panose="03050402030202030204" pitchFamily="66" charset="0"/>
                <a:ea typeface="Calibri" panose="020F0502020204030204" pitchFamily="34" charset="0"/>
                <a:cs typeface="Times New Roman" panose="02020603050405020304" pitchFamily="18" charset="0"/>
              </a:rPr>
              <a:t> : En rendant les enfants autonomes et responsables.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3.4</a:t>
            </a:r>
            <a:r>
              <a:rPr lang="fr-FR" sz="1600">
                <a:effectLst/>
                <a:latin typeface="Taffy" panose="03050402030202030204" pitchFamily="66" charset="0"/>
                <a:ea typeface="Calibri" panose="020F0502020204030204" pitchFamily="34" charset="0"/>
                <a:cs typeface="Times New Roman" panose="02020603050405020304" pitchFamily="18" charset="0"/>
              </a:rPr>
              <a:t> : En prévenant la violence.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3.5</a:t>
            </a:r>
            <a:r>
              <a:rPr lang="fr-FR" sz="1600">
                <a:effectLst/>
                <a:latin typeface="Taffy" panose="03050402030202030204" pitchFamily="66" charset="0"/>
                <a:ea typeface="Calibri" panose="020F0502020204030204" pitchFamily="34" charset="0"/>
                <a:cs typeface="Times New Roman" panose="02020603050405020304" pitchFamily="18" charset="0"/>
              </a:rPr>
              <a:t> :  En organisant un temps " temps mieux".</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u="dotDash">
                <a:effectLst/>
                <a:latin typeface="Taffy" panose="03050402030202030204" pitchFamily="66" charset="0"/>
                <a:ea typeface="Calibri" panose="020F0502020204030204" pitchFamily="34" charset="0"/>
                <a:cs typeface="Times New Roman" panose="02020603050405020304" pitchFamily="18" charset="0"/>
              </a:rPr>
              <a:t>Stratégie 3.6</a:t>
            </a:r>
            <a:r>
              <a:rPr lang="fr-FR" sz="1600">
                <a:effectLst/>
                <a:latin typeface="Taffy" panose="03050402030202030204" pitchFamily="66" charset="0"/>
                <a:ea typeface="Calibri" panose="020F0502020204030204" pitchFamily="34" charset="0"/>
                <a:cs typeface="Times New Roman" panose="02020603050405020304" pitchFamily="18" charset="0"/>
              </a:rPr>
              <a:t> :  En créant des outils numériques.</a:t>
            </a:r>
          </a:p>
          <a:p>
            <a:pPr>
              <a:spcAft>
                <a:spcPts val="400"/>
              </a:spcAft>
            </a:pP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600">
                <a:effectLst/>
                <a:latin typeface="Taffy" panose="03050402030202030204" pitchFamily="66" charset="0"/>
                <a:ea typeface="Calibri" panose="020F0502020204030204" pitchFamily="34" charset="0"/>
                <a:cs typeface="Times New Roman" panose="02020603050405020304" pitchFamily="18" charset="0"/>
              </a:rPr>
              <a:t>Le Délégué aux Contrats d’Objectifs (DCO) a évalué nos objectifs en 2023 et viendra  les évaluer en 2025.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e 9">
            <a:extLst>
              <a:ext uri="{FF2B5EF4-FFF2-40B4-BE49-F238E27FC236}">
                <a16:creationId xmlns:a16="http://schemas.microsoft.com/office/drawing/2014/main" id="{C2C5DD2C-588D-44E6-B911-C6EEE090D4C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CF435380-DC82-4168-B9B1-ABE42CEAFF15}"/>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2" name="Graphique 11" descr="Logement">
              <a:hlinkClick r:id="rId3" action="ppaction://hlinksldjump"/>
              <a:extLst>
                <a:ext uri="{FF2B5EF4-FFF2-40B4-BE49-F238E27FC236}">
                  <a16:creationId xmlns:a16="http://schemas.microsoft.com/office/drawing/2014/main" id="{F8DD2690-3132-4ABD-BBF0-A63551A4F7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3" name="Arc 12">
              <a:extLst>
                <a:ext uri="{FF2B5EF4-FFF2-40B4-BE49-F238E27FC236}">
                  <a16:creationId xmlns:a16="http://schemas.microsoft.com/office/drawing/2014/main" id="{82F3EBC6-436C-41F7-96BB-5176728C336C}"/>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5" name="Arc 14">
              <a:extLst>
                <a:ext uri="{FF2B5EF4-FFF2-40B4-BE49-F238E27FC236}">
                  <a16:creationId xmlns:a16="http://schemas.microsoft.com/office/drawing/2014/main" id="{5E4CD1B6-C0B9-460A-89B6-E6187A202D3C}"/>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20" name="Graphique 19" descr="Retour avec un remplissage uni">
            <a:hlinkClick r:id="rId6" action="ppaction://hlinksldjump"/>
            <a:extLst>
              <a:ext uri="{FF2B5EF4-FFF2-40B4-BE49-F238E27FC236}">
                <a16:creationId xmlns:a16="http://schemas.microsoft.com/office/drawing/2014/main" id="{DDF9D4AD-4B42-4102-97E4-C3CB2BC6B7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515" y="5906472"/>
            <a:ext cx="744066" cy="744066"/>
          </a:xfrm>
          <a:prstGeom prst="rect">
            <a:avLst/>
          </a:prstGeom>
        </p:spPr>
      </p:pic>
      <p:sp>
        <p:nvSpPr>
          <p:cNvPr id="21" name="ZoneTexte 20">
            <a:extLst>
              <a:ext uri="{FF2B5EF4-FFF2-40B4-BE49-F238E27FC236}">
                <a16:creationId xmlns:a16="http://schemas.microsoft.com/office/drawing/2014/main" id="{53B4FD84-3A71-4E5D-8EF7-52D05442E949}"/>
              </a:ext>
            </a:extLst>
          </p:cNvPr>
          <p:cNvSpPr txBox="1"/>
          <p:nvPr/>
        </p:nvSpPr>
        <p:spPr>
          <a:xfrm>
            <a:off x="8309575" y="6442719"/>
            <a:ext cx="1451038" cy="292388"/>
          </a:xfrm>
          <a:prstGeom prst="rect">
            <a:avLst/>
          </a:prstGeom>
          <a:noFill/>
        </p:spPr>
        <p:txBody>
          <a:bodyPr wrap="none" rtlCol="0">
            <a:spAutoFit/>
          </a:bodyPr>
          <a:lstStyle/>
          <a:p>
            <a:r>
              <a:rPr lang="fr-BE" sz="1300">
                <a:latin typeface="Taffy" panose="03050402030202030204" pitchFamily="66" charset="0"/>
              </a:rPr>
              <a:t>Retour aux projets</a:t>
            </a:r>
          </a:p>
        </p:txBody>
      </p:sp>
      <p:pic>
        <p:nvPicPr>
          <p:cNvPr id="5" name="Image 4" descr="Une image contenant texte&#10;&#10;Description générée automatiquement">
            <a:extLst>
              <a:ext uri="{FF2B5EF4-FFF2-40B4-BE49-F238E27FC236}">
                <a16:creationId xmlns:a16="http://schemas.microsoft.com/office/drawing/2014/main" id="{93145D04-1E39-46F7-A9F9-C9E13390FC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406121">
            <a:off x="5785528" y="4333954"/>
            <a:ext cx="2180390" cy="2180390"/>
          </a:xfrm>
          <a:prstGeom prst="rect">
            <a:avLst/>
          </a:prstGeom>
        </p:spPr>
      </p:pic>
    </p:spTree>
    <p:extLst>
      <p:ext uri="{BB962C8B-B14F-4D97-AF65-F5344CB8AC3E}">
        <p14:creationId xmlns:p14="http://schemas.microsoft.com/office/powerpoint/2010/main" val="1308231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1408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1023457" y="192996"/>
            <a:ext cx="6736360"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FLA: Français Langue d’Apprentissage</a:t>
            </a:r>
          </a:p>
        </p:txBody>
      </p:sp>
      <p:sp>
        <p:nvSpPr>
          <p:cNvPr id="4" name="ZoneTexte 3">
            <a:extLst>
              <a:ext uri="{FF2B5EF4-FFF2-40B4-BE49-F238E27FC236}">
                <a16:creationId xmlns:a16="http://schemas.microsoft.com/office/drawing/2014/main" id="{0DD79C59-2AE7-4335-BA88-ED09519D588C}"/>
              </a:ext>
            </a:extLst>
          </p:cNvPr>
          <p:cNvSpPr txBox="1"/>
          <p:nvPr/>
        </p:nvSpPr>
        <p:spPr>
          <a:xfrm>
            <a:off x="159391" y="1306493"/>
            <a:ext cx="9546671" cy="38390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Taffy" panose="03050402030202030204"/>
                <a:ea typeface="+mn-ea"/>
                <a:cs typeface="+mn-cs"/>
              </a:rPr>
              <a:t>Afin de s’assurer de la maitrise de la langue d’apprentissage par tous les élèves, le Pacte pour un enseignement d’excellence a prévu, d’une part, de renforcer les programmes d’accompagnement et de remédiation des élèves primo-arrivants et allophones en particulier pour aider à la maitrise de la langue de l’enseignement et, d’autre part, d’investir des moyens supplémentaires dans les dispositifs spécifiques de réduction des inégalités dans les acquis langagiers.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Taffy" panose="03050402030202030204"/>
                <a:ea typeface="+mn-ea"/>
                <a:cs typeface="+mn-cs"/>
              </a:rPr>
              <a:t>À ce titre, le décret du 7 février 2019 prévoit, d’une part, de redéfinir le public cible afin que chaque enfant primo-arrivant ou qui ne maitrise pas la langue de l’enseignement puisse générer un encadrement spécifique pendant une période de 12 mois, et d’autre part, d’ajuster des périodes d’accompagnement FLA (périodes de Français Langue d’Apprentissage, </a:t>
            </a:r>
            <a:r>
              <a:rPr kumimoji="0" lang="fr-BE" sz="1800" b="0" i="0" u="none" strike="noStrike" kern="1200" cap="none" spc="0" normalizeH="0" baseline="0" noProof="0">
                <a:ln>
                  <a:noFill/>
                </a:ln>
                <a:solidFill>
                  <a:prstClr val="black"/>
                </a:solidFill>
                <a:effectLst/>
                <a:uLnTx/>
                <a:uFillTx/>
                <a:latin typeface="Taffy" panose="03050402030202030204"/>
                <a:ea typeface="+mn-ea"/>
                <a:cs typeface="+mn-cs"/>
              </a:rPr>
              <a:t>anciennement appelées périodes ALE).</a:t>
            </a:r>
            <a:endParaRPr kumimoji="0" lang="fr-FR" sz="1800" b="0" i="0" u="none" strike="noStrike" kern="1200" cap="none" spc="0" normalizeH="0" baseline="0" noProof="0">
              <a:ln>
                <a:noFill/>
              </a:ln>
              <a:solidFill>
                <a:prstClr val="black"/>
              </a:solidFill>
              <a:effectLst/>
              <a:uLnTx/>
              <a:uFillTx/>
              <a:latin typeface="Taffy" panose="03050402030202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Taffy" panose="03050402030202030204"/>
                <a:ea typeface="+mn-ea"/>
                <a:cs typeface="+mn-cs"/>
              </a:rPr>
              <a:t>Ce dispositif consiste notamment en l’organisation de périodes de renforcement ou d’accompagnement en vue d’améliorer la maitrise de la langue d’apprentissage au sein même d’une année d’études. Ce dispositif est intégré dans le plan de pilotage. Il s’adresse à des écoles d’enseignement fondamental qui accueillent des élèves FLA.</a:t>
            </a:r>
            <a:endParaRPr kumimoji="0" lang="fr-BE" sz="2800" b="0" i="0" u="none" strike="noStrike" kern="1200" cap="none" spc="0" normalizeH="0" baseline="0" noProof="0">
              <a:ln>
                <a:noFill/>
              </a:ln>
              <a:solidFill>
                <a:prstClr val="black"/>
              </a:solidFill>
              <a:effectLst/>
              <a:uLnTx/>
              <a:uFillTx/>
              <a:latin typeface="Taffy" panose="03050402030202030204"/>
              <a:ea typeface="+mn-ea"/>
              <a:cs typeface="+mn-cs"/>
            </a:endParaRPr>
          </a:p>
        </p:txBody>
      </p:sp>
      <p:grpSp>
        <p:nvGrpSpPr>
          <p:cNvPr id="10" name="Groupe 9">
            <a:extLst>
              <a:ext uri="{FF2B5EF4-FFF2-40B4-BE49-F238E27FC236}">
                <a16:creationId xmlns:a16="http://schemas.microsoft.com/office/drawing/2014/main" id="{C2C5DD2C-588D-44E6-B911-C6EEE090D4C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CF435380-DC82-4168-B9B1-ABE42CEAFF15}"/>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Graphique 11" descr="Logement">
              <a:hlinkClick r:id="rId3" action="ppaction://hlinksldjump"/>
              <a:extLst>
                <a:ext uri="{FF2B5EF4-FFF2-40B4-BE49-F238E27FC236}">
                  <a16:creationId xmlns:a16="http://schemas.microsoft.com/office/drawing/2014/main" id="{F8DD2690-3132-4ABD-BBF0-A63551A4F7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3" name="Arc 12">
              <a:extLst>
                <a:ext uri="{FF2B5EF4-FFF2-40B4-BE49-F238E27FC236}">
                  <a16:creationId xmlns:a16="http://schemas.microsoft.com/office/drawing/2014/main" id="{82F3EBC6-436C-41F7-96BB-5176728C336C}"/>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5E4CD1B6-C0B9-460A-89B6-E6187A202D3C}"/>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48532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8" name="Ellipse 7">
            <a:extLst>
              <a:ext uri="{FF2B5EF4-FFF2-40B4-BE49-F238E27FC236}">
                <a16:creationId xmlns:a16="http://schemas.microsoft.com/office/drawing/2014/main" id="{E8650034-C94B-4D59-B3ED-791895E8BE40}"/>
              </a:ext>
            </a:extLst>
          </p:cNvPr>
          <p:cNvSpPr/>
          <p:nvPr/>
        </p:nvSpPr>
        <p:spPr>
          <a:xfrm>
            <a:off x="3133086" y="4199214"/>
            <a:ext cx="2520000" cy="2520000"/>
          </a:xfrm>
          <a:prstGeom prst="ellipse">
            <a:avLst/>
          </a:prstGeom>
          <a:noFill/>
          <a:ln w="5715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0" name="ZoneTexte 19">
            <a:extLst>
              <a:ext uri="{FF2B5EF4-FFF2-40B4-BE49-F238E27FC236}">
                <a16:creationId xmlns:a16="http://schemas.microsoft.com/office/drawing/2014/main" id="{B31B1197-BC07-4FC3-B9B8-019D887656BE}"/>
              </a:ext>
            </a:extLst>
          </p:cNvPr>
          <p:cNvSpPr txBox="1"/>
          <p:nvPr/>
        </p:nvSpPr>
        <p:spPr>
          <a:xfrm>
            <a:off x="37830" y="1123013"/>
            <a:ext cx="9788550" cy="3139321"/>
          </a:xfrm>
          <a:prstGeom prst="rect">
            <a:avLst/>
          </a:prstGeom>
          <a:noFill/>
        </p:spPr>
        <p:txBody>
          <a:bodyPr wrap="square">
            <a:spAutoFit/>
          </a:bodyPr>
          <a:lstStyle/>
          <a:p>
            <a:pPr indent="228600" algn="just"/>
            <a:r>
              <a:rPr lang="fr-FR">
                <a:effectLst/>
                <a:latin typeface="Taffy" panose="03050402030202030204" pitchFamily="66" charset="0"/>
                <a:ea typeface="Times New Roman" panose="02020603050405020304" pitchFamily="18" charset="0"/>
              </a:rPr>
              <a:t>En relation étroite avec les projets éducatifs, pédagogique et d’établissement, le règlement d’ordre intérieur organise les conditions de vie en commun et définit les règles qui permettent à tous les partenaires de l’école de se situer.</a:t>
            </a:r>
            <a:endParaRPr lang="fr-BE">
              <a:effectLst/>
              <a:latin typeface="Taffy" panose="03050402030202030204" pitchFamily="66" charset="0"/>
              <a:ea typeface="Times New Roman" panose="02020603050405020304" pitchFamily="18" charset="0"/>
            </a:endParaRPr>
          </a:p>
          <a:p>
            <a:pPr indent="228600" algn="just"/>
            <a:r>
              <a:rPr lang="fr-FR">
                <a:effectLst/>
                <a:latin typeface="Taffy" panose="03050402030202030204" pitchFamily="66" charset="0"/>
                <a:ea typeface="Times New Roman" panose="02020603050405020304" pitchFamily="18" charset="0"/>
              </a:rPr>
              <a:t>Le Pouvoir Organisateur des Collèges Saint-Etienne et </a:t>
            </a:r>
            <a:r>
              <a:rPr lang="fr-FR" err="1">
                <a:effectLst/>
                <a:latin typeface="Taffy" panose="03050402030202030204" pitchFamily="66" charset="0"/>
                <a:ea typeface="Times New Roman" panose="02020603050405020304" pitchFamily="18" charset="0"/>
              </a:rPr>
              <a:t>Hayeffes</a:t>
            </a:r>
            <a:r>
              <a:rPr lang="fr-FR">
                <a:effectLst/>
                <a:latin typeface="Taffy" panose="03050402030202030204" pitchFamily="66" charset="0"/>
                <a:ea typeface="Times New Roman" panose="02020603050405020304" pitchFamily="18" charset="0"/>
              </a:rPr>
              <a:t> A.S.B.L. dont le siège se situe Avenue des Prisonniers de Guerre, 36 à Court-St-Etienne déclare que l’école appartient à l’enseignement confessionnel et plus précisément à l’enseignement catholique.</a:t>
            </a:r>
            <a:endParaRPr lang="fr-BE">
              <a:effectLst/>
              <a:latin typeface="Taffy" panose="03050402030202030204" pitchFamily="66" charset="0"/>
              <a:ea typeface="Times New Roman" panose="02020603050405020304" pitchFamily="18" charset="0"/>
            </a:endParaRPr>
          </a:p>
          <a:p>
            <a:pPr algn="just"/>
            <a:r>
              <a:rPr lang="fr-FR">
                <a:effectLst/>
                <a:latin typeface="Taffy" panose="03050402030202030204" pitchFamily="66" charset="0"/>
                <a:ea typeface="Times New Roman" panose="02020603050405020304" pitchFamily="18" charset="0"/>
              </a:rPr>
              <a:t> </a:t>
            </a:r>
            <a:endParaRPr lang="fr-BE">
              <a:effectLst/>
              <a:latin typeface="Taffy" panose="03050402030202030204" pitchFamily="66" charset="0"/>
              <a:ea typeface="Times New Roman" panose="02020603050405020304" pitchFamily="18" charset="0"/>
            </a:endParaRPr>
          </a:p>
          <a:p>
            <a:pPr indent="228600" algn="just"/>
            <a:r>
              <a:rPr lang="fr-FR">
                <a:effectLst/>
                <a:latin typeface="Taffy" panose="03050402030202030204" pitchFamily="66" charset="0"/>
                <a:ea typeface="Times New Roman" panose="02020603050405020304" pitchFamily="18" charset="0"/>
              </a:rPr>
              <a:t>Notre école fait partie de l’Entité BW3 qui regroupe 21 écoles libres de la région :</a:t>
            </a:r>
            <a:endParaRPr lang="fr-BE">
              <a:effectLst/>
              <a:latin typeface="Taffy" panose="03050402030202030204" pitchFamily="66" charset="0"/>
              <a:ea typeface="Times New Roman" panose="02020603050405020304" pitchFamily="18" charset="0"/>
            </a:endParaRPr>
          </a:p>
          <a:p>
            <a:pPr algn="just"/>
            <a:r>
              <a:rPr lang="fr-FR">
                <a:effectLst/>
                <a:latin typeface="Taffy" panose="03050402030202030204" pitchFamily="66" charset="0"/>
                <a:ea typeface="Times New Roman" panose="02020603050405020304" pitchFamily="18" charset="0"/>
              </a:rPr>
              <a:t>4 à Ottignies, 1 à Mont-St-Guibert, 2 à Genappe, 1 à </a:t>
            </a:r>
            <a:r>
              <a:rPr lang="fr-FR" err="1">
                <a:effectLst/>
                <a:latin typeface="Taffy" panose="03050402030202030204" pitchFamily="66" charset="0"/>
                <a:ea typeface="Times New Roman" panose="02020603050405020304" pitchFamily="18" charset="0"/>
              </a:rPr>
              <a:t>Bousval</a:t>
            </a:r>
            <a:r>
              <a:rPr lang="fr-FR">
                <a:effectLst/>
                <a:latin typeface="Taffy" panose="03050402030202030204" pitchFamily="66" charset="0"/>
                <a:ea typeface="Times New Roman" panose="02020603050405020304" pitchFamily="18" charset="0"/>
              </a:rPr>
              <a:t>, 1 à Sart-Dames-Avelines, 2 à Chastre, 1 à Perwez, 1 à </a:t>
            </a:r>
            <a:r>
              <a:rPr lang="fr-FR" err="1">
                <a:effectLst/>
                <a:latin typeface="Taffy" panose="03050402030202030204" pitchFamily="66" charset="0"/>
                <a:ea typeface="Times New Roman" panose="02020603050405020304" pitchFamily="18" charset="0"/>
              </a:rPr>
              <a:t>Malèves</a:t>
            </a:r>
            <a:r>
              <a:rPr lang="fr-FR">
                <a:effectLst/>
                <a:latin typeface="Taffy" panose="03050402030202030204" pitchFamily="66" charset="0"/>
                <a:ea typeface="Times New Roman" panose="02020603050405020304" pitchFamily="18" charset="0"/>
              </a:rPr>
              <a:t>-Ste-Marie, 1 à </a:t>
            </a:r>
            <a:r>
              <a:rPr lang="fr-FR" err="1">
                <a:effectLst/>
                <a:latin typeface="Taffy" panose="03050402030202030204" pitchFamily="66" charset="0"/>
                <a:ea typeface="Times New Roman" panose="02020603050405020304" pitchFamily="18" charset="0"/>
              </a:rPr>
              <a:t>Huppaye</a:t>
            </a:r>
            <a:r>
              <a:rPr lang="fr-FR">
                <a:effectLst/>
                <a:latin typeface="Taffy" panose="03050402030202030204" pitchFamily="66" charset="0"/>
                <a:ea typeface="Times New Roman" panose="02020603050405020304" pitchFamily="18" charset="0"/>
              </a:rPr>
              <a:t>, 2 à Jodoigne, 2 à </a:t>
            </a:r>
            <a:r>
              <a:rPr lang="fr-FR" err="1">
                <a:effectLst/>
                <a:latin typeface="Taffy" panose="03050402030202030204" pitchFamily="66" charset="0"/>
                <a:ea typeface="Times New Roman" panose="02020603050405020304" pitchFamily="18" charset="0"/>
              </a:rPr>
              <a:t>Orp</a:t>
            </a:r>
            <a:r>
              <a:rPr lang="fr-FR">
                <a:effectLst/>
                <a:latin typeface="Taffy" panose="03050402030202030204" pitchFamily="66" charset="0"/>
                <a:ea typeface="Times New Roman" panose="02020603050405020304" pitchFamily="18" charset="0"/>
              </a:rPr>
              <a:t> et 3 écoles d'enseignement spécialisé.</a:t>
            </a:r>
            <a:endParaRPr lang="fr-BE">
              <a:effectLst/>
              <a:latin typeface="Taffy" panose="03050402030202030204" pitchFamily="66" charset="0"/>
              <a:ea typeface="Times New Roman" panose="02020603050405020304" pitchFamily="18" charset="0"/>
            </a:endParaRPr>
          </a:p>
        </p:txBody>
      </p:sp>
      <p:sp>
        <p:nvSpPr>
          <p:cNvPr id="25" name="ZoneTexte 24">
            <a:hlinkClick r:id="rId6" action="ppaction://hlinksldjump"/>
            <a:extLst>
              <a:ext uri="{FF2B5EF4-FFF2-40B4-BE49-F238E27FC236}">
                <a16:creationId xmlns:a16="http://schemas.microsoft.com/office/drawing/2014/main" id="{E443906D-3947-436A-B513-D1FCD220A088}"/>
              </a:ext>
            </a:extLst>
          </p:cNvPr>
          <p:cNvSpPr txBox="1"/>
          <p:nvPr/>
        </p:nvSpPr>
        <p:spPr>
          <a:xfrm>
            <a:off x="3695115" y="4052992"/>
            <a:ext cx="1491015"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1. Inscription</a:t>
            </a:r>
          </a:p>
        </p:txBody>
      </p:sp>
      <p:sp>
        <p:nvSpPr>
          <p:cNvPr id="26" name="ZoneTexte 25">
            <a:hlinkClick r:id="rId7" action="ppaction://hlinksldjump"/>
            <a:extLst>
              <a:ext uri="{FF2B5EF4-FFF2-40B4-BE49-F238E27FC236}">
                <a16:creationId xmlns:a16="http://schemas.microsoft.com/office/drawing/2014/main" id="{37E0D568-6E1F-4FD8-91BF-202003D6CEF8}"/>
              </a:ext>
            </a:extLst>
          </p:cNvPr>
          <p:cNvSpPr txBox="1"/>
          <p:nvPr/>
        </p:nvSpPr>
        <p:spPr>
          <a:xfrm>
            <a:off x="4887527" y="4688008"/>
            <a:ext cx="3383316"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2. Conséquences de l’inscription</a:t>
            </a:r>
          </a:p>
        </p:txBody>
      </p:sp>
      <p:sp>
        <p:nvSpPr>
          <p:cNvPr id="27" name="ZoneTexte 26">
            <a:hlinkClick r:id="rId8" action="ppaction://hlinksldjump"/>
            <a:extLst>
              <a:ext uri="{FF2B5EF4-FFF2-40B4-BE49-F238E27FC236}">
                <a16:creationId xmlns:a16="http://schemas.microsoft.com/office/drawing/2014/main" id="{FE2773BE-4017-433E-A165-7845096A7397}"/>
              </a:ext>
            </a:extLst>
          </p:cNvPr>
          <p:cNvSpPr txBox="1"/>
          <p:nvPr/>
        </p:nvSpPr>
        <p:spPr>
          <a:xfrm>
            <a:off x="5186130" y="5459214"/>
            <a:ext cx="2712688"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3. Organisation de l’école</a:t>
            </a:r>
          </a:p>
        </p:txBody>
      </p:sp>
      <p:sp>
        <p:nvSpPr>
          <p:cNvPr id="28" name="ZoneTexte 27">
            <a:hlinkClick r:id="rId9" action="ppaction://hlinksldjump"/>
            <a:extLst>
              <a:ext uri="{FF2B5EF4-FFF2-40B4-BE49-F238E27FC236}">
                <a16:creationId xmlns:a16="http://schemas.microsoft.com/office/drawing/2014/main" id="{E3AEFA51-5118-4B2C-A606-655F552304C8}"/>
              </a:ext>
            </a:extLst>
          </p:cNvPr>
          <p:cNvSpPr txBox="1"/>
          <p:nvPr/>
        </p:nvSpPr>
        <p:spPr>
          <a:xfrm>
            <a:off x="4624101" y="6163647"/>
            <a:ext cx="1681516"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4. Assurances</a:t>
            </a:r>
          </a:p>
        </p:txBody>
      </p:sp>
      <p:sp>
        <p:nvSpPr>
          <p:cNvPr id="29" name="ZoneTexte 28">
            <a:hlinkClick r:id="rId10" action="ppaction://hlinksldjump"/>
            <a:extLst>
              <a:ext uri="{FF2B5EF4-FFF2-40B4-BE49-F238E27FC236}">
                <a16:creationId xmlns:a16="http://schemas.microsoft.com/office/drawing/2014/main" id="{C0E17172-D8E7-4FFE-8CF4-EA16BE54DDEB}"/>
              </a:ext>
            </a:extLst>
          </p:cNvPr>
          <p:cNvSpPr txBox="1"/>
          <p:nvPr/>
        </p:nvSpPr>
        <p:spPr>
          <a:xfrm>
            <a:off x="2390462" y="5487141"/>
            <a:ext cx="1099871"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6 Divers</a:t>
            </a:r>
          </a:p>
        </p:txBody>
      </p:sp>
      <p:sp>
        <p:nvSpPr>
          <p:cNvPr id="30" name="ZoneTexte 29">
            <a:hlinkClick r:id="rId10" action="ppaction://hlinksldjump"/>
            <a:extLst>
              <a:ext uri="{FF2B5EF4-FFF2-40B4-BE49-F238E27FC236}">
                <a16:creationId xmlns:a16="http://schemas.microsoft.com/office/drawing/2014/main" id="{6BCEB919-6B63-47AB-BE07-B7F10D02D54F}"/>
              </a:ext>
            </a:extLst>
          </p:cNvPr>
          <p:cNvSpPr txBox="1"/>
          <p:nvPr/>
        </p:nvSpPr>
        <p:spPr>
          <a:xfrm>
            <a:off x="1282919" y="4727189"/>
            <a:ext cx="2395272"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7. Dispositions finales</a:t>
            </a:r>
          </a:p>
        </p:txBody>
      </p:sp>
      <p:sp>
        <p:nvSpPr>
          <p:cNvPr id="31" name="ZoneTexte 30">
            <a:hlinkClick r:id="rId9" action="ppaction://hlinksldjump"/>
            <a:extLst>
              <a:ext uri="{FF2B5EF4-FFF2-40B4-BE49-F238E27FC236}">
                <a16:creationId xmlns:a16="http://schemas.microsoft.com/office/drawing/2014/main" id="{0F83B62E-0DC3-411A-B7B7-C7872CDEAD00}"/>
              </a:ext>
            </a:extLst>
          </p:cNvPr>
          <p:cNvSpPr txBox="1"/>
          <p:nvPr/>
        </p:nvSpPr>
        <p:spPr>
          <a:xfrm>
            <a:off x="2628965" y="6214983"/>
            <a:ext cx="1491015" cy="374571"/>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1600">
                <a:solidFill>
                  <a:schemeClr val="bg1"/>
                </a:solidFill>
                <a:latin typeface="KG Miss Kindergarten" panose="02000000000000000000" pitchFamily="2" charset="0"/>
                <a:ea typeface="Always In My Heart" panose="02000603000000000000" pitchFamily="2" charset="0"/>
              </a:rPr>
              <a:t>5. Sanctions</a:t>
            </a:r>
          </a:p>
        </p:txBody>
      </p:sp>
      <p:pic>
        <p:nvPicPr>
          <p:cNvPr id="4" name="Image 3" descr="Une image contenant texte&#10;&#10;Description générée automatiquement">
            <a:extLst>
              <a:ext uri="{FF2B5EF4-FFF2-40B4-BE49-F238E27FC236}">
                <a16:creationId xmlns:a16="http://schemas.microsoft.com/office/drawing/2014/main" id="{A75C243B-95DA-42B0-B2F2-021B086E8E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3297" y="4999795"/>
            <a:ext cx="2585751" cy="1723834"/>
          </a:xfrm>
          <a:prstGeom prst="rect">
            <a:avLst/>
          </a:prstGeom>
        </p:spPr>
      </p:pic>
    </p:spTree>
    <p:extLst>
      <p:ext uri="{BB962C8B-B14F-4D97-AF65-F5344CB8AC3E}">
        <p14:creationId xmlns:p14="http://schemas.microsoft.com/office/powerpoint/2010/main" val="3201498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2" name="ZoneTexte 21">
            <a:extLst>
              <a:ext uri="{FF2B5EF4-FFF2-40B4-BE49-F238E27FC236}">
                <a16:creationId xmlns:a16="http://schemas.microsoft.com/office/drawing/2014/main" id="{1CA0D495-9375-41D4-9212-826A45DBBC82}"/>
              </a:ext>
            </a:extLst>
          </p:cNvPr>
          <p:cNvSpPr txBox="1"/>
          <p:nvPr/>
        </p:nvSpPr>
        <p:spPr>
          <a:xfrm>
            <a:off x="100123" y="714053"/>
            <a:ext cx="9805877" cy="3847207"/>
          </a:xfrm>
          <a:prstGeom prst="rect">
            <a:avLst/>
          </a:prstGeom>
          <a:noFill/>
        </p:spPr>
        <p:txBody>
          <a:bodyPr wrap="square">
            <a:spAutoFit/>
          </a:bodyPr>
          <a:lstStyle/>
          <a:p>
            <a:pPr lvl="0">
              <a:tabLst>
                <a:tab pos="457200" algn="l"/>
              </a:tabLst>
            </a:pPr>
            <a:r>
              <a:rPr lang="fr-FR" sz="1600" b="1">
                <a:effectLst/>
                <a:latin typeface="Taffy" panose="03050402030202030204" pitchFamily="66" charset="0"/>
                <a:ea typeface="Times New Roman" panose="02020603050405020304" pitchFamily="18" charset="0"/>
              </a:rPr>
              <a:t>1. INSCRIPTION</a:t>
            </a:r>
            <a:endParaRPr lang="fr-BE" sz="16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Toute demande d’inscription d’un élève émane des parents, de la personne légalement responsable.</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Elle peut également émaner d’une personne qui assure la garde d’un mineur, pour autant que celle-ci puisse se prévaloir d’un mandat express d’une des personnes visées à l’alinéa 1 ou d’un document administratif officiel établissant à suffisance son droit de garde (art.3 de la loi du 29/06/83 sur l’obligation scolaire).</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Pour des raisons exceptionnelles et motivées, soumises à l’appréciation du chef d’établissement, l’inscription peut être prise jusqu’au 15 septembre.  Au-delà de cette date, seul le Ministre peut accorder une dérogation à l’élève qui, pour des raisons exceptionnelles et motivées, n’est pas régulièrement inscrit dans un établissement d’enseignement.</a:t>
            </a:r>
            <a:endParaRPr lang="fr-BE" sz="1200">
              <a:effectLst/>
              <a:latin typeface="Taffy" panose="03050402030202030204" pitchFamily="66" charset="0"/>
              <a:ea typeface="Times New Roman" panose="02020603050405020304" pitchFamily="18" charset="0"/>
            </a:endParaRPr>
          </a:p>
          <a:p>
            <a:r>
              <a:rPr lang="fr-FR" sz="1200">
                <a:effectLst/>
                <a:latin typeface="Taffy" panose="03050402030202030204" pitchFamily="66" charset="0"/>
                <a:ea typeface="Times New Roman" panose="02020603050405020304" pitchFamily="18" charset="0"/>
              </a:rPr>
              <a:t> </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Avant l’inscription, l’élève et ses parents ont pu prendre connaissance des documents suivants :</a:t>
            </a:r>
            <a:endParaRPr lang="fr-BE" sz="12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200">
                <a:effectLst/>
                <a:latin typeface="Taffy" panose="03050402030202030204" pitchFamily="66" charset="0"/>
                <a:ea typeface="Times New Roman" panose="02020603050405020304" pitchFamily="18" charset="0"/>
              </a:rPr>
              <a:t>Le projet éducatif et pédagogique du Pouvoir Organisateur,</a:t>
            </a:r>
            <a:endParaRPr lang="fr-BE" sz="12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200">
                <a:effectLst/>
                <a:latin typeface="Taffy" panose="03050402030202030204" pitchFamily="66" charset="0"/>
                <a:ea typeface="Times New Roman" panose="02020603050405020304" pitchFamily="18" charset="0"/>
              </a:rPr>
              <a:t>Le projet d’établissement</a:t>
            </a:r>
            <a:endParaRPr lang="fr-BE" sz="12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200">
                <a:effectLst/>
                <a:latin typeface="Taffy" panose="03050402030202030204" pitchFamily="66" charset="0"/>
                <a:ea typeface="Times New Roman" panose="02020603050405020304" pitchFamily="18" charset="0"/>
              </a:rPr>
              <a:t>Le règlement d’ordre intérieur.</a:t>
            </a:r>
            <a:endParaRPr lang="fr-BE" sz="1200">
              <a:effectLst/>
              <a:latin typeface="Taffy" panose="03050402030202030204" pitchFamily="66" charset="0"/>
              <a:ea typeface="Times New Roman" panose="02020603050405020304" pitchFamily="18" charset="0"/>
            </a:endParaRPr>
          </a:p>
          <a:p>
            <a:pPr algn="just"/>
            <a:r>
              <a:rPr lang="fr-FR" sz="1200">
                <a:effectLst/>
                <a:latin typeface="Taffy" panose="03050402030202030204" pitchFamily="66" charset="0"/>
                <a:ea typeface="Times New Roman" panose="02020603050405020304" pitchFamily="18" charset="0"/>
              </a:rPr>
              <a:t> </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A l’inscription, les parents doivent fournir une composition de famille délivrée par leur commune de domiciliation.</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Par l’inscription de l’élève dans l’établissement, les parents et l’élève en acceptent le projet éducatif, le projet pédagogique, le projet d’établissement et les règlements. (</a:t>
            </a:r>
            <a:r>
              <a:rPr lang="fr-FR" sz="1200" err="1">
                <a:effectLst/>
                <a:latin typeface="Taffy" panose="03050402030202030204" pitchFamily="66" charset="0"/>
                <a:ea typeface="Times New Roman" panose="02020603050405020304" pitchFamily="18" charset="0"/>
              </a:rPr>
              <a:t>cfr</a:t>
            </a:r>
            <a:r>
              <a:rPr lang="fr-FR" sz="1200">
                <a:effectLst/>
                <a:latin typeface="Taffy" panose="03050402030202030204" pitchFamily="66" charset="0"/>
                <a:ea typeface="Times New Roman" panose="02020603050405020304" pitchFamily="18" charset="0"/>
              </a:rPr>
              <a:t> Articles 76 et 79 du décret missions du 24 juillet 97)</a:t>
            </a:r>
            <a:endParaRPr lang="fr-BE" sz="1200">
              <a:effectLst/>
              <a:latin typeface="Taffy" panose="03050402030202030204" pitchFamily="66" charset="0"/>
              <a:ea typeface="Times New Roman" panose="02020603050405020304" pitchFamily="18" charset="0"/>
            </a:endParaRPr>
          </a:p>
          <a:p>
            <a:pPr indent="228600" algn="just"/>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La direction du Collège St-Etienne est seule habilitée à confirmer les inscriptions.  Celles-ci peuvent être clôturées avant le premier jour ouvrable du mois de septembre pour manque de place.</a:t>
            </a:r>
            <a:endParaRPr lang="fr-BE" sz="1200">
              <a:effectLst/>
              <a:latin typeface="Taffy" panose="03050402030202030204" pitchFamily="66" charset="0"/>
              <a:ea typeface="Times New Roman" panose="02020603050405020304" pitchFamily="18" charset="0"/>
            </a:endParaRPr>
          </a:p>
        </p:txBody>
      </p:sp>
      <p:sp>
        <p:nvSpPr>
          <p:cNvPr id="12" name="ZoneTexte 11">
            <a:extLst>
              <a:ext uri="{FF2B5EF4-FFF2-40B4-BE49-F238E27FC236}">
                <a16:creationId xmlns:a16="http://schemas.microsoft.com/office/drawing/2014/main" id="{23CFD781-61B0-4324-8DBF-F07AB7F66366}"/>
              </a:ext>
            </a:extLst>
          </p:cNvPr>
          <p:cNvSpPr txBox="1"/>
          <p:nvPr/>
        </p:nvSpPr>
        <p:spPr>
          <a:xfrm>
            <a:off x="0" y="4499705"/>
            <a:ext cx="9906000" cy="2308324"/>
          </a:xfrm>
          <a:prstGeom prst="rect">
            <a:avLst/>
          </a:prstGeom>
          <a:noFill/>
        </p:spPr>
        <p:txBody>
          <a:bodyPr wrap="square">
            <a:spAutoFit/>
          </a:bodyPr>
          <a:lstStyle/>
          <a:p>
            <a:pPr indent="228600" algn="just"/>
            <a:r>
              <a:rPr lang="fr-FR" sz="1200">
                <a:effectLst/>
                <a:latin typeface="Taffy" panose="03050402030202030204" pitchFamily="66" charset="0"/>
                <a:ea typeface="Times New Roman" panose="02020603050405020304" pitchFamily="18" charset="0"/>
              </a:rPr>
              <a:t>Nul n’est admis comme élève régulier, s’il ne satisfait pas aux conditions fixées par les dispositions légales, décrétales, réglementaires, fixées en la matière.  </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L’élève n’acquiert la qualité d’élève régulièrement inscrit dans l’établissement que lorsque son dossier administratif est complet.</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L’élève inscrit régulièrement le demeure jusqu’à la fin de sa scolarité, sauf :</a:t>
            </a:r>
            <a:endParaRPr lang="fr-BE" sz="12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904875" algn="l"/>
              </a:tabLst>
            </a:pPr>
            <a:r>
              <a:rPr lang="fr-FR" sz="1200">
                <a:effectLst/>
                <a:latin typeface="Taffy" panose="03050402030202030204" pitchFamily="66" charset="0"/>
                <a:ea typeface="Times New Roman" panose="02020603050405020304" pitchFamily="18" charset="0"/>
              </a:rPr>
              <a:t>lorsque l’exclusion de l’élève est prononcée dans le respect des procédures légales,</a:t>
            </a:r>
            <a:endParaRPr lang="fr-BE" sz="12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904875" algn="l"/>
              </a:tabLst>
            </a:pPr>
            <a:r>
              <a:rPr lang="fr-FR" sz="1200">
                <a:effectLst/>
                <a:latin typeface="Taffy" panose="03050402030202030204" pitchFamily="66" charset="0"/>
                <a:ea typeface="Times New Roman" panose="02020603050405020304" pitchFamily="18" charset="0"/>
              </a:rPr>
              <a:t>lorsque les parents ont fait part à la direction de leur décision de retirer l’enfant de l’établissement,</a:t>
            </a:r>
            <a:endParaRPr lang="fr-BE" sz="12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904875" algn="l"/>
              </a:tabLst>
            </a:pPr>
            <a:r>
              <a:rPr lang="fr-FR" sz="1200">
                <a:effectLst/>
                <a:latin typeface="Taffy" panose="03050402030202030204" pitchFamily="66" charset="0"/>
                <a:ea typeface="Times New Roman" panose="02020603050405020304" pitchFamily="18" charset="0"/>
              </a:rPr>
              <a:t>lorsque l’élève n’est pas présent à la rentrée scolaire, sans justification aucune.</a:t>
            </a:r>
            <a:endParaRPr lang="fr-BE" sz="1200">
              <a:effectLst/>
              <a:latin typeface="Taffy" panose="03050402030202030204" pitchFamily="66" charset="0"/>
              <a:ea typeface="Times New Roman" panose="02020603050405020304" pitchFamily="18" charset="0"/>
            </a:endParaRPr>
          </a:p>
          <a:p>
            <a:pPr algn="just"/>
            <a:r>
              <a:rPr lang="fr-FR" sz="1200">
                <a:effectLst/>
                <a:latin typeface="Taffy" panose="03050402030202030204" pitchFamily="66" charset="0"/>
                <a:ea typeface="Times New Roman" panose="02020603050405020304" pitchFamily="18" charset="0"/>
              </a:rPr>
              <a:t> </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Au cas où les parents auraient un comportement marquant le refus d’adhérer à l’un ou l’autre des différents projets et règlements repris ci-dessus, la direction se réserve le droit de refuser l’inscription ou la réinscription de l’élève, l’année suivante. (</a:t>
            </a:r>
            <a:r>
              <a:rPr lang="fr-FR" sz="1200" err="1">
                <a:effectLst/>
                <a:latin typeface="Taffy" panose="03050402030202030204" pitchFamily="66" charset="0"/>
                <a:ea typeface="Times New Roman" panose="02020603050405020304" pitchFamily="18" charset="0"/>
              </a:rPr>
              <a:t>Cfr</a:t>
            </a:r>
            <a:r>
              <a:rPr lang="fr-FR" sz="1200">
                <a:effectLst/>
                <a:latin typeface="Taffy" panose="03050402030202030204" pitchFamily="66" charset="0"/>
                <a:ea typeface="Times New Roman" panose="02020603050405020304" pitchFamily="18" charset="0"/>
              </a:rPr>
              <a:t>  Articles 76 et 91 du décret missions du 24 juillet 97)</a:t>
            </a:r>
            <a:endParaRPr lang="fr-BE" sz="1200">
              <a:effectLst/>
              <a:latin typeface="Taffy" panose="03050402030202030204" pitchFamily="66" charset="0"/>
              <a:ea typeface="Times New Roman" panose="02020603050405020304" pitchFamily="18" charset="0"/>
            </a:endParaRPr>
          </a:p>
          <a:p>
            <a:pPr indent="228600" algn="just"/>
            <a:r>
              <a:rPr lang="fr-FR" sz="1200">
                <a:effectLst/>
                <a:latin typeface="Taffy" panose="03050402030202030204" pitchFamily="66" charset="0"/>
                <a:ea typeface="Times New Roman" panose="02020603050405020304" pitchFamily="18" charset="0"/>
              </a:rPr>
              <a:t>Sauf en cas de déménagement ou cas particulier, tout changement d’école est interdit par la loi après le 15 septembre en classe de maternelle et de primaire.  Avant tout départ, les parents doivent demander à la direction les formulaires de changement d’école.</a:t>
            </a:r>
            <a:endParaRPr lang="fr-BE" sz="1200">
              <a:effectLst/>
              <a:latin typeface="Taffy" panose="03050402030202030204" pitchFamily="66" charset="0"/>
              <a:ea typeface="Times New Roman" panose="02020603050405020304" pitchFamily="18" charset="0"/>
            </a:endParaRPr>
          </a:p>
        </p:txBody>
      </p:sp>
      <p:pic>
        <p:nvPicPr>
          <p:cNvPr id="13" name="Graphique 12" descr="Retour avec un remplissage uni">
            <a:hlinkClick r:id="rId6" action="ppaction://hlinksldjump"/>
            <a:extLst>
              <a:ext uri="{FF2B5EF4-FFF2-40B4-BE49-F238E27FC236}">
                <a16:creationId xmlns:a16="http://schemas.microsoft.com/office/drawing/2014/main" id="{01C8B03C-515F-4BDB-B507-3FC59DC428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8449" y="5028653"/>
            <a:ext cx="744066" cy="744066"/>
          </a:xfrm>
          <a:prstGeom prst="rect">
            <a:avLst/>
          </a:prstGeom>
        </p:spPr>
      </p:pic>
      <p:sp>
        <p:nvSpPr>
          <p:cNvPr id="14" name="ZoneTexte 13">
            <a:extLst>
              <a:ext uri="{FF2B5EF4-FFF2-40B4-BE49-F238E27FC236}">
                <a16:creationId xmlns:a16="http://schemas.microsoft.com/office/drawing/2014/main" id="{7969B0F6-0D4B-475C-837A-A877677008F9}"/>
              </a:ext>
            </a:extLst>
          </p:cNvPr>
          <p:cNvSpPr txBox="1"/>
          <p:nvPr/>
        </p:nvSpPr>
        <p:spPr>
          <a:xfrm>
            <a:off x="8662310" y="5589052"/>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4113444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3" name="ZoneTexte 12">
            <a:extLst>
              <a:ext uri="{FF2B5EF4-FFF2-40B4-BE49-F238E27FC236}">
                <a16:creationId xmlns:a16="http://schemas.microsoft.com/office/drawing/2014/main" id="{D4674FEF-65A5-42AC-B1E8-38EF1C7F7554}"/>
              </a:ext>
            </a:extLst>
          </p:cNvPr>
          <p:cNvSpPr txBox="1"/>
          <p:nvPr/>
        </p:nvSpPr>
        <p:spPr>
          <a:xfrm>
            <a:off x="65611" y="754094"/>
            <a:ext cx="9906000" cy="6555641"/>
          </a:xfrm>
          <a:prstGeom prst="rect">
            <a:avLst/>
          </a:prstGeom>
          <a:noFill/>
        </p:spPr>
        <p:txBody>
          <a:bodyPr wrap="square">
            <a:spAutoFit/>
          </a:bodyPr>
          <a:lstStyle/>
          <a:p>
            <a:pPr lvl="0">
              <a:tabLst>
                <a:tab pos="457200" algn="l"/>
              </a:tabLst>
            </a:pPr>
            <a:r>
              <a:rPr lang="fr-FR" sz="1600" b="1">
                <a:effectLst/>
                <a:latin typeface="Taffy" panose="03050402030202030204" pitchFamily="66" charset="0"/>
                <a:ea typeface="Times New Roman" panose="02020603050405020304" pitchFamily="18" charset="0"/>
              </a:rPr>
              <a:t>2. CONSÉQUENCES DE L’INSCRIPTION</a:t>
            </a:r>
            <a:endParaRPr lang="fr-BE" sz="1600" b="1">
              <a:latin typeface="Taffy" panose="03050402030202030204" pitchFamily="66" charset="0"/>
              <a:ea typeface="Times New Roman" panose="02020603050405020304" pitchFamily="18" charset="0"/>
            </a:endParaRPr>
          </a:p>
          <a:p>
            <a:pPr lvl="0">
              <a:tabLst>
                <a:tab pos="457200" algn="l"/>
              </a:tabLst>
            </a:pPr>
            <a:r>
              <a:rPr lang="fr-BE" sz="800" b="1">
                <a:effectLst/>
                <a:latin typeface="Taffy" panose="03050402030202030204" pitchFamily="66" charset="0"/>
                <a:ea typeface="Times New Roman" panose="02020603050405020304" pitchFamily="18" charset="0"/>
              </a:rPr>
              <a:t> </a:t>
            </a:r>
            <a:endParaRPr lang="fr-BE" sz="800">
              <a:effectLst/>
              <a:latin typeface="Taffy" panose="03050402030202030204" pitchFamily="66" charset="0"/>
              <a:ea typeface="Times New Roman" panose="02020603050405020304" pitchFamily="18" charset="0"/>
            </a:endParaRPr>
          </a:p>
          <a:p>
            <a:pPr marL="742950" lvl="1" indent="-285750">
              <a:buFont typeface="Arial" panose="020B0604020202020204" pitchFamily="34" charset="0"/>
              <a:buChar char=""/>
              <a:tabLst>
                <a:tab pos="228600" algn="l"/>
              </a:tabLst>
            </a:pPr>
            <a:r>
              <a:rPr lang="fr-FR" sz="1400" b="1">
                <a:effectLst/>
                <a:latin typeface="Taffy" panose="03050402030202030204" pitchFamily="66" charset="0"/>
                <a:ea typeface="Times New Roman" panose="02020603050405020304" pitchFamily="18" charset="0"/>
              </a:rPr>
              <a:t>Présence à l’école</a:t>
            </a:r>
            <a:endParaRPr lang="fr-BE" sz="1400">
              <a:effectLst/>
              <a:latin typeface="Taffy" panose="03050402030202030204" pitchFamily="66" charset="0"/>
              <a:ea typeface="Times New Roman" panose="02020603050405020304" pitchFamily="18" charset="0"/>
            </a:endParaRPr>
          </a:p>
          <a:p>
            <a:pPr indent="228600" algn="just"/>
            <a:r>
              <a:rPr lang="fr-FR" sz="1400">
                <a:effectLst/>
                <a:latin typeface="Taffy" panose="03050402030202030204" pitchFamily="66" charset="0"/>
                <a:ea typeface="Times New Roman" panose="02020603050405020304" pitchFamily="18" charset="0"/>
              </a:rPr>
              <a:t>L’élève est tenu de participer à tous les cours et activités pédagogiques.  Toute dispense éventuelle ne peut être accordée que par la direction après demande dûment justifiée.</a:t>
            </a:r>
            <a:endParaRPr lang="fr-BE" sz="1400">
              <a:effectLst/>
              <a:latin typeface="Taffy" panose="03050402030202030204" pitchFamily="66" charset="0"/>
              <a:ea typeface="Times New Roman" panose="02020603050405020304" pitchFamily="18" charset="0"/>
            </a:endParaRPr>
          </a:p>
          <a:p>
            <a:pPr indent="228600" algn="just"/>
            <a:r>
              <a:rPr lang="fr-FR" sz="1400">
                <a:effectLst/>
                <a:latin typeface="Taffy" panose="03050402030202030204" pitchFamily="66" charset="0"/>
                <a:ea typeface="Times New Roman" panose="02020603050405020304" pitchFamily="18" charset="0"/>
              </a:rPr>
              <a:t>Sous la conduite et le contrôle des enseignants, les élèves tiennent un journal de classe mentionnant, de façon succincte mais complète, les tâches qui lui sont imposées à domicile.  Les parents exerceront un contrôle en vérifiant chaque jour le journal de classe et en parafant le jour-même toute communication.</a:t>
            </a:r>
            <a:endParaRPr lang="fr-BE" sz="1400">
              <a:effectLst/>
              <a:latin typeface="Taffy" panose="03050402030202030204" pitchFamily="66" charset="0"/>
              <a:ea typeface="Times New Roman" panose="02020603050405020304" pitchFamily="18" charset="0"/>
            </a:endParaRPr>
          </a:p>
          <a:p>
            <a:pPr indent="228600" algn="just"/>
            <a:r>
              <a:rPr lang="fr-FR" sz="1400">
                <a:effectLst/>
                <a:latin typeface="Taffy" panose="03050402030202030204" pitchFamily="66" charset="0"/>
                <a:ea typeface="Times New Roman" panose="02020603050405020304" pitchFamily="18" charset="0"/>
              </a:rPr>
              <a:t> </a:t>
            </a:r>
            <a:endParaRPr lang="fr-BE" sz="1400">
              <a:effectLst/>
              <a:latin typeface="Taffy" panose="03050402030202030204" pitchFamily="66" charset="0"/>
              <a:ea typeface="Times New Roman" panose="02020603050405020304" pitchFamily="18" charset="0"/>
            </a:endParaRPr>
          </a:p>
          <a:p>
            <a:pPr indent="228600" algn="just"/>
            <a:r>
              <a:rPr lang="fr-FR" sz="1400">
                <a:effectLst/>
                <a:latin typeface="Taffy" panose="03050402030202030204" pitchFamily="66" charset="0"/>
                <a:ea typeface="Times New Roman" panose="02020603050405020304" pitchFamily="18" charset="0"/>
              </a:rPr>
              <a:t>Par le seul fait de la fréquentation de l’établissement par l’élève, ses parents s’engagent à s’acquitter des frais scolaires assumés par l’établissement dans le respect des dispositions décrétales en la matière. (</a:t>
            </a:r>
            <a:r>
              <a:rPr lang="fr-FR" sz="1400" err="1">
                <a:effectLst/>
                <a:latin typeface="Taffy" panose="03050402030202030204" pitchFamily="66" charset="0"/>
                <a:ea typeface="Times New Roman" panose="02020603050405020304" pitchFamily="18" charset="0"/>
              </a:rPr>
              <a:t>Cfr</a:t>
            </a:r>
            <a:r>
              <a:rPr lang="fr-FR" sz="1400">
                <a:effectLst/>
                <a:latin typeface="Taffy" panose="03050402030202030204" pitchFamily="66" charset="0"/>
                <a:ea typeface="Times New Roman" panose="02020603050405020304" pitchFamily="18" charset="0"/>
              </a:rPr>
              <a:t> Article 100 du décret missions du 24 juillet 97)</a:t>
            </a:r>
          </a:p>
          <a:p>
            <a:pPr marL="742950" lvl="1" indent="-285750">
              <a:buFont typeface="Arial" panose="020B0604020202020204" pitchFamily="34" charset="0"/>
              <a:buChar char=""/>
              <a:tabLst>
                <a:tab pos="228600" algn="l"/>
              </a:tabLst>
            </a:pPr>
            <a:endParaRPr lang="fr-FR" sz="1400" b="1">
              <a:effectLst/>
              <a:latin typeface="Taffy" panose="03050402030202030204" pitchFamily="66" charset="0"/>
              <a:ea typeface="Times New Roman" panose="02020603050405020304" pitchFamily="18" charset="0"/>
            </a:endParaRPr>
          </a:p>
          <a:p>
            <a:pPr marL="742950" lvl="1" indent="-285750">
              <a:buFont typeface="Arial" panose="020B0604020202020204" pitchFamily="34" charset="0"/>
              <a:buChar char=""/>
              <a:tabLst>
                <a:tab pos="228600" algn="l"/>
              </a:tabLst>
            </a:pPr>
            <a:r>
              <a:rPr lang="fr-FR" sz="1400" b="1">
                <a:effectLst/>
                <a:latin typeface="Taffy" panose="03050402030202030204" pitchFamily="66" charset="0"/>
                <a:ea typeface="Times New Roman" panose="02020603050405020304" pitchFamily="18" charset="0"/>
              </a:rPr>
              <a:t>Les absences</a:t>
            </a:r>
            <a:endParaRPr lang="fr-BE" sz="1400">
              <a:effectLst/>
              <a:latin typeface="Taffy" panose="03050402030202030204" pitchFamily="66" charset="0"/>
              <a:ea typeface="Times New Roman" panose="02020603050405020304" pitchFamily="18" charset="0"/>
            </a:endParaRPr>
          </a:p>
          <a:p>
            <a:r>
              <a:rPr lang="fr-BE" sz="1400" i="0" u="none" strike="noStrike" baseline="0">
                <a:latin typeface="Taffy" panose="03050402030202030204" pitchFamily="66" charset="0"/>
              </a:rPr>
              <a:t>Toute absence doit être justifiée de la 3ème maternelle à la 6ème primaire.</a:t>
            </a:r>
          </a:p>
          <a:p>
            <a:br>
              <a:rPr lang="fr-FR" sz="1400">
                <a:effectLst/>
                <a:latin typeface="Taffy" panose="03050402030202030204" pitchFamily="66" charset="0"/>
                <a:ea typeface="Times New Roman" panose="02020603050405020304" pitchFamily="18" charset="0"/>
                <a:cs typeface="Times New Roman" panose="02020603050405020304" pitchFamily="18" charset="0"/>
              </a:rPr>
            </a:br>
            <a:r>
              <a:rPr lang="fr-FR" sz="1400">
                <a:effectLst/>
                <a:latin typeface="Taffy" panose="03050402030202030204" pitchFamily="66" charset="0"/>
                <a:ea typeface="Times New Roman" panose="02020603050405020304" pitchFamily="18" charset="0"/>
              </a:rPr>
              <a:t>Les seuls motifs légitimes d’absence sont les suivants :</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400">
                <a:effectLst/>
                <a:latin typeface="Taffy" panose="03050402030202030204" pitchFamily="66" charset="0"/>
                <a:ea typeface="Times New Roman" panose="02020603050405020304" pitchFamily="18" charset="0"/>
              </a:rPr>
              <a:t>L’indisposition ou la maladie de l’élève (un certificat doit être joint si l’absence dépasse 2 jours),</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400">
                <a:effectLst/>
                <a:latin typeface="Taffy" panose="03050402030202030204" pitchFamily="66" charset="0"/>
                <a:ea typeface="Times New Roman" panose="02020603050405020304" pitchFamily="18" charset="0"/>
              </a:rPr>
              <a:t>Le décès d’un parent ou d’un allié à l’enfant jusqu’au 4</a:t>
            </a:r>
            <a:r>
              <a:rPr lang="fr-FR" sz="1400" baseline="30000">
                <a:effectLst/>
                <a:latin typeface="Taffy" panose="03050402030202030204" pitchFamily="66" charset="0"/>
                <a:ea typeface="Times New Roman" panose="02020603050405020304" pitchFamily="18" charset="0"/>
              </a:rPr>
              <a:t>ème</a:t>
            </a:r>
            <a:r>
              <a:rPr lang="fr-FR" sz="1400">
                <a:effectLst/>
                <a:latin typeface="Taffy" panose="03050402030202030204" pitchFamily="66" charset="0"/>
                <a:ea typeface="Times New Roman" panose="02020603050405020304" pitchFamily="18" charset="0"/>
              </a:rPr>
              <a:t> degré,</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400">
                <a:effectLst/>
                <a:latin typeface="Taffy" panose="03050402030202030204" pitchFamily="66" charset="0"/>
                <a:ea typeface="Times New Roman" panose="02020603050405020304" pitchFamily="18" charset="0"/>
              </a:rPr>
              <a:t>Un cas de force majeure ou des circonstances exceptionnelles appréciées par le chef d’établissement.</a:t>
            </a:r>
          </a:p>
          <a:p>
            <a:pPr marL="342900" lvl="0" indent="-342900" algn="just">
              <a:buFont typeface="Wingdings" panose="05000000000000000000" pitchFamily="2" charset="2"/>
              <a:buChar char=""/>
              <a:tabLst>
                <a:tab pos="457200" algn="l"/>
              </a:tabLst>
            </a:pPr>
            <a:endParaRPr lang="fr-FR" sz="1400">
              <a:latin typeface="Taffy" panose="03050402030202030204" pitchFamily="66" charset="0"/>
              <a:ea typeface="Times New Roman" panose="02020603050405020304" pitchFamily="18" charset="0"/>
            </a:endParaRPr>
          </a:p>
          <a:p>
            <a:pPr marL="228600" algn="just"/>
            <a:r>
              <a:rPr lang="fr-FR" sz="1400">
                <a:effectLst/>
                <a:latin typeface="Taffy" panose="03050402030202030204" pitchFamily="66" charset="0"/>
                <a:ea typeface="Times New Roman" panose="02020603050405020304" pitchFamily="18" charset="0"/>
              </a:rPr>
              <a:t>Toute absence pour d’autres motifs sera considérée comme non justifiée</a:t>
            </a:r>
            <a:endParaRPr lang="fr-BE" sz="1400">
              <a:effectLst/>
              <a:latin typeface="Taffy" panose="03050402030202030204" pitchFamily="66" charset="0"/>
              <a:ea typeface="Times New Roman" panose="02020603050405020304" pitchFamily="18" charset="0"/>
            </a:endParaRPr>
          </a:p>
          <a:p>
            <a:pPr algn="just"/>
            <a:r>
              <a:rPr lang="fr-FR" sz="1400">
                <a:effectLst/>
                <a:latin typeface="Taffy" panose="03050402030202030204" pitchFamily="66" charset="0"/>
                <a:ea typeface="Times New Roman" panose="02020603050405020304" pitchFamily="18" charset="0"/>
              </a:rPr>
              <a:t>(circulaire ministérielle du 19 avril 95). Ainsi, seront considérées comme non justifiées les absences pour fêtes non fixées au calendrier de la Communauté française, anticipation ou prolongation de congés officiels.  Dans ce cas, nous prévenons l'inspection qui vous transmettra une lettre rappelant les obligations scolaires. Après 9 demi-jours d'absences injustifiées, le Service du Droit à l'instruction sera prévenu dès le 5ème jour scolaire ouvrable suivant ces 9 demi-jours.</a:t>
            </a:r>
          </a:p>
          <a:p>
            <a:pPr algn="just"/>
            <a:endParaRPr lang="fr-BE" sz="1400">
              <a:effectLst/>
              <a:latin typeface="Taffy" panose="03050402030202030204" pitchFamily="66" charset="0"/>
              <a:ea typeface="Times New Roman" panose="02020603050405020304" pitchFamily="18" charset="0"/>
            </a:endParaRPr>
          </a:p>
          <a:p>
            <a:r>
              <a:rPr lang="fr-FR" sz="1400">
                <a:effectLst/>
                <a:latin typeface="Taffy" panose="03050402030202030204" pitchFamily="66" charset="0"/>
                <a:ea typeface="Times New Roman" panose="02020603050405020304" pitchFamily="18" charset="0"/>
              </a:rPr>
              <a:t>A l’école primaire, tout retard non justifié sera notifié au journal de classe et à partir du 3ème retard pendant </a:t>
            </a:r>
          </a:p>
          <a:p>
            <a:r>
              <a:rPr lang="fr-FR" sz="1400">
                <a:effectLst/>
                <a:latin typeface="Taffy" panose="03050402030202030204" pitchFamily="66" charset="0"/>
                <a:ea typeface="Times New Roman" panose="02020603050405020304" pitchFamily="18" charset="0"/>
              </a:rPr>
              <a:t>le même trimestre, l’élève sera passible d’une retenue après 15h30 ou le mercredi.</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endParaRPr lang="fr-FR" sz="1400">
              <a:effectLst/>
              <a:latin typeface="Taffy" panose="03050402030202030204" pitchFamily="66" charset="0"/>
              <a:ea typeface="Times New Roman" panose="02020603050405020304" pitchFamily="18" charset="0"/>
            </a:endParaRPr>
          </a:p>
          <a:p>
            <a:pPr indent="228600" algn="just"/>
            <a:endParaRPr lang="fr-BE" sz="1400">
              <a:effectLst/>
              <a:latin typeface="Taffy" panose="03050402030202030204" pitchFamily="66" charset="0"/>
              <a:ea typeface="Times New Roman" panose="02020603050405020304" pitchFamily="18" charset="0"/>
            </a:endParaRPr>
          </a:p>
        </p:txBody>
      </p:sp>
      <p:pic>
        <p:nvPicPr>
          <p:cNvPr id="16" name="Graphique 15" descr="Retour avec un remplissage uni">
            <a:hlinkClick r:id="rId6" action="ppaction://hlinksldjump"/>
            <a:extLst>
              <a:ext uri="{FF2B5EF4-FFF2-40B4-BE49-F238E27FC236}">
                <a16:creationId xmlns:a16="http://schemas.microsoft.com/office/drawing/2014/main" id="{11F18DCA-72F0-47A1-94CE-AE1157C458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1295" y="5913408"/>
            <a:ext cx="744066" cy="744066"/>
          </a:xfrm>
          <a:prstGeom prst="rect">
            <a:avLst/>
          </a:prstGeom>
        </p:spPr>
      </p:pic>
      <p:sp>
        <p:nvSpPr>
          <p:cNvPr id="21" name="ZoneTexte 20">
            <a:extLst>
              <a:ext uri="{FF2B5EF4-FFF2-40B4-BE49-F238E27FC236}">
                <a16:creationId xmlns:a16="http://schemas.microsoft.com/office/drawing/2014/main" id="{53F781A8-CD0E-4584-931D-15667DA7AC2D}"/>
              </a:ext>
            </a:extLst>
          </p:cNvPr>
          <p:cNvSpPr txBox="1"/>
          <p:nvPr/>
        </p:nvSpPr>
        <p:spPr>
          <a:xfrm>
            <a:off x="8805156" y="6473807"/>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1269128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A875C56E-A96F-4184-8F8A-81717E810FF4}"/>
              </a:ext>
            </a:extLst>
          </p:cNvPr>
          <p:cNvSpPr txBox="1"/>
          <p:nvPr/>
        </p:nvSpPr>
        <p:spPr>
          <a:xfrm>
            <a:off x="94134" y="520511"/>
            <a:ext cx="9603658" cy="6463308"/>
          </a:xfrm>
          <a:prstGeom prst="rect">
            <a:avLst/>
          </a:prstGeom>
          <a:noFill/>
        </p:spPr>
        <p:txBody>
          <a:bodyPr wrap="square" lIns="91440" tIns="45720" rIns="91440" bIns="45720" anchor="t">
            <a:spAutoFit/>
          </a:bodyPr>
          <a:lstStyle/>
          <a:p>
            <a:endParaRPr lang="fr-BE" sz="1300">
              <a:effectLst/>
              <a:latin typeface="Taffy" panose="03050402030202030204" pitchFamily="66" charset="0"/>
              <a:ea typeface="Times New Roman" panose="02020603050405020304" pitchFamily="18" charset="0"/>
            </a:endParaRPr>
          </a:p>
          <a:p>
            <a:pPr lvl="0">
              <a:tabLst>
                <a:tab pos="457200" algn="l"/>
              </a:tabLst>
            </a:pPr>
            <a:r>
              <a:rPr lang="fr-FR" sz="1600" b="1">
                <a:effectLst/>
                <a:latin typeface="Taffy" panose="03050402030202030204" pitchFamily="66" charset="0"/>
                <a:ea typeface="Times New Roman" panose="02020603050405020304" pitchFamily="18" charset="0"/>
              </a:rPr>
              <a:t>3. ORGANISATION DE L’ÉCOLE</a:t>
            </a:r>
            <a:endParaRPr lang="fr-BE" sz="1600" b="1">
              <a:latin typeface="Taffy" panose="03050402030202030204" pitchFamily="66" charset="0"/>
              <a:ea typeface="Times New Roman" panose="02020603050405020304" pitchFamily="18" charset="0"/>
            </a:endParaRPr>
          </a:p>
          <a:p>
            <a:pPr lvl="0">
              <a:tabLst>
                <a:tab pos="457200" algn="l"/>
              </a:tabLst>
            </a:pPr>
            <a:endParaRPr lang="fr-BE" sz="800">
              <a:effectLst/>
              <a:latin typeface="Taffy" panose="03050402030202030204" pitchFamily="66" charset="0"/>
              <a:ea typeface="Times New Roman" panose="02020603050405020304" pitchFamily="18" charset="0"/>
            </a:endParaRPr>
          </a:p>
          <a:p>
            <a:pPr marL="742950" lvl="1" indent="-285750">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Ouverture de l’école</a:t>
            </a:r>
            <a:endParaRPr lang="fr-BE" sz="1300">
              <a:effectLst/>
              <a:latin typeface="Taffy" panose="03050402030202030204" pitchFamily="66" charset="0"/>
              <a:ea typeface="Times New Roman" panose="02020603050405020304" pitchFamily="18" charset="0"/>
            </a:endParaRPr>
          </a:p>
          <a:p>
            <a:pPr indent="270510" algn="just"/>
            <a:r>
              <a:rPr lang="fr-FR" sz="1300">
                <a:effectLst/>
                <a:latin typeface="Taffy" panose="03050402030202030204" pitchFamily="66" charset="0"/>
                <a:ea typeface="Times New Roman" panose="02020603050405020304" pitchFamily="18" charset="0"/>
              </a:rPr>
              <a:t>L’école est ouverte le matin dès </a:t>
            </a:r>
            <a:r>
              <a:rPr lang="fr-FR" sz="1300" b="1">
                <a:effectLst/>
                <a:latin typeface="Taffy" panose="03050402030202030204" pitchFamily="66" charset="0"/>
                <a:ea typeface="Times New Roman" panose="02020603050405020304" pitchFamily="18" charset="0"/>
              </a:rPr>
              <a:t>7h00</a:t>
            </a:r>
            <a:r>
              <a:rPr lang="fr-FR" sz="1300">
                <a:effectLst/>
                <a:latin typeface="Taffy" panose="03050402030202030204" pitchFamily="66" charset="0"/>
                <a:ea typeface="Times New Roman" panose="02020603050405020304" pitchFamily="18" charset="0"/>
              </a:rPr>
              <a:t> Avenue des Prisonniers de Guerre, 42. Une garderie est assurée le matin et le soir jusqu’à 18h au plus tard, sauf le mercredi jusque 17h.</a:t>
            </a:r>
            <a:endParaRPr lang="fr-BE" sz="1300">
              <a:effectLst/>
              <a:latin typeface="Taffy" panose="03050402030202030204" pitchFamily="66" charset="0"/>
              <a:ea typeface="Times New Roman" panose="02020603050405020304" pitchFamily="18" charset="0"/>
            </a:endParaRPr>
          </a:p>
          <a:p>
            <a:pPr indent="228600" algn="just"/>
            <a:r>
              <a:rPr lang="fr-FR" sz="1300">
                <a:effectLst/>
                <a:latin typeface="Taffy" panose="03050402030202030204" pitchFamily="66" charset="0"/>
                <a:ea typeface="Times New Roman" panose="02020603050405020304" pitchFamily="18" charset="0"/>
              </a:rPr>
              <a:t>Une étude est organisée pour les élèves primaires les lundis, mardis et jeudis de 15h45 à 16h45.  </a:t>
            </a:r>
            <a:endParaRPr lang="fr-BE" sz="1300">
              <a:effectLst/>
              <a:latin typeface="Taffy" panose="03050402030202030204" pitchFamily="66" charset="0"/>
              <a:ea typeface="Times New Roman" panose="02020603050405020304" pitchFamily="18" charset="0"/>
            </a:endParaRPr>
          </a:p>
          <a:p>
            <a:pPr marL="228600" algn="just"/>
            <a:r>
              <a:rPr lang="fr-FR" sz="1300">
                <a:effectLst/>
                <a:latin typeface="Taffy" panose="03050402030202030204" pitchFamily="66" charset="0"/>
                <a:ea typeface="Times New Roman" panose="02020603050405020304" pitchFamily="18" charset="0"/>
              </a:rPr>
              <a:t>Les parents veilleront à respecter les heures d’ouverture et de fermeture de l’école.  En dehors de ces heures, les enfants ne sont pas sous la responsabilité de l’école.</a:t>
            </a:r>
            <a:endParaRPr lang="fr-BE" sz="1300">
              <a:effectLst/>
              <a:latin typeface="Taffy" panose="03050402030202030204" pitchFamily="66" charset="0"/>
              <a:ea typeface="Times New Roman" panose="02020603050405020304" pitchFamily="18" charset="0"/>
            </a:endParaRPr>
          </a:p>
          <a:p>
            <a:pPr marL="449580" algn="just"/>
            <a:endParaRPr lang="fr-BE" sz="1300">
              <a:effectLst/>
              <a:latin typeface="Taffy" panose="03050402030202030204" pitchFamily="66" charset="0"/>
              <a:ea typeface="Times New Roman" panose="02020603050405020304" pitchFamily="18" charset="0"/>
            </a:endParaRPr>
          </a:p>
          <a:p>
            <a:pPr marL="742950" lvl="1" indent="-285750" algn="just">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Organisation des déplacements</a:t>
            </a:r>
            <a:endParaRPr lang="fr-BE" sz="1300">
              <a:effectLst/>
              <a:latin typeface="Taffy" panose="03050402030202030204" pitchFamily="66" charset="0"/>
              <a:ea typeface="Times New Roman" panose="02020603050405020304" pitchFamily="18" charset="0"/>
            </a:endParaRPr>
          </a:p>
          <a:p>
            <a:pPr marL="342900" indent="-342900" algn="just">
              <a:buFont typeface="Wingdings" panose="05000000000000000000" pitchFamily="2" charset="2"/>
              <a:buChar char=""/>
            </a:pPr>
            <a:r>
              <a:rPr lang="fr-FR" sz="1300">
                <a:effectLst/>
                <a:latin typeface="Taffy"/>
                <a:ea typeface="Times New Roman" panose="02020603050405020304" pitchFamily="18" charset="0"/>
              </a:rPr>
              <a:t>Les parents, qui viennent prendre leur(s) enfant(s)</a:t>
            </a:r>
            <a:r>
              <a:rPr lang="fr-FR" sz="1300">
                <a:latin typeface="Taffy"/>
                <a:ea typeface="Times New Roman" panose="02020603050405020304" pitchFamily="18" charset="0"/>
              </a:rPr>
              <a:t> (en primaire)</a:t>
            </a:r>
            <a:r>
              <a:rPr lang="fr-FR" sz="1300">
                <a:effectLst/>
                <a:latin typeface="Taffy"/>
                <a:ea typeface="Times New Roman" panose="02020603050405020304" pitchFamily="18" charset="0"/>
              </a:rPr>
              <a:t> à la sortie des classes, </a:t>
            </a:r>
            <a:r>
              <a:rPr lang="fr-FR" sz="1300">
                <a:latin typeface="Taffy"/>
                <a:ea typeface="Times New Roman" panose="02020603050405020304" pitchFamily="18" charset="0"/>
              </a:rPr>
              <a:t>entrent dans la cour primaire afin de récupérer leur(s) enfant(s).</a:t>
            </a:r>
            <a:endParaRPr lang="fr-BE" sz="1300">
              <a:effectLst/>
              <a:latin typeface="Taffy"/>
              <a:ea typeface="Times New Roman" panose="02020603050405020304" pitchFamily="18" charset="0"/>
            </a:endParaRPr>
          </a:p>
          <a:p>
            <a:pPr marL="342900" indent="-342900" algn="just">
              <a:buFont typeface="Wingdings,Sans-Serif" panose="05000000000000000000" pitchFamily="2" charset="2"/>
              <a:buChar char=""/>
            </a:pPr>
            <a:r>
              <a:rPr lang="fr-FR" sz="1300">
                <a:latin typeface="Taffy"/>
                <a:ea typeface="+mn-lt"/>
              </a:rPr>
              <a:t>Les parents, qui viennent prendre leur(s) enfant(s) (en maternelle) à la sortie des classes, entrent dans la cour maternelle afin de récupérer leur(s) enfant(s).</a:t>
            </a:r>
            <a:endParaRPr lang="fr-BE" sz="1300">
              <a:ea typeface="+mn-lt"/>
              <a:cs typeface="+mn-lt"/>
            </a:endParaRPr>
          </a:p>
          <a:p>
            <a:pPr marL="342900" lvl="0" indent="-342900" algn="just">
              <a:buFont typeface="Wingdings" panose="05000000000000000000" pitchFamily="2" charset="2"/>
              <a:buChar char=""/>
            </a:pPr>
            <a:r>
              <a:rPr lang="fr-FR" sz="1300">
                <a:effectLst/>
                <a:latin typeface="Taffy" panose="03050402030202030204" pitchFamily="66" charset="0"/>
                <a:ea typeface="Times New Roman" panose="02020603050405020304" pitchFamily="18" charset="0"/>
              </a:rPr>
              <a:t>Sans autorisation spéciale, aucun enfant seul ne peut sortir de l’école </a:t>
            </a:r>
            <a:r>
              <a:rPr lang="fr-FR" sz="1300" b="1">
                <a:effectLst/>
                <a:latin typeface="Taffy" panose="03050402030202030204" pitchFamily="66" charset="0"/>
                <a:ea typeface="Times New Roman" panose="02020603050405020304" pitchFamily="18" charset="0"/>
              </a:rPr>
              <a:t>(Un mot écrit est le meilleur moyen d’information et de vérification pour les surveillants). </a:t>
            </a:r>
            <a:endParaRPr lang="fr-BE" sz="1300" b="1">
              <a:effectLst/>
              <a:latin typeface="Taffy" panose="03050402030202030204" pitchFamily="66" charset="0"/>
              <a:ea typeface="Times New Roman" panose="02020603050405020304" pitchFamily="18" charset="0"/>
            </a:endParaRPr>
          </a:p>
          <a:p>
            <a:pPr marL="342900" indent="-342900" algn="just">
              <a:buFont typeface="Wingdings" panose="05000000000000000000" pitchFamily="2" charset="2"/>
              <a:buChar char=""/>
            </a:pPr>
            <a:r>
              <a:rPr lang="fr-FR" sz="1300">
                <a:effectLst/>
                <a:latin typeface="Taffy"/>
                <a:ea typeface="Times New Roman" panose="02020603050405020304" pitchFamily="18" charset="0"/>
              </a:rPr>
              <a:t>Les parents n’accompagnent pas leur(s) enfant(s) dans les couloirs, exception faite, le matin de 8h20 à 8h45, s’il s’agit d’accueil et des maternelles</a:t>
            </a:r>
            <a:r>
              <a:rPr lang="fr-FR" sz="1300">
                <a:latin typeface="Taffy"/>
                <a:ea typeface="Times New Roman" panose="02020603050405020304" pitchFamily="18" charset="0"/>
              </a:rPr>
              <a:t> ou d'une urgence (en primaire).</a:t>
            </a:r>
            <a:endParaRPr lang="fr-BE" sz="1300">
              <a:effectLst/>
              <a:latin typeface="Taffy"/>
              <a:ea typeface="Times New Roman" panose="02020603050405020304" pitchFamily="18" charset="0"/>
            </a:endParaRPr>
          </a:p>
          <a:p>
            <a:pPr marL="342900" indent="-342900" algn="just">
              <a:buFont typeface="Wingdings" panose="05000000000000000000" pitchFamily="2" charset="2"/>
              <a:buChar char=""/>
            </a:pPr>
            <a:r>
              <a:rPr lang="fr-FR" sz="1300">
                <a:effectLst/>
                <a:latin typeface="Taffy"/>
                <a:ea typeface="Times New Roman" panose="02020603050405020304" pitchFamily="18" charset="0"/>
              </a:rPr>
              <a:t>Les élèves primaires sont invités à rentrer en silence en classe entre 8h20 et 8h30. Lorsqu’il sonne,</a:t>
            </a:r>
            <a:r>
              <a:rPr lang="fr-FR" sz="1300">
                <a:latin typeface="Taffy"/>
                <a:ea typeface="Times New Roman" panose="02020603050405020304" pitchFamily="18" charset="0"/>
              </a:rPr>
              <a:t> à 8h30, </a:t>
            </a:r>
            <a:r>
              <a:rPr lang="fr-FR" sz="1300">
                <a:effectLst/>
                <a:latin typeface="Taffy"/>
                <a:ea typeface="Times New Roman" panose="02020603050405020304" pitchFamily="18" charset="0"/>
              </a:rPr>
              <a:t> ils </a:t>
            </a:r>
            <a:r>
              <a:rPr lang="fr-FR" sz="1300">
                <a:latin typeface="Taffy"/>
                <a:ea typeface="Times New Roman" panose="02020603050405020304" pitchFamily="18" charset="0"/>
              </a:rPr>
              <a:t>se</a:t>
            </a:r>
            <a:r>
              <a:rPr lang="fr-FR" sz="1300">
                <a:effectLst/>
                <a:latin typeface="Taffy"/>
                <a:ea typeface="Times New Roman" panose="02020603050405020304" pitchFamily="18" charset="0"/>
              </a:rPr>
              <a:t> </a:t>
            </a:r>
            <a:r>
              <a:rPr lang="fr-FR" sz="1300">
                <a:latin typeface="Taffy"/>
                <a:ea typeface="Times New Roman" panose="02020603050405020304" pitchFamily="18" charset="0"/>
              </a:rPr>
              <a:t>placent dans leur rang avant</a:t>
            </a:r>
            <a:r>
              <a:rPr lang="fr-FR" sz="1300">
                <a:effectLst/>
                <a:latin typeface="Taffy"/>
                <a:ea typeface="Times New Roman" panose="02020603050405020304" pitchFamily="18" charset="0"/>
              </a:rPr>
              <a:t> de rentrer en classe.</a:t>
            </a:r>
            <a:r>
              <a:rPr lang="fr-FR" sz="1300">
                <a:latin typeface="Taffy"/>
                <a:ea typeface="Times New Roman" panose="02020603050405020304" pitchFamily="18" charset="0"/>
              </a:rPr>
              <a:t> </a:t>
            </a:r>
            <a:endParaRPr lang="fr-BE" sz="1300">
              <a:highlight>
                <a:srgbClr val="FFFF00"/>
              </a:highlight>
              <a:latin typeface="Taffy"/>
              <a:ea typeface="Times New Roman" panose="02020603050405020304" pitchFamily="18" charset="0"/>
            </a:endParaRPr>
          </a:p>
          <a:p>
            <a:pPr marL="342900" indent="-342900" algn="just">
              <a:buFont typeface="Wingdings" panose="05000000000000000000" pitchFamily="2" charset="2"/>
              <a:buChar char=""/>
            </a:pPr>
            <a:r>
              <a:rPr lang="fr-FR" sz="1300">
                <a:effectLst/>
                <a:latin typeface="Taffy"/>
                <a:ea typeface="Times New Roman" panose="02020603050405020304" pitchFamily="18" charset="0"/>
              </a:rPr>
              <a:t>L’accès aux locaux de classe est strictement interdit aux parents pendant les heures de cours sauf autorisation de la direction et il doit y avoir un motif sérieux et impérieux pour demander à rencontrer un enseignant pendant les heures de cours.</a:t>
            </a:r>
            <a:r>
              <a:rPr lang="fr-FR" sz="1300">
                <a:latin typeface="Taffy"/>
                <a:ea typeface="Times New Roman" panose="02020603050405020304" pitchFamily="18" charset="0"/>
              </a:rPr>
              <a:t> </a:t>
            </a:r>
            <a:r>
              <a:rPr lang="fr-FR" sz="1300">
                <a:effectLst/>
                <a:latin typeface="Taffy"/>
                <a:ea typeface="Times New Roman" panose="02020603050405020304" pitchFamily="18" charset="0"/>
              </a:rPr>
              <a:t> Les parents peuvent les contacter sur rendez-vous via le journal de classe par exemple.</a:t>
            </a:r>
            <a:endParaRPr lang="fr-BE" sz="1300">
              <a:effectLst/>
              <a:highlight>
                <a:srgbClr val="FFFF00"/>
              </a:highlight>
              <a:latin typeface="Taffy"/>
              <a:ea typeface="Times New Roman" panose="02020603050405020304" pitchFamily="18" charset="0"/>
            </a:endParaRPr>
          </a:p>
          <a:p>
            <a:pPr marL="342900" lvl="0" indent="-342900" algn="just">
              <a:buFont typeface="Wingdings" panose="05000000000000000000" pitchFamily="2" charset="2"/>
              <a:buChar char=""/>
            </a:pPr>
            <a:r>
              <a:rPr lang="fr-FR" sz="1300">
                <a:effectLst/>
                <a:latin typeface="Taffy" panose="03050402030202030204" pitchFamily="66" charset="0"/>
                <a:ea typeface="Times New Roman" panose="02020603050405020304" pitchFamily="18" charset="0"/>
              </a:rPr>
              <a:t>Il est instamment demandé de ne pas venir rechercher, après les cours, quelque objet oublié en classe ; il n’y a pas de préposé aux distraits !</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pPr>
            <a:r>
              <a:rPr lang="fr-FR" sz="1300">
                <a:effectLst/>
                <a:latin typeface="Taffy" panose="03050402030202030204" pitchFamily="66" charset="0"/>
                <a:ea typeface="Times New Roman" panose="02020603050405020304" pitchFamily="18" charset="0"/>
              </a:rPr>
              <a:t>Les enfants qui dînent à l’école ne peuvent pas sortir pendant le temps de midi.  Les repas en dehors de l’école, sans surveillance ou chez des condisciples sont interdits sans autorisation écrite des parents.  Pour leur sécurité, toute infraction à cet article sera sévèrement sanctionnée. Tout départ inhabituel de l’école doit être demandé par écrit au titulaire, téléphoné au bureau de la direction.</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pPr>
            <a:r>
              <a:rPr lang="fr-FR" sz="1300">
                <a:effectLst/>
                <a:latin typeface="Taffy" panose="03050402030202030204" pitchFamily="66" charset="0"/>
                <a:ea typeface="Times New Roman" panose="02020603050405020304" pitchFamily="18" charset="0"/>
              </a:rPr>
              <a:t>Les enfants qui retournent dîner chez eux doivent avoir une autorisation écrite, valable pour l’année éventuellement.</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pPr>
            <a:endParaRPr lang="fr-BE" sz="1300">
              <a:effectLst/>
              <a:latin typeface="Taffy" panose="03050402030202030204" pitchFamily="66" charset="0"/>
              <a:ea typeface="Times New Roman" panose="02020603050405020304" pitchFamily="18" charset="0"/>
            </a:endParaRPr>
          </a:p>
        </p:txBody>
      </p:sp>
      <p:pic>
        <p:nvPicPr>
          <p:cNvPr id="14" name="Graphique 13" descr="Retour avec un remplissage uni">
            <a:hlinkClick r:id="rId6" action="ppaction://hlinksldjump"/>
            <a:extLst>
              <a:ext uri="{FF2B5EF4-FFF2-40B4-BE49-F238E27FC236}">
                <a16:creationId xmlns:a16="http://schemas.microsoft.com/office/drawing/2014/main" id="{8200B91A-C6F8-4177-838F-467A35DAB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010763" y="6147830"/>
            <a:ext cx="744066" cy="744066"/>
          </a:xfrm>
          <a:prstGeom prst="rect">
            <a:avLst/>
          </a:prstGeom>
        </p:spPr>
      </p:pic>
      <p:sp>
        <p:nvSpPr>
          <p:cNvPr id="15" name="ZoneTexte 14">
            <a:extLst>
              <a:ext uri="{FF2B5EF4-FFF2-40B4-BE49-F238E27FC236}">
                <a16:creationId xmlns:a16="http://schemas.microsoft.com/office/drawing/2014/main" id="{23F0B55C-1F50-4D6D-B755-59EFAB3346C3}"/>
              </a:ext>
            </a:extLst>
          </p:cNvPr>
          <p:cNvSpPr txBox="1"/>
          <p:nvPr/>
        </p:nvSpPr>
        <p:spPr>
          <a:xfrm>
            <a:off x="9123833" y="6147830"/>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2605293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F9E435B8-02EF-4506-BC3B-1C564D51379A}"/>
              </a:ext>
            </a:extLst>
          </p:cNvPr>
          <p:cNvSpPr txBox="1"/>
          <p:nvPr/>
        </p:nvSpPr>
        <p:spPr>
          <a:xfrm>
            <a:off x="-3" y="540739"/>
            <a:ext cx="9906001" cy="6494085"/>
          </a:xfrm>
          <a:prstGeom prst="rect">
            <a:avLst/>
          </a:prstGeom>
          <a:noFill/>
        </p:spPr>
        <p:txBody>
          <a:bodyPr wrap="square">
            <a:spAutoFit/>
          </a:bodyPr>
          <a:lstStyle/>
          <a:p>
            <a:pPr marL="457200" algn="just"/>
            <a:r>
              <a:rPr lang="fr-FR" sz="1300">
                <a:effectLst/>
                <a:latin typeface="Taffy" panose="03050402030202030204" pitchFamily="66" charset="0"/>
                <a:ea typeface="Times New Roman" panose="02020603050405020304" pitchFamily="18" charset="0"/>
              </a:rPr>
              <a:t> </a:t>
            </a:r>
            <a:endParaRPr lang="fr-BE" sz="1300">
              <a:effectLst/>
              <a:latin typeface="Taffy" panose="03050402030202030204" pitchFamily="66" charset="0"/>
              <a:ea typeface="Times New Roman" panose="02020603050405020304" pitchFamily="18" charset="0"/>
            </a:endParaRPr>
          </a:p>
          <a:p>
            <a:pPr marL="742950" lvl="1" indent="-285750">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Récréations</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Les élèves ne doivent pas se trouver à l’intérieur des bâtiments pendant les récréations et le temps de midi sauf autorisation d’un enseignant.</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Les jeux de ballons ne sont autorisés qu’à certaines conditions déterminées par les enseignants : les ballons en cuir sont interdits en dehors des cours de gym.</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Les jeux de la cour du bas sont réservés aux enfants de l’école maternelle.  Seules, des balles en mousse y seront utilisées</a:t>
            </a:r>
            <a:r>
              <a:rPr lang="fr-FR" sz="1300" b="1">
                <a:effectLst/>
                <a:latin typeface="Taffy" panose="03050402030202030204" pitchFamily="66" charset="0"/>
                <a:ea typeface="Times New Roman" panose="02020603050405020304" pitchFamily="18" charset="0"/>
              </a:rPr>
              <a:t>.</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Il est interdit d’apporter des jeux de la maison, des cartes, objets de valeur</a:t>
            </a:r>
            <a:r>
              <a:rPr lang="fr-FR" sz="1300">
                <a:latin typeface="Taffy" panose="03050402030202030204" pitchFamily="66" charset="0"/>
                <a:ea typeface="Times New Roman" panose="02020603050405020304" pitchFamily="18" charset="0"/>
              </a:rPr>
              <a:t> </a:t>
            </a:r>
            <a:r>
              <a:rPr lang="fr-FR" sz="1300">
                <a:effectLst/>
                <a:latin typeface="Taffy" panose="03050402030202030204" pitchFamily="66" charset="0"/>
                <a:ea typeface="Times New Roman" panose="02020603050405020304" pitchFamily="18" charset="0"/>
              </a:rPr>
              <a:t>dangereux, GSM, baladeurs, couteaux ou canifs, jeux électroniques en tout genre en dehors des permissions occasionnelles précisées par le titulaire.  Préférez les jeux calmes et sans risque.  L’école décline toute responsabilité en cas de perte ou détérioration de ces objets apportés illicitement.</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Les chewing-gums et les sucettes ne sont pas autorisés dans les cours et bâtiments.</a:t>
            </a:r>
            <a:endParaRPr lang="fr-BE" sz="1300">
              <a:effectLst/>
              <a:latin typeface="Taffy" panose="03050402030202030204" pitchFamily="66" charset="0"/>
              <a:ea typeface="Times New Roman" panose="02020603050405020304" pitchFamily="18" charset="0"/>
            </a:endParaRPr>
          </a:p>
          <a:p>
            <a:r>
              <a:rPr lang="fr-FR" sz="1300" b="1">
                <a:effectLst/>
                <a:latin typeface="Taffy" panose="03050402030202030204" pitchFamily="66" charset="0"/>
                <a:ea typeface="Times New Roman" panose="02020603050405020304" pitchFamily="18" charset="0"/>
              </a:rPr>
              <a:t> </a:t>
            </a:r>
            <a:endParaRPr lang="fr-BE" sz="1300">
              <a:effectLst/>
              <a:latin typeface="Taffy" panose="03050402030202030204" pitchFamily="66" charset="0"/>
              <a:ea typeface="Times New Roman" panose="02020603050405020304" pitchFamily="18" charset="0"/>
            </a:endParaRPr>
          </a:p>
          <a:p>
            <a:pPr marL="742950" lvl="1" indent="-285750">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Activités extra-scolaires</a:t>
            </a:r>
            <a:endParaRPr lang="fr-BE" sz="1300">
              <a:effectLst/>
              <a:latin typeface="Taffy" panose="03050402030202030204" pitchFamily="66" charset="0"/>
              <a:ea typeface="Times New Roman" panose="02020603050405020304" pitchFamily="18" charset="0"/>
            </a:endParaRPr>
          </a:p>
          <a:p>
            <a:pPr marL="228600" indent="228600" algn="just"/>
            <a:r>
              <a:rPr lang="fr-FR" sz="1300">
                <a:effectLst/>
                <a:latin typeface="Taffy" panose="03050402030202030204" pitchFamily="66" charset="0"/>
                <a:ea typeface="Times New Roman" panose="02020603050405020304" pitchFamily="18" charset="0"/>
                <a:cs typeface="Times New Roman" panose="02020603050405020304" pitchFamily="18" charset="0"/>
              </a:rPr>
              <a:t>Toute activité extra-scolaire organisée par l’école dans un but pédagogique est obligatoire (classes de neige, …).  Elle s’inscrit dans le projet de l’école.</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marL="228600"/>
            <a:r>
              <a:rPr lang="fr-FR" sz="1300">
                <a:effectLst/>
                <a:latin typeface="Taffy" panose="03050402030202030204" pitchFamily="66" charset="0"/>
                <a:ea typeface="Times New Roman" panose="02020603050405020304" pitchFamily="18" charset="0"/>
                <a:cs typeface="Times New Roman" panose="02020603050405020304" pitchFamily="18" charset="0"/>
              </a:rPr>
              <a:t> </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Le sens de la vie en commun</a:t>
            </a:r>
            <a:endParaRPr lang="fr-BE" sz="1300">
              <a:effectLst/>
              <a:latin typeface="Taffy" panose="03050402030202030204" pitchFamily="66" charset="0"/>
              <a:ea typeface="Times New Roman" panose="02020603050405020304" pitchFamily="18" charset="0"/>
            </a:endParaRPr>
          </a:p>
          <a:p>
            <a:pPr marL="228600" indent="228600" algn="just"/>
            <a:r>
              <a:rPr lang="fr-FR" sz="1300">
                <a:effectLst/>
                <a:latin typeface="Taffy" panose="03050402030202030204" pitchFamily="66" charset="0"/>
                <a:ea typeface="Times New Roman" panose="02020603050405020304" pitchFamily="18" charset="0"/>
                <a:cs typeface="Times New Roman" panose="02020603050405020304" pitchFamily="18" charset="0"/>
              </a:rPr>
              <a:t>Les élèves, comme les personnes chargées de leur éducation mettront un point d’honneur à veiller au respect de l’autre par des attitudes et des propos corrects.  Ils veilleront à être polis à l’égard d’autrui et seront heureux de rendre service.  Ils respecteront les consignes données et le calme dans les déplacements.</a:t>
            </a:r>
          </a:p>
          <a:p>
            <a:pPr marL="742950" lvl="1" indent="-285750">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Tenue et santé</a:t>
            </a:r>
            <a:endParaRPr lang="fr-BE" sz="1300">
              <a:effectLst/>
              <a:latin typeface="Taffy" panose="03050402030202030204" pitchFamily="66" charset="0"/>
              <a:ea typeface="Times New Roman" panose="02020603050405020304" pitchFamily="18" charset="0"/>
            </a:endParaRPr>
          </a:p>
          <a:p>
            <a:pPr marL="228600" indent="228600" algn="just"/>
            <a:r>
              <a:rPr lang="fr-FR" sz="1300">
                <a:effectLst/>
                <a:latin typeface="Taffy" panose="03050402030202030204" pitchFamily="66" charset="0"/>
                <a:ea typeface="Times New Roman" panose="02020603050405020304" pitchFamily="18" charset="0"/>
                <a:cs typeface="Times New Roman" panose="02020603050405020304" pitchFamily="18" charset="0"/>
              </a:rPr>
              <a:t>Les parents veilleront à ce que leur(s) enfant(s) ai(en)t </a:t>
            </a:r>
            <a:r>
              <a:rPr lang="fr-FR" sz="1300">
                <a:solidFill>
                  <a:srgbClr val="000000"/>
                </a:solidFill>
                <a:effectLst/>
                <a:latin typeface="Taffy" panose="03050402030202030204" pitchFamily="66" charset="0"/>
                <a:ea typeface="Times New Roman" panose="02020603050405020304" pitchFamily="18" charset="0"/>
                <a:cs typeface="Times New Roman" panose="02020603050405020304" pitchFamily="18" charset="0"/>
              </a:rPr>
              <a:t>une tenue correcte (longueur raisonnable, bretelles, transparences)</a:t>
            </a:r>
            <a:r>
              <a:rPr lang="fr-FR" sz="1300">
                <a:effectLst/>
                <a:latin typeface="Taffy" panose="03050402030202030204" pitchFamily="66" charset="0"/>
                <a:ea typeface="Times New Roman" panose="02020603050405020304" pitchFamily="18" charset="0"/>
                <a:cs typeface="Times New Roman" panose="02020603050405020304" pitchFamily="18" charset="0"/>
              </a:rPr>
              <a:t> et une bonne hygiène corporelle.  Les poux font malheureusement partie des risques à l’école ; il est donc souhaitable de vérifier régulièrement les cheveux des enfants et de les traiter immédiatement s’il y a lieu, en n’oubliant pas vêtements et literie.</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300">
                <a:effectLst/>
                <a:latin typeface="Taffy" panose="03050402030202030204" pitchFamily="66" charset="0"/>
                <a:ea typeface="Times New Roman" panose="02020603050405020304" pitchFamily="18" charset="0"/>
                <a:cs typeface="Times New Roman" panose="02020603050405020304" pitchFamily="18" charset="0"/>
              </a:rPr>
              <a:t>Un enfant malade ne peut suivre les cours à l’école avec efficacité ; ses parents le garderont à la maison afin qu’il guérisse et ne contamine pas ses petits camarades.  </a:t>
            </a:r>
            <a:r>
              <a:rPr lang="fr-FR" sz="1300" u="sng">
                <a:effectLst/>
                <a:latin typeface="Taffy" panose="03050402030202030204" pitchFamily="66" charset="0"/>
                <a:ea typeface="Times New Roman" panose="02020603050405020304" pitchFamily="18" charset="0"/>
                <a:cs typeface="Times New Roman" panose="02020603050405020304" pitchFamily="18" charset="0"/>
              </a:rPr>
              <a:t>L’école ne peut ni assurer le service d’infirmerie ni donner des médicaments.</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indent="449580"/>
            <a:r>
              <a:rPr lang="fr-FR" sz="1300">
                <a:effectLst/>
                <a:latin typeface="Taffy" panose="03050402030202030204" pitchFamily="66" charset="0"/>
                <a:ea typeface="Times New Roman" panose="02020603050405020304" pitchFamily="18" charset="0"/>
                <a:cs typeface="Times New Roman" panose="02020603050405020304" pitchFamily="18" charset="0"/>
              </a:rPr>
              <a:t> </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228600" algn="l"/>
              </a:tabLst>
            </a:pPr>
            <a:r>
              <a:rPr lang="fr-FR" sz="1300" b="1">
                <a:effectLst/>
                <a:latin typeface="Taffy" panose="03050402030202030204" pitchFamily="66" charset="0"/>
                <a:ea typeface="Times New Roman" panose="02020603050405020304" pitchFamily="18" charset="0"/>
              </a:rPr>
              <a:t>Respect des lieux et du matériel</a:t>
            </a:r>
            <a:endParaRPr lang="fr-BE" sz="1300">
              <a:effectLst/>
              <a:latin typeface="Taffy" panose="03050402030202030204" pitchFamily="66" charset="0"/>
              <a:ea typeface="Times New Roman" panose="02020603050405020304" pitchFamily="18" charset="0"/>
            </a:endParaRPr>
          </a:p>
          <a:p>
            <a:pPr marL="228600" indent="228600"/>
            <a:r>
              <a:rPr lang="fr-FR" sz="1300">
                <a:effectLst/>
                <a:latin typeface="Taffy" panose="03050402030202030204" pitchFamily="66" charset="0"/>
                <a:ea typeface="Times New Roman" panose="02020603050405020304" pitchFamily="18" charset="0"/>
                <a:cs typeface="Times New Roman" panose="02020603050405020304" pitchFamily="18" charset="0"/>
              </a:rPr>
              <a:t>Les élèves doivent respecter les lieux où ils vivent et le matériel mis à leur disposition.  Toute détérioration volontaire                             sera sanctionnée selon la gravité et une participation aux frais sera demandée aux parents pour les réparations éventuelles                               qu’elle pourrait entraîner.</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endParaRPr lang="fr-BE" sz="1300">
              <a:latin typeface="Taffy" panose="03050402030202030204" pitchFamily="66" charset="0"/>
              <a:ea typeface="Times New Roman" panose="02020603050405020304" pitchFamily="18" charset="0"/>
              <a:cs typeface="Times New Roman" panose="02020603050405020304" pitchFamily="18" charset="0"/>
            </a:endParaRPr>
          </a:p>
        </p:txBody>
      </p:sp>
      <p:pic>
        <p:nvPicPr>
          <p:cNvPr id="13" name="Graphique 12" descr="Retour avec un remplissage uni">
            <a:hlinkClick r:id="rId6" action="ppaction://hlinksldjump"/>
            <a:extLst>
              <a:ext uri="{FF2B5EF4-FFF2-40B4-BE49-F238E27FC236}">
                <a16:creationId xmlns:a16="http://schemas.microsoft.com/office/drawing/2014/main" id="{91506FFC-A8B1-4AD7-99AD-C05380C082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1295" y="5913408"/>
            <a:ext cx="744066" cy="744066"/>
          </a:xfrm>
          <a:prstGeom prst="rect">
            <a:avLst/>
          </a:prstGeom>
        </p:spPr>
      </p:pic>
      <p:sp>
        <p:nvSpPr>
          <p:cNvPr id="14" name="ZoneTexte 13">
            <a:extLst>
              <a:ext uri="{FF2B5EF4-FFF2-40B4-BE49-F238E27FC236}">
                <a16:creationId xmlns:a16="http://schemas.microsoft.com/office/drawing/2014/main" id="{63974274-C717-4735-8B65-9553E61BB12A}"/>
              </a:ext>
            </a:extLst>
          </p:cNvPr>
          <p:cNvSpPr txBox="1"/>
          <p:nvPr/>
        </p:nvSpPr>
        <p:spPr>
          <a:xfrm>
            <a:off x="8805156" y="6473807"/>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4039736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0F38785E-4512-4175-AA15-307A9519F8C9}"/>
              </a:ext>
            </a:extLst>
          </p:cNvPr>
          <p:cNvSpPr txBox="1"/>
          <p:nvPr/>
        </p:nvSpPr>
        <p:spPr>
          <a:xfrm>
            <a:off x="154547" y="982176"/>
            <a:ext cx="9657320" cy="5262979"/>
          </a:xfrm>
          <a:prstGeom prst="rect">
            <a:avLst/>
          </a:prstGeom>
          <a:noFill/>
        </p:spPr>
        <p:txBody>
          <a:bodyPr wrap="square">
            <a:spAutoFit/>
          </a:bodyPr>
          <a:lstStyle/>
          <a:p>
            <a:pPr algn="just"/>
            <a:r>
              <a:rPr lang="fr-FR" sz="1600" b="1">
                <a:effectLst/>
                <a:latin typeface="Taffy" panose="03050402030202030204" pitchFamily="66" charset="0"/>
                <a:ea typeface="Times New Roman" panose="02020603050405020304" pitchFamily="18" charset="0"/>
              </a:rPr>
              <a:t>4. ASSURANCES</a:t>
            </a:r>
            <a:endParaRPr lang="fr-BE" sz="1600">
              <a:effectLst/>
              <a:latin typeface="Taffy" panose="03050402030202030204" pitchFamily="66" charset="0"/>
              <a:ea typeface="Times New Roman" panose="02020603050405020304" pitchFamily="18" charset="0"/>
            </a:endParaRPr>
          </a:p>
          <a:p>
            <a:r>
              <a:rPr lang="fr-FR" sz="1400" b="1">
                <a:effectLst/>
                <a:latin typeface="Taffy" panose="03050402030202030204" pitchFamily="66" charset="0"/>
                <a:ea typeface="Times New Roman" panose="02020603050405020304" pitchFamily="18" charset="0"/>
              </a:rPr>
              <a:t> </a:t>
            </a:r>
            <a:endParaRPr lang="fr-BE" sz="1400">
              <a:effectLst/>
              <a:latin typeface="Taffy" panose="03050402030202030204" pitchFamily="66" charset="0"/>
              <a:ea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Tout accident, quelle qu’en soit la nature, dont est victime un élève dans le cadre d’une activité scolaire, doit être signalé, dans les meilleurs délais auprès du titulaire ou de la direction.</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 </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Le Pouvoir Organisateur a souscrit des polices collectives d’assurance scolaire qui couvrent deux volets : </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400">
                <a:effectLst/>
                <a:latin typeface="Taffy" panose="03050402030202030204" pitchFamily="66" charset="0"/>
                <a:ea typeface="Times New Roman" panose="02020603050405020304" pitchFamily="18" charset="0"/>
                <a:cs typeface="Times New Roman" panose="02020603050405020304" pitchFamily="18" charset="0"/>
              </a:rPr>
              <a:t>l’assurance responsabilité civile et</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400">
                <a:effectLst/>
                <a:latin typeface="Taffy" panose="03050402030202030204" pitchFamily="66" charset="0"/>
                <a:ea typeface="Times New Roman" panose="02020603050405020304" pitchFamily="18" charset="0"/>
                <a:cs typeface="Times New Roman" panose="02020603050405020304" pitchFamily="18" charset="0"/>
              </a:rPr>
              <a:t>l’assurance couvrant les accidents corporels survenus à l’assuré.</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algn="just"/>
            <a:r>
              <a:rPr lang="fr-FR" sz="1400">
                <a:effectLst/>
                <a:latin typeface="Taffy" panose="03050402030202030204" pitchFamily="66" charset="0"/>
                <a:ea typeface="Times New Roman" panose="02020603050405020304" pitchFamily="18" charset="0"/>
              </a:rPr>
              <a:t> </a:t>
            </a:r>
            <a:endParaRPr lang="fr-BE" sz="1400">
              <a:effectLst/>
              <a:latin typeface="Taffy" panose="03050402030202030204" pitchFamily="66" charset="0"/>
              <a:ea typeface="Times New Roman" panose="02020603050405020304" pitchFamily="18" charset="0"/>
            </a:endParaRPr>
          </a:p>
          <a:p>
            <a:pPr marL="228600" algn="just"/>
            <a:r>
              <a:rPr lang="fr-FR" sz="1400">
                <a:effectLst/>
                <a:latin typeface="Taffy" panose="03050402030202030204" pitchFamily="66" charset="0"/>
                <a:ea typeface="Times New Roman" panose="02020603050405020304" pitchFamily="18" charset="0"/>
              </a:rPr>
              <a:t>Par assuré, il a lieu d’entendre :</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685800" algn="l"/>
              </a:tabLst>
            </a:pPr>
            <a:r>
              <a:rPr lang="fr-FR" sz="1400">
                <a:effectLst/>
                <a:latin typeface="Taffy" panose="03050402030202030204" pitchFamily="66" charset="0"/>
                <a:ea typeface="Times New Roman" panose="02020603050405020304" pitchFamily="18" charset="0"/>
              </a:rPr>
              <a:t>Les différents membres du Pouvoir Organisateur</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685800" algn="l"/>
              </a:tabLst>
            </a:pPr>
            <a:r>
              <a:rPr lang="fr-FR" sz="1400">
                <a:effectLst/>
                <a:latin typeface="Taffy" panose="03050402030202030204" pitchFamily="66" charset="0"/>
                <a:ea typeface="Times New Roman" panose="02020603050405020304" pitchFamily="18" charset="0"/>
              </a:rPr>
              <a:t>Le chef d’établissement</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685800" algn="l"/>
              </a:tabLst>
            </a:pPr>
            <a:r>
              <a:rPr lang="fr-FR" sz="1400">
                <a:effectLst/>
                <a:latin typeface="Taffy" panose="03050402030202030204" pitchFamily="66" charset="0"/>
                <a:ea typeface="Times New Roman" panose="02020603050405020304" pitchFamily="18" charset="0"/>
              </a:rPr>
              <a:t>Les membres du personnel</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685800" algn="l"/>
              </a:tabLst>
            </a:pPr>
            <a:r>
              <a:rPr lang="fr-FR" sz="1400">
                <a:effectLst/>
                <a:latin typeface="Taffy" panose="03050402030202030204" pitchFamily="66" charset="0"/>
                <a:ea typeface="Times New Roman" panose="02020603050405020304" pitchFamily="18" charset="0"/>
              </a:rPr>
              <a:t>Les élèves</a:t>
            </a:r>
            <a:endParaRPr lang="fr-BE" sz="14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685800" algn="l"/>
              </a:tabLst>
            </a:pPr>
            <a:r>
              <a:rPr lang="fr-FR" sz="1400">
                <a:effectLst/>
                <a:latin typeface="Taffy" panose="03050402030202030204" pitchFamily="66" charset="0"/>
                <a:ea typeface="Times New Roman" panose="02020603050405020304" pitchFamily="18" charset="0"/>
              </a:rPr>
              <a:t>Les parents ou toute personne bénévole ayant la garde de l’enfant dans le cadre d’une activité scolaire.</a:t>
            </a:r>
            <a:endParaRPr lang="fr-BE" sz="1400">
              <a:effectLst/>
              <a:latin typeface="Taffy" panose="03050402030202030204" pitchFamily="66" charset="0"/>
              <a:ea typeface="Times New Roman" panose="02020603050405020304" pitchFamily="18" charset="0"/>
            </a:endParaRPr>
          </a:p>
          <a:p>
            <a:pPr algn="just"/>
            <a:r>
              <a:rPr lang="fr-FR" sz="1400">
                <a:effectLst/>
                <a:latin typeface="Taffy" panose="03050402030202030204" pitchFamily="66" charset="0"/>
                <a:ea typeface="Times New Roman" panose="02020603050405020304" pitchFamily="18" charset="0"/>
              </a:rPr>
              <a:t> </a:t>
            </a:r>
            <a:endParaRPr lang="fr-BE" sz="1400">
              <a:effectLst/>
              <a:latin typeface="Taffy" panose="03050402030202030204" pitchFamily="66" charset="0"/>
              <a:ea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Par tiers, il y a lieu d’entendre toute autre personne que le preneur d’assurance et le Pouvoir Organisateur.</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La responsabilité civile que les assurés pourraient encourir sur le chemin de l’école n’est pas couverte </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L’assurance « accident » couvre les accidents corporels survenus à l’assuré à concurrence des montants fixés dans le contrat d’assurance.  L’assurance couvre les frais médicaux, l’invalidité permanente et le décès.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Pour être couvert par l’assurance sur le chemin de l’école (comme piéton), l’élève doit venir à l’école et rentrer chez lui par le chemin le plus court.</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Les dégâts occasionnés aux vêtements ne sont pas remboursés par l’assurance de l’école.  Les vols ne sont pas couverts.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p:txBody>
      </p:sp>
      <p:pic>
        <p:nvPicPr>
          <p:cNvPr id="13" name="Graphique 12" descr="Retour avec un remplissage uni">
            <a:hlinkClick r:id="rId6" action="ppaction://hlinksldjump"/>
            <a:extLst>
              <a:ext uri="{FF2B5EF4-FFF2-40B4-BE49-F238E27FC236}">
                <a16:creationId xmlns:a16="http://schemas.microsoft.com/office/drawing/2014/main" id="{B3830591-5F30-4D2A-88F1-D5F7D6EC47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1295" y="5913408"/>
            <a:ext cx="744066" cy="744066"/>
          </a:xfrm>
          <a:prstGeom prst="rect">
            <a:avLst/>
          </a:prstGeom>
        </p:spPr>
      </p:pic>
      <p:sp>
        <p:nvSpPr>
          <p:cNvPr id="14" name="ZoneTexte 13">
            <a:extLst>
              <a:ext uri="{FF2B5EF4-FFF2-40B4-BE49-F238E27FC236}">
                <a16:creationId xmlns:a16="http://schemas.microsoft.com/office/drawing/2014/main" id="{383956F7-5020-40C8-AD98-E5EF80BF8433}"/>
              </a:ext>
            </a:extLst>
          </p:cNvPr>
          <p:cNvSpPr txBox="1"/>
          <p:nvPr/>
        </p:nvSpPr>
        <p:spPr>
          <a:xfrm>
            <a:off x="8805156" y="6473807"/>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1724799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3" name="Rectangle 2">
            <a:extLst>
              <a:ext uri="{FF2B5EF4-FFF2-40B4-BE49-F238E27FC236}">
                <a16:creationId xmlns:a16="http://schemas.microsoft.com/office/drawing/2014/main" id="{94CAD337-ECB3-4946-A8C0-97FBCF7DABC7}"/>
              </a:ext>
            </a:extLst>
          </p:cNvPr>
          <p:cNvSpPr>
            <a:spLocks noChangeArrowheads="1"/>
          </p:cNvSpPr>
          <p:nvPr/>
        </p:nvSpPr>
        <p:spPr bwMode="auto">
          <a:xfrm>
            <a:off x="-2" y="641604"/>
            <a:ext cx="9906000" cy="726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fr-BE" sz="1400"/>
          </a:p>
          <a:p>
            <a:r>
              <a:rPr lang="fr-BE" sz="1400"/>
              <a:t>Bienvenue à cette nouvelle année scolaire !</a:t>
            </a:r>
          </a:p>
          <a:p>
            <a:endParaRPr lang="fr-BE" sz="1400"/>
          </a:p>
          <a:p>
            <a:r>
              <a:rPr lang="fr-BE" sz="1400"/>
              <a:t>Quelle joie de vous retrouver pour une nouvelle année pleine de promesses et d'opportunités ! C'est le moment idéal pour se concentrer sur le présent et accueillir chaque instant avec enthousiasme. Ensemble, laissons de côté le passé et ses regrets pour nous engager pleinement dans le présent. Au lieu de simplement aspirer à une longue vie, cherchons à vivre chaque jour de la meilleure façon possible. Apprécions nos relations, valorisons ceux qui nous entourent, et laissons derrière nous les remords.</a:t>
            </a:r>
          </a:p>
          <a:p>
            <a:endParaRPr lang="fr-BE" sz="1400"/>
          </a:p>
          <a:p>
            <a:r>
              <a:rPr lang="fr-BE" sz="1400"/>
              <a:t>Plutôt que de se préoccuper du temps qui passe, vivons pleinement et avec bonheur. Ce qui compte, c'est de tirer le meilleur de chaque moment. L'objectif n'est pas la longévité, mais le bonheur et l'épanouissement quotidien.</a:t>
            </a:r>
          </a:p>
          <a:p>
            <a:endParaRPr lang="fr-BE" sz="1400"/>
          </a:p>
          <a:p>
            <a:r>
              <a:rPr lang="fr-BE" sz="1400"/>
              <a:t>Accueillons cette nouvelle année scolaire avec une attitude positive et déterminée. Soyons prêts à chérir chaque instant et à construire ensemble des souvenirs heureux.</a:t>
            </a:r>
          </a:p>
          <a:p>
            <a:endParaRPr lang="fr-BE" sz="1400"/>
          </a:p>
          <a:p>
            <a:r>
              <a:rPr lang="fr-BE" sz="1400"/>
              <a:t>Nous avons également une grande nouveauté à vous annoncer : l’arrivée du tronc commun en 5ème primaire ainsi que de nouveaux programmes en 5</a:t>
            </a:r>
            <a:r>
              <a:rPr lang="fr-BE" sz="1400" baseline="30000"/>
              <a:t>ème</a:t>
            </a:r>
            <a:r>
              <a:rPr lang="fr-BE" sz="1400"/>
              <a:t> et 6</a:t>
            </a:r>
            <a:r>
              <a:rPr lang="fr-BE" sz="1400" baseline="30000"/>
              <a:t>ème</a:t>
            </a:r>
            <a:r>
              <a:rPr lang="fr-BE" sz="1400"/>
              <a:t> primaire. Cette innovation permettra à nos élèves, de 2,5 ans à 12 ans, de bénéficier d'un parcours éducatif cohérent et enrichissant. Elle favorisera une transition harmonieuse entre les différentes années scolaires et offrira un apprentissage plus structuré et intégré.</a:t>
            </a:r>
          </a:p>
          <a:p>
            <a:endParaRPr lang="fr-BE" sz="1400"/>
          </a:p>
          <a:p>
            <a:r>
              <a:rPr lang="fr-BE" sz="1400">
                <a:latin typeface="Arial"/>
                <a:cs typeface="Arial"/>
              </a:rPr>
              <a:t>En outre, nous mettons en place une nouvelle approche de l'évaluation diagnostique. Cette méthode vise à mieux cerner les besoins individuels de chaque élève, permettant ainsi de personnaliser l'accompagnement pédagogique et d'encourager une progression continue et épanouissante. Notre objectif est de valoriser chaque potentiel et d'assurer une évaluation bienveillante et constructive.</a:t>
            </a:r>
          </a:p>
          <a:p>
            <a:endParaRPr lang="fr-BE" sz="1400"/>
          </a:p>
          <a:p>
            <a:r>
              <a:rPr lang="fr-BE" sz="1400"/>
              <a:t>En avant pour une année exceptionnelle !</a:t>
            </a:r>
          </a:p>
          <a:p>
            <a:r>
              <a:rPr lang="fr-BE" sz="1400">
                <a:latin typeface="Arial"/>
                <a:cs typeface="Arial"/>
              </a:rPr>
              <a:t>																		Mme Rétif</a:t>
            </a:r>
            <a:endParaRPr lang="fr-BE" sz="1400">
              <a:cs typeface="Arial"/>
            </a:endParaRPr>
          </a:p>
          <a:p>
            <a:pPr marR="0" lvl="0" defTabSz="914400" rtl="0" eaLnBrk="0" fontAlgn="base" latinLnBrk="0" hangingPunct="0">
              <a:lnSpc>
                <a:spcPct val="100000"/>
              </a:lnSpc>
              <a:spcBef>
                <a:spcPct val="0"/>
              </a:spcBef>
              <a:spcAft>
                <a:spcPct val="0"/>
              </a:spcAft>
              <a:buClrTx/>
              <a:buSzTx/>
              <a:buFontTx/>
              <a:buNone/>
              <a:tabLst/>
            </a:pPr>
            <a:endParaRPr lang="fr-BE" sz="1400" b="0" i="0" u="none" strike="noStrike" cap="none" normalizeH="0" baseline="0">
              <a:ln>
                <a:noFill/>
              </a:ln>
              <a:solidFill>
                <a:srgbClr val="000000"/>
              </a:solidFill>
              <a:effectLst/>
              <a:ea typeface="Yu Gothic UI Semilight" panose="020B0400000000000000" pitchFamily="34" charset="-128"/>
              <a:cs typeface="Arial" panose="020B0604020202020204" pitchFamily="34" charset="0"/>
            </a:endParaRPr>
          </a:p>
          <a:p>
            <a:pPr marR="0" lvl="0" defTabSz="914400" rtl="0" eaLnBrk="0" fontAlgn="base" latinLnBrk="0" hangingPunct="0">
              <a:lnSpc>
                <a:spcPct val="100000"/>
              </a:lnSpc>
              <a:spcBef>
                <a:spcPct val="0"/>
              </a:spcBef>
              <a:spcAft>
                <a:spcPct val="0"/>
              </a:spcAft>
              <a:buClrTx/>
              <a:buSzTx/>
              <a:buFontTx/>
              <a:buNone/>
              <a:tabLst/>
            </a:pPr>
            <a:endParaRPr lang="fr-BE" sz="1400" u="none" strike="noStrike" cap="none" normalizeH="0" baseline="0">
              <a:ln>
                <a:noFill/>
              </a:ln>
              <a:solidFill>
                <a:schemeClr val="tx1"/>
              </a:solidFill>
              <a:effectLst/>
              <a:ea typeface="Yu Gothic UI Semilight" panose="020B0400000000000000" pitchFamily="34" charset="-128"/>
              <a:cs typeface="Arial" panose="020B0604020202020204" pitchFamily="34" charset="0"/>
            </a:endParaRPr>
          </a:p>
          <a:p>
            <a:pPr marL="88900" marR="0" lvl="0" indent="0" algn="ctr" defTabSz="914400" rtl="0" eaLnBrk="0" fontAlgn="base" latinLnBrk="0" hangingPunct="0">
              <a:lnSpc>
                <a:spcPct val="100000"/>
              </a:lnSpc>
              <a:spcBef>
                <a:spcPct val="0"/>
              </a:spcBef>
              <a:spcAft>
                <a:spcPct val="0"/>
              </a:spcAft>
              <a:buClrTx/>
              <a:buSzTx/>
              <a:buFontTx/>
              <a:buNone/>
              <a:tabLst/>
            </a:pPr>
            <a:endParaRPr lang="fr-FR" altLang="fr-FR" sz="1400" u="none" strike="noStrike" cap="none" normalizeH="0" baseline="0">
              <a:ln>
                <a:noFill/>
              </a:ln>
              <a:solidFill>
                <a:schemeClr val="tx1"/>
              </a:solidFill>
              <a:effectLst/>
              <a:latin typeface="Taffy" panose="03050402030202030204" pitchFamily="66" charset="0"/>
              <a:ea typeface="Yu Gothic UI Semilight" panose="020B0400000000000000" pitchFamily="34" charset="-128"/>
              <a:cs typeface="Arial" panose="020B0604020202020204" pitchFamily="34" charset="0"/>
            </a:endParaRPr>
          </a:p>
          <a:p>
            <a:pPr marL="88900" marR="0" lvl="0" indent="0" algn="ctr" defTabSz="914400" rtl="0" eaLnBrk="0" fontAlgn="base" latinLnBrk="0" hangingPunct="0">
              <a:lnSpc>
                <a:spcPct val="100000"/>
              </a:lnSpc>
              <a:spcBef>
                <a:spcPct val="0"/>
              </a:spcBef>
              <a:spcAft>
                <a:spcPct val="0"/>
              </a:spcAft>
              <a:buClrTx/>
              <a:buSzTx/>
              <a:buFontTx/>
              <a:buNone/>
              <a:tabLst/>
            </a:pPr>
            <a:endParaRPr lang="fr-FR" altLang="fr-FR" sz="1400" b="1" i="1" u="none" strike="noStrike" cap="none" normalizeH="0" baseline="0">
              <a:ln>
                <a:noFill/>
              </a:ln>
              <a:solidFill>
                <a:schemeClr val="tx1"/>
              </a:solidFill>
              <a:effectLst/>
              <a:cs typeface="Arial" panose="020B0604020202020204" pitchFamily="34" charset="0"/>
            </a:endParaRPr>
          </a:p>
          <a:p>
            <a:pPr marL="88900" marR="0" lvl="0" indent="0" algn="l" defTabSz="914400" rtl="0" eaLnBrk="0" fontAlgn="base" latinLnBrk="0" hangingPunct="0">
              <a:lnSpc>
                <a:spcPct val="100000"/>
              </a:lnSpc>
              <a:spcBef>
                <a:spcPct val="0"/>
              </a:spcBef>
              <a:spcAft>
                <a:spcPct val="0"/>
              </a:spcAft>
              <a:buClrTx/>
              <a:buSzTx/>
              <a:buFontTx/>
              <a:buNone/>
              <a:tabLst/>
            </a:pPr>
            <a:endParaRPr lang="fr-BE" altLang="fr-FR" sz="800" b="0" i="0" u="none" strike="noStrike" cap="none" normalizeH="0" baseline="0">
              <a:ln>
                <a:noFill/>
              </a:ln>
              <a:solidFill>
                <a:schemeClr val="tx1"/>
              </a:solidFill>
              <a:effectLst/>
              <a:cs typeface="Arial" panose="020B0604020202020204" pitchFamily="34" charset="0"/>
            </a:endParaRPr>
          </a:p>
          <a:p>
            <a:pPr marL="88900" indent="0" defTabSz="914400"/>
            <a:endParaRPr lang="fr-BE" altLang="fr-FR" sz="800">
              <a:cs typeface="Arial" panose="020B0604020202020204" pitchFamily="34" charset="0"/>
            </a:endParaRPr>
          </a:p>
          <a:p>
            <a:pPr marL="88900" indent="0" defTabSz="914400"/>
            <a:endParaRPr lang="fr-BE" altLang="fr-FR" sz="1600">
              <a:cs typeface="Arial" panose="020B0604020202020204" pitchFamily="34" charset="0"/>
            </a:endParaRPr>
          </a:p>
        </p:txBody>
      </p:sp>
      <p:sp>
        <p:nvSpPr>
          <p:cNvPr id="14" name="ZoneTexte 13">
            <a:extLst>
              <a:ext uri="{FF2B5EF4-FFF2-40B4-BE49-F238E27FC236}">
                <a16:creationId xmlns:a16="http://schemas.microsoft.com/office/drawing/2014/main" id="{C2CB5D8C-086C-4360-8451-8F83D234EEEB}"/>
              </a:ext>
            </a:extLst>
          </p:cNvPr>
          <p:cNvSpPr txBox="1"/>
          <p:nvPr/>
        </p:nvSpPr>
        <p:spPr>
          <a:xfrm>
            <a:off x="3296884" y="95584"/>
            <a:ext cx="3312229" cy="442674"/>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000">
                <a:solidFill>
                  <a:schemeClr val="bg1"/>
                </a:solidFill>
                <a:latin typeface="KG Miss Kindergarten" panose="02000000000000000000" pitchFamily="2" charset="0"/>
                <a:ea typeface="Always In My Heart" panose="02000603000000000000" pitchFamily="2" charset="0"/>
              </a:rPr>
              <a:t>Mot de la directrice</a:t>
            </a:r>
          </a:p>
        </p:txBody>
      </p:sp>
      <p:pic>
        <p:nvPicPr>
          <p:cNvPr id="2049" name="Image 132">
            <a:extLst>
              <a:ext uri="{FF2B5EF4-FFF2-40B4-BE49-F238E27FC236}">
                <a16:creationId xmlns:a16="http://schemas.microsoft.com/office/drawing/2014/main" id="{21650CC5-C488-48F8-ABD2-62965E0AA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850" y="6049632"/>
            <a:ext cx="292099" cy="6713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63B1306F-392B-4E5E-95E3-91F4EB467F28}"/>
              </a:ext>
            </a:extLst>
          </p:cNvPr>
          <p:cNvGrpSpPr/>
          <p:nvPr/>
        </p:nvGrpSpPr>
        <p:grpSpPr>
          <a:xfrm>
            <a:off x="8606157" y="-848941"/>
            <a:ext cx="2544443" cy="1820838"/>
            <a:chOff x="8606157" y="-848941"/>
            <a:chExt cx="2544443" cy="1820838"/>
          </a:xfrm>
        </p:grpSpPr>
        <p:sp>
          <p:nvSpPr>
            <p:cNvPr id="12" name="Arc partiel 11">
              <a:extLst>
                <a:ext uri="{FF2B5EF4-FFF2-40B4-BE49-F238E27FC236}">
                  <a16:creationId xmlns:a16="http://schemas.microsoft.com/office/drawing/2014/main" id="{6B725EF3-7CA2-4415-B8B9-47765778E9EF}"/>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5" name="Graphique 14" descr="Logement">
              <a:hlinkClick r:id="rId4" action="ppaction://hlinksldjump"/>
              <a:extLst>
                <a:ext uri="{FF2B5EF4-FFF2-40B4-BE49-F238E27FC236}">
                  <a16:creationId xmlns:a16="http://schemas.microsoft.com/office/drawing/2014/main" id="{7EC2AD0E-20DE-4C54-A033-0FD8991A5D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3833" y="0"/>
              <a:ext cx="688033" cy="688033"/>
            </a:xfrm>
            <a:prstGeom prst="rect">
              <a:avLst/>
            </a:prstGeom>
          </p:spPr>
        </p:pic>
        <p:sp>
          <p:nvSpPr>
            <p:cNvPr id="19" name="Arc 18">
              <a:extLst>
                <a:ext uri="{FF2B5EF4-FFF2-40B4-BE49-F238E27FC236}">
                  <a16:creationId xmlns:a16="http://schemas.microsoft.com/office/drawing/2014/main" id="{D1E6DADB-C4A8-46E0-BB36-BBD1779CCA1E}"/>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0" name="Arc 19">
              <a:extLst>
                <a:ext uri="{FF2B5EF4-FFF2-40B4-BE49-F238E27FC236}">
                  <a16:creationId xmlns:a16="http://schemas.microsoft.com/office/drawing/2014/main" id="{A8A6EF0E-EB7E-4682-94A5-1FC7F7463B59}"/>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Tree>
    <p:extLst>
      <p:ext uri="{BB962C8B-B14F-4D97-AF65-F5344CB8AC3E}">
        <p14:creationId xmlns:p14="http://schemas.microsoft.com/office/powerpoint/2010/main" val="894190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3" name="ZoneTexte 12">
            <a:extLst>
              <a:ext uri="{FF2B5EF4-FFF2-40B4-BE49-F238E27FC236}">
                <a16:creationId xmlns:a16="http://schemas.microsoft.com/office/drawing/2014/main" id="{5D793DE9-8F09-425D-B5DC-60F0B7A1EDBB}"/>
              </a:ext>
            </a:extLst>
          </p:cNvPr>
          <p:cNvSpPr txBox="1"/>
          <p:nvPr/>
        </p:nvSpPr>
        <p:spPr>
          <a:xfrm>
            <a:off x="94134" y="430290"/>
            <a:ext cx="9717732" cy="6494085"/>
          </a:xfrm>
          <a:prstGeom prst="rect">
            <a:avLst/>
          </a:prstGeom>
          <a:noFill/>
        </p:spPr>
        <p:txBody>
          <a:bodyPr wrap="square">
            <a:spAutoFit/>
          </a:bodyPr>
          <a:lstStyle/>
          <a:p>
            <a:pPr lvl="0">
              <a:tabLst>
                <a:tab pos="457200" algn="l"/>
              </a:tabLst>
            </a:pPr>
            <a:r>
              <a:rPr lang="fr-FR" sz="1600" b="1">
                <a:effectLst/>
                <a:latin typeface="Taffy" panose="03050402030202030204" pitchFamily="66" charset="0"/>
                <a:ea typeface="Times New Roman" panose="02020603050405020304" pitchFamily="18" charset="0"/>
              </a:rPr>
              <a:t>5. SANCTIONS</a:t>
            </a:r>
            <a:endParaRPr lang="fr-BE" sz="1600">
              <a:effectLst/>
              <a:latin typeface="Taffy" panose="03050402030202030204" pitchFamily="66" charset="0"/>
              <a:ea typeface="Times New Roman" panose="02020603050405020304" pitchFamily="18" charset="0"/>
            </a:endParaRPr>
          </a:p>
          <a:p>
            <a:r>
              <a:rPr lang="fr-FR" sz="800">
                <a:effectLst/>
                <a:latin typeface="Taffy" panose="03050402030202030204" pitchFamily="66" charset="0"/>
                <a:ea typeface="Times New Roman" panose="02020603050405020304" pitchFamily="18" charset="0"/>
              </a:rPr>
              <a:t>  </a:t>
            </a:r>
            <a:endParaRPr lang="fr-BE" sz="800">
              <a:effectLst/>
              <a:latin typeface="Taffy" panose="03050402030202030204" pitchFamily="66" charset="0"/>
              <a:ea typeface="Times New Roman" panose="02020603050405020304" pitchFamily="18" charset="0"/>
            </a:endParaRPr>
          </a:p>
          <a:p>
            <a:pPr algn="just"/>
            <a:r>
              <a:rPr lang="fr-FR" sz="1300">
                <a:effectLst/>
                <a:latin typeface="Taffy" panose="03050402030202030204" pitchFamily="66" charset="0"/>
                <a:ea typeface="Times New Roman" panose="02020603050405020304" pitchFamily="18" charset="0"/>
              </a:rPr>
              <a:t>Les sanctions prévues au Collège Saint-Etienne sont par ordre croissant :</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La remarque orale.</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La remarque au journal de classe signée par les parents.</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La confiscation d’objets non appropriés.</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 travail supplémentaire.</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L’exclusion du cours, qui sanctionne un comportement entravant le bon déroulement du cours.  Dans ce cas, l’élève doit être dans une autre classe ou auprès de la direction (ou un autre surveillant).</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La retenue, laquelle sanctionne entre autres trois remarques de même nature au journal de classe, un acte de déprédation, une attitude grave vis à vis d’un condisciple ou d’un membre du personnel.</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L’exclusion provisoire, laquelle sanctionne entre autres</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cs typeface="Times New Roman" panose="02020603050405020304" pitchFamily="18" charset="0"/>
              </a:rPr>
              <a:t>la répétition d’un fait semblable à ceux sanctionnés par des retenues,</a:t>
            </a:r>
            <a:endParaRPr lang="fr-BE" sz="1300">
              <a:effectLst/>
              <a:latin typeface="Taffy" panose="03050402030202030204" pitchFamily="66" charset="0"/>
              <a:ea typeface="Times New Roman" panose="02020603050405020304" pitchFamily="18" charset="0"/>
              <a:cs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une fugue,</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un acte d’indiscipline ou un comportement portant gravement atteinte à la communauté ou à ses personnes.  Selon la gravité ou la répétition des faits, les exclusions provisoires peuvent être portées à 2 ou 3 jours ; l’exclusion provisoire de l’établissement ou d’un cours ne peut, dans le courant d’une année scolaire, excéder 12 demi-journées.</a:t>
            </a:r>
            <a:endParaRPr lang="fr-BE" sz="1300">
              <a:effectLst/>
              <a:latin typeface="Taffy" panose="03050402030202030204" pitchFamily="66"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300">
                <a:effectLst/>
                <a:latin typeface="Taffy" panose="03050402030202030204" pitchFamily="66" charset="0"/>
                <a:ea typeface="Times New Roman" panose="02020603050405020304" pitchFamily="18" charset="0"/>
              </a:rPr>
              <a:t>L’exclusion définitive ou la non-réinscription, en référence au décret du 24 juillet 97 qui détermine les modalités d’exclusion définitive et la non-réinscription.  Celles-ci peuvent être prononcées dans le cas où :</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l’élève porte atteinte à l’intégrité physique, psychologique ou morale d’un membre du personnel ou d’un élève.</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l’élève exerce sciemment et de manière répétée sur un autre élève ou un membre du personnel de l’établissement une pression psychologique insupportable, par menaces, insultes, injures, calomnies ou diffamation.</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l’élève compromet gravement l’organisation de l’établissement ou lui fait subir un préjudice matériel ou moral grave.</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l’élève rackette un autre élève de l’établissement.</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L’élève produit tout acte de violence sexuelle à l’encontre d’un élève ou d’un membre du personnel de l’établissement. </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La détention ou l’usage d’une arme.</a:t>
            </a:r>
            <a:endParaRPr lang="fr-BE" sz="1300">
              <a:effectLst/>
              <a:latin typeface="Taffy" panose="03050402030202030204" pitchFamily="66" charset="0"/>
              <a:ea typeface="Times New Roman" panose="02020603050405020304" pitchFamily="18" charset="0"/>
            </a:endParaRPr>
          </a:p>
          <a:p>
            <a:pPr marL="742950" lvl="1" indent="-285750" algn="just">
              <a:buFont typeface="Times New Roman" panose="02020603050405020304" pitchFamily="18" charset="0"/>
              <a:buChar char="-"/>
              <a:tabLst>
                <a:tab pos="914400" algn="l"/>
              </a:tabLst>
            </a:pPr>
            <a:r>
              <a:rPr lang="fr-FR" sz="1300">
                <a:effectLst/>
                <a:latin typeface="Taffy" panose="03050402030202030204" pitchFamily="66" charset="0"/>
                <a:ea typeface="Times New Roman" panose="02020603050405020304" pitchFamily="18" charset="0"/>
              </a:rPr>
              <a:t>Les absences injustifiées peuvent déterminer une non-réinscription.</a:t>
            </a:r>
            <a:endParaRPr lang="fr-BE" sz="1300">
              <a:effectLst/>
              <a:latin typeface="Taffy" panose="03050402030202030204" pitchFamily="66" charset="0"/>
              <a:ea typeface="Times New Roman" panose="02020603050405020304" pitchFamily="18" charset="0"/>
            </a:endParaRPr>
          </a:p>
          <a:p>
            <a:pPr marL="685800" algn="just"/>
            <a:r>
              <a:rPr lang="fr-FR" sz="1300">
                <a:effectLst/>
                <a:latin typeface="Taffy" panose="03050402030202030204" pitchFamily="66" charset="0"/>
                <a:ea typeface="Times New Roman" panose="02020603050405020304" pitchFamily="18" charset="0"/>
              </a:rPr>
              <a:t>Les modalités d’exclusion définitives prévoient l’envoi d’une lettre recommandée et une rencontre avec les parents au plus tôt le quatrième jour ouvrable qui suit la notification.  Si la gravité des faits le justifie, la direction peut écarter provisoirement l’élève de l’établissement pendant la durée de la procédure de renvoi.  Un recours est possible si les parents le souhaitent et sera introduit auprès du Conseil d’Administration du Pouvoir Organisateur.  L’introduction d’un recours n’est pas suspensive de la décision d’exclusion.</a:t>
            </a:r>
            <a:endParaRPr lang="fr-BE" sz="1300">
              <a:effectLst/>
              <a:latin typeface="Taffy" panose="03050402030202030204" pitchFamily="66" charset="0"/>
              <a:ea typeface="Times New Roman" panose="02020603050405020304" pitchFamily="18" charset="0"/>
            </a:endParaRPr>
          </a:p>
        </p:txBody>
      </p:sp>
      <p:pic>
        <p:nvPicPr>
          <p:cNvPr id="14" name="Graphique 13" descr="Retour avec un remplissage uni">
            <a:hlinkClick r:id="rId6" action="ppaction://hlinksldjump"/>
            <a:extLst>
              <a:ext uri="{FF2B5EF4-FFF2-40B4-BE49-F238E27FC236}">
                <a16:creationId xmlns:a16="http://schemas.microsoft.com/office/drawing/2014/main" id="{DCC647A9-A0C9-4985-94B4-DF32FF5E1B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3805" y="4783108"/>
            <a:ext cx="744066" cy="744066"/>
          </a:xfrm>
          <a:prstGeom prst="rect">
            <a:avLst/>
          </a:prstGeom>
        </p:spPr>
      </p:pic>
      <p:sp>
        <p:nvSpPr>
          <p:cNvPr id="15" name="ZoneTexte 14">
            <a:extLst>
              <a:ext uri="{FF2B5EF4-FFF2-40B4-BE49-F238E27FC236}">
                <a16:creationId xmlns:a16="http://schemas.microsoft.com/office/drawing/2014/main" id="{74DBF0BC-D373-4891-B5F6-0592C4048519}"/>
              </a:ext>
            </a:extLst>
          </p:cNvPr>
          <p:cNvSpPr txBox="1"/>
          <p:nvPr/>
        </p:nvSpPr>
        <p:spPr>
          <a:xfrm>
            <a:off x="8797666" y="5343507"/>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1452763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3" name="ZoneTexte 12">
            <a:extLst>
              <a:ext uri="{FF2B5EF4-FFF2-40B4-BE49-F238E27FC236}">
                <a16:creationId xmlns:a16="http://schemas.microsoft.com/office/drawing/2014/main" id="{5D793DE9-8F09-425D-B5DC-60F0B7A1EDBB}"/>
              </a:ext>
            </a:extLst>
          </p:cNvPr>
          <p:cNvSpPr txBox="1"/>
          <p:nvPr/>
        </p:nvSpPr>
        <p:spPr>
          <a:xfrm>
            <a:off x="94134" y="430290"/>
            <a:ext cx="9717732" cy="2062103"/>
          </a:xfrm>
          <a:prstGeom prst="rect">
            <a:avLst/>
          </a:prstGeom>
          <a:noFill/>
        </p:spPr>
        <p:txBody>
          <a:bodyPr wrap="square">
            <a:spAutoFit/>
          </a:bodyPr>
          <a:lstStyle/>
          <a:p>
            <a:pPr lvl="0">
              <a:tabLst>
                <a:tab pos="457200" algn="l"/>
              </a:tabLst>
            </a:pPr>
            <a:r>
              <a:rPr lang="fr-FR" sz="1600" b="1" dirty="0">
                <a:effectLst/>
                <a:latin typeface="Taffy" panose="03050402030202030204" pitchFamily="66" charset="0"/>
                <a:ea typeface="Times New Roman" panose="02020603050405020304" pitchFamily="18" charset="0"/>
              </a:rPr>
              <a:t>5. SANCTIONS (suite)</a:t>
            </a:r>
            <a:endParaRPr lang="fr-BE" sz="1600" dirty="0">
              <a:effectLst/>
              <a:latin typeface="Taffy" panose="03050402030202030204" pitchFamily="66" charset="0"/>
              <a:ea typeface="Times New Roman" panose="02020603050405020304" pitchFamily="18" charset="0"/>
            </a:endParaRPr>
          </a:p>
          <a:p>
            <a:r>
              <a:rPr lang="fr-FR" sz="800" dirty="0">
                <a:effectLst/>
                <a:latin typeface="Taffy" panose="03050402030202030204" pitchFamily="66" charset="0"/>
                <a:ea typeface="Times New Roman" panose="02020603050405020304" pitchFamily="18" charset="0"/>
              </a:rPr>
              <a:t>  </a:t>
            </a:r>
            <a:endParaRPr lang="fr-BE" sz="800" dirty="0">
              <a:effectLst/>
              <a:latin typeface="Taffy" panose="03050402030202030204" pitchFamily="66" charset="0"/>
              <a:ea typeface="Times New Roman" panose="02020603050405020304" pitchFamily="18" charset="0"/>
            </a:endParaRPr>
          </a:p>
          <a:p>
            <a:pPr algn="just"/>
            <a:endParaRPr lang="fr-BE" sz="1300" dirty="0">
              <a:effectLst/>
              <a:latin typeface="Taffy" panose="03050402030202030204" pitchFamily="66" charset="0"/>
              <a:ea typeface="Times New Roman" panose="02020603050405020304" pitchFamily="18" charset="0"/>
            </a:endParaRPr>
          </a:p>
          <a:p>
            <a:pPr algn="just"/>
            <a:r>
              <a:rPr lang="fr-BE" sz="1300" u="sng" dirty="0">
                <a:latin typeface="Taffy" panose="03050402030202030204" pitchFamily="66" charset="0"/>
                <a:ea typeface="Times New Roman" panose="02020603050405020304" pitchFamily="18" charset="0"/>
              </a:rPr>
              <a:t>La problématique du harcèlement</a:t>
            </a:r>
          </a:p>
          <a:p>
            <a:pPr algn="just"/>
            <a:endParaRPr lang="fr-BE" sz="1300" u="sng" dirty="0">
              <a:latin typeface="Taffy" panose="03050402030202030204" pitchFamily="66" charset="0"/>
              <a:ea typeface="Times New Roman" panose="02020603050405020304" pitchFamily="18" charset="0"/>
            </a:endParaRPr>
          </a:p>
          <a:p>
            <a:pPr algn="just"/>
            <a:r>
              <a:rPr lang="fr-BE" sz="1300" dirty="0">
                <a:latin typeface="Taffy" panose="03050402030202030204" pitchFamily="66" charset="0"/>
                <a:ea typeface="Times New Roman" panose="02020603050405020304" pitchFamily="18" charset="0"/>
              </a:rPr>
              <a:t>Seront passibles de sanction, les faits de violence tels que les coups, les blessures, le racket, les propos « sexuels » et le fait d’avoir exercé sciemment sur un autre élève une pression psychologique, par menaces, insultes, injures, humiliations, mise à l’écart, calomnies ou diffamation ou diffusion de photos, sans préjudice d’autres actions, le harcèlement scolaire étant un délit.</a:t>
            </a:r>
          </a:p>
          <a:p>
            <a:pPr algn="just"/>
            <a:endParaRPr lang="fr-BE" sz="1300" dirty="0">
              <a:effectLst/>
              <a:latin typeface="Taffy" panose="03050402030202030204" pitchFamily="66" charset="0"/>
              <a:ea typeface="Times New Roman" panose="02020603050405020304" pitchFamily="18" charset="0"/>
            </a:endParaRPr>
          </a:p>
          <a:p>
            <a:pPr algn="just"/>
            <a:endParaRPr lang="fr-BE" sz="1300" dirty="0">
              <a:effectLst/>
              <a:latin typeface="Taffy" panose="03050402030202030204" pitchFamily="66" charset="0"/>
              <a:ea typeface="Times New Roman" panose="02020603050405020304" pitchFamily="18" charset="0"/>
            </a:endParaRPr>
          </a:p>
        </p:txBody>
      </p:sp>
      <p:pic>
        <p:nvPicPr>
          <p:cNvPr id="14" name="Graphique 13" descr="Retour avec un remplissage uni">
            <a:hlinkClick r:id="rId6" action="ppaction://hlinksldjump"/>
            <a:extLst>
              <a:ext uri="{FF2B5EF4-FFF2-40B4-BE49-F238E27FC236}">
                <a16:creationId xmlns:a16="http://schemas.microsoft.com/office/drawing/2014/main" id="{DCC647A9-A0C9-4985-94B4-DF32FF5E1B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3805" y="4783108"/>
            <a:ext cx="744066" cy="744066"/>
          </a:xfrm>
          <a:prstGeom prst="rect">
            <a:avLst/>
          </a:prstGeom>
        </p:spPr>
      </p:pic>
      <p:sp>
        <p:nvSpPr>
          <p:cNvPr id="15" name="ZoneTexte 14">
            <a:extLst>
              <a:ext uri="{FF2B5EF4-FFF2-40B4-BE49-F238E27FC236}">
                <a16:creationId xmlns:a16="http://schemas.microsoft.com/office/drawing/2014/main" id="{74DBF0BC-D373-4891-B5F6-0592C4048519}"/>
              </a:ext>
            </a:extLst>
          </p:cNvPr>
          <p:cNvSpPr txBox="1"/>
          <p:nvPr/>
        </p:nvSpPr>
        <p:spPr>
          <a:xfrm>
            <a:off x="8797666" y="5343507"/>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294405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3E49E592-F02B-4530-8499-FB022B5DED6C}"/>
              </a:ext>
            </a:extLst>
          </p:cNvPr>
          <p:cNvSpPr txBox="1"/>
          <p:nvPr/>
        </p:nvSpPr>
        <p:spPr>
          <a:xfrm>
            <a:off x="56032" y="688033"/>
            <a:ext cx="9793932" cy="5909310"/>
          </a:xfrm>
          <a:prstGeom prst="rect">
            <a:avLst/>
          </a:prstGeom>
          <a:noFill/>
        </p:spPr>
        <p:txBody>
          <a:bodyPr wrap="square">
            <a:spAutoFit/>
          </a:bodyPr>
          <a:lstStyle/>
          <a:p>
            <a:pPr lvl="0">
              <a:tabLst>
                <a:tab pos="457200" algn="l"/>
              </a:tabLst>
            </a:pPr>
            <a:r>
              <a:rPr lang="fr-FR" sz="1600" b="1">
                <a:effectLst/>
                <a:latin typeface="Taffy" panose="03050402030202030204" pitchFamily="66" charset="0"/>
                <a:ea typeface="Times New Roman" panose="02020603050405020304" pitchFamily="18" charset="0"/>
              </a:rPr>
              <a:t>6. DIVERS</a:t>
            </a:r>
            <a:endParaRPr lang="fr-BE" sz="1600">
              <a:effectLst/>
              <a:latin typeface="Taffy" panose="03050402030202030204" pitchFamily="66" charset="0"/>
              <a:ea typeface="Times New Roman" panose="02020603050405020304" pitchFamily="18" charset="0"/>
            </a:endParaRPr>
          </a:p>
          <a:p>
            <a:r>
              <a:rPr lang="fr-FR" sz="1400">
                <a:effectLst/>
                <a:latin typeface="Taffy" panose="03050402030202030204" pitchFamily="66" charset="0"/>
                <a:ea typeface="Times New Roman" panose="02020603050405020304" pitchFamily="18" charset="0"/>
              </a:rPr>
              <a:t> </a:t>
            </a:r>
            <a:endParaRPr lang="fr-BE" sz="1400">
              <a:effectLst/>
              <a:latin typeface="Taffy" panose="03050402030202030204" pitchFamily="66" charset="0"/>
              <a:ea typeface="Times New Roman" panose="02020603050405020304" pitchFamily="18" charset="0"/>
            </a:endParaRPr>
          </a:p>
          <a:p>
            <a:pPr marL="285750" indent="-285750" algn="just">
              <a:buFont typeface="Arial" panose="020B0604020202020204" pitchFamily="34" charset="0"/>
              <a:buChar char="•"/>
            </a:pPr>
            <a:r>
              <a:rPr lang="fr-FR" sz="1400">
                <a:effectLst/>
                <a:latin typeface="Taffy" panose="03050402030202030204" pitchFamily="66" charset="0"/>
                <a:ea typeface="Times New Roman" panose="02020603050405020304" pitchFamily="18" charset="0"/>
              </a:rPr>
              <a:t>Il est demandé de marquer les vêtements ou objets appartenant à l’enfant.  Il existe un endroit pour les objets perdus </a:t>
            </a:r>
            <a:r>
              <a:rPr lang="fr-BE" sz="1400">
                <a:effectLst/>
                <a:latin typeface="Taffy" panose="03050402030202030204" pitchFamily="66" charset="0"/>
                <a:ea typeface="Times New Roman" panose="02020603050405020304" pitchFamily="18" charset="0"/>
              </a:rPr>
              <a:t>dans le réfectoire.</a:t>
            </a:r>
          </a:p>
          <a:p>
            <a:pPr marL="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A la fin de chaque trimestre, une exposition d’objets perdus est organisée.</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Tout objet non réclamé sera donné à une œuvre de bienfaisance.</a:t>
            </a:r>
          </a:p>
          <a:p>
            <a:pPr marL="228600" algn="just"/>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1400">
                <a:effectLst/>
                <a:latin typeface="Taffy" panose="03050402030202030204" pitchFamily="66" charset="0"/>
                <a:ea typeface="Times New Roman" panose="02020603050405020304" pitchFamily="18" charset="0"/>
              </a:rPr>
              <a:t>La distribution de documents extérieurs à l’école ainsi que l’apposition d’affiches doivent faire l’objet d’une demande auprès de la direction.</a:t>
            </a:r>
          </a:p>
          <a:p>
            <a:pPr algn="just"/>
            <a:endParaRPr lang="fr-FR" sz="1400">
              <a:effectLst/>
              <a:latin typeface="Taffy" panose="03050402030202030204" pitchFamily="66" charset="0"/>
              <a:ea typeface="Times New Roman" panose="02020603050405020304" pitchFamily="18" charset="0"/>
            </a:endParaRPr>
          </a:p>
          <a:p>
            <a:pPr marL="285750" indent="-285750" algn="just">
              <a:buFont typeface="Arial" panose="020B0604020202020204" pitchFamily="34" charset="0"/>
              <a:buChar char="•"/>
            </a:pPr>
            <a:r>
              <a:rPr lang="fr-FR" sz="1400" b="1">
                <a:effectLst/>
                <a:latin typeface="Taffy" panose="03050402030202030204" pitchFamily="66" charset="0"/>
                <a:ea typeface="Times New Roman" panose="02020603050405020304" pitchFamily="18" charset="0"/>
                <a:cs typeface="Times New Roman" panose="02020603050405020304" pitchFamily="18" charset="0"/>
              </a:rPr>
              <a:t>Stationnement</a:t>
            </a:r>
            <a:r>
              <a:rPr lang="fr-FR" sz="1400">
                <a:effectLst/>
                <a:latin typeface="Taffy" panose="03050402030202030204" pitchFamily="66" charset="0"/>
                <a:ea typeface="Times New Roman" panose="02020603050405020304" pitchFamily="18" charset="0"/>
                <a:cs typeface="Times New Roman" panose="02020603050405020304" pitchFamily="18" charset="0"/>
              </a:rPr>
              <a:t>.</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Sur l’avis de la police locale, les parents sont invités à respecter le dépose-minute et à favoriser un écoulement rapide de la circulation.   </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Il n’est ni permis de stationner en double file ni juste devant l’entrée du bâtiment (les entrées doivent toujours rester libres en cas de secours d’urgence) </a:t>
            </a:r>
            <a:r>
              <a:rPr lang="fr-FR" sz="1400" b="1">
                <a:effectLst/>
                <a:latin typeface="Taffy" panose="03050402030202030204" pitchFamily="66" charset="0"/>
                <a:ea typeface="Times New Roman" panose="02020603050405020304" pitchFamily="18" charset="0"/>
                <a:cs typeface="Times New Roman" panose="02020603050405020304" pitchFamily="18" charset="0"/>
              </a:rPr>
              <a:t>y compris le passage latéral côté Ravel (passage des pompiers).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On peut s’arrêter un court moment, le temps nécessaire pour déposer ou embarquer son (ses) enfant(s).  Pour la sécurité des enfants, il est demandé aux parents de rouler lentement dans l’avenue des Prisonniers de Guerre.</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Deux emplacements plus larges sur le parking sont strictement réservés aux personnes ayant un problème de mobilité.  </a:t>
            </a:r>
            <a:r>
              <a:rPr lang="fr-FR" sz="1400" b="1">
                <a:effectLst/>
                <a:latin typeface="Taffy" panose="03050402030202030204" pitchFamily="66" charset="0"/>
                <a:ea typeface="Times New Roman" panose="02020603050405020304" pitchFamily="18" charset="0"/>
                <a:cs typeface="Times New Roman" panose="02020603050405020304" pitchFamily="18" charset="0"/>
              </a:rPr>
              <a:t>Vous pouvez stationner sur le parking du secondaire au n°36 mais pas y laisser votre voiture pendant toute la journée</a:t>
            </a:r>
            <a:r>
              <a:rPr lang="fr-FR" sz="1400">
                <a:effectLst/>
                <a:latin typeface="Taffy" panose="03050402030202030204" pitchFamily="66" charset="0"/>
                <a:ea typeface="Times New Roman" panose="02020603050405020304" pitchFamily="18" charset="0"/>
                <a:cs typeface="Times New Roman" panose="02020603050405020304" pitchFamily="18" charset="0"/>
              </a:rPr>
              <a:t>. </a:t>
            </a: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Il est interdit de laisser sa voiture sur le parking « Proximus -Belgacom ».</a:t>
            </a:r>
          </a:p>
          <a:p>
            <a:pPr marL="228600" indent="228600" algn="just"/>
            <a:r>
              <a:rPr lang="fr-FR" sz="1400">
                <a:latin typeface="Taffy" panose="03050402030202030204" pitchFamily="66" charset="0"/>
                <a:ea typeface="Times New Roman" panose="02020603050405020304" pitchFamily="18" charset="0"/>
                <a:cs typeface="Times New Roman" panose="02020603050405020304" pitchFamily="18" charset="0"/>
              </a:rPr>
              <a:t>Notre rue est désormais une rue cyclable.</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p>
            <a:pPr marL="228600"/>
            <a:r>
              <a:rPr lang="fr-FR" sz="1600">
                <a:effectLst/>
                <a:latin typeface="Taffy" panose="03050402030202030204" pitchFamily="66" charset="0"/>
                <a:ea typeface="Times New Roman" panose="02020603050405020304" pitchFamily="18" charset="0"/>
                <a:cs typeface="Times New Roman" panose="02020603050405020304" pitchFamily="18" charset="0"/>
              </a:rPr>
              <a:t> </a:t>
            </a:r>
            <a:endParaRPr lang="fr-BE" sz="1600">
              <a:effectLst/>
              <a:latin typeface="Taffy" panose="03050402030202030204" pitchFamily="66" charset="0"/>
              <a:ea typeface="Times New Roman" panose="02020603050405020304" pitchFamily="18" charset="0"/>
              <a:cs typeface="Times New Roman" panose="02020603050405020304" pitchFamily="18" charset="0"/>
            </a:endParaRPr>
          </a:p>
          <a:p>
            <a:pPr lvl="0">
              <a:tabLst>
                <a:tab pos="457200" algn="l"/>
              </a:tabLst>
            </a:pPr>
            <a:r>
              <a:rPr lang="fr-FR" sz="1600" b="1">
                <a:effectLst/>
                <a:latin typeface="Taffy" panose="03050402030202030204" pitchFamily="66" charset="0"/>
                <a:ea typeface="Times New Roman" panose="02020603050405020304" pitchFamily="18" charset="0"/>
              </a:rPr>
              <a:t>7. DISPOSITIONS FINALES</a:t>
            </a:r>
            <a:endParaRPr lang="fr-BE" sz="1600">
              <a:effectLst/>
              <a:latin typeface="Taffy" panose="03050402030202030204" pitchFamily="66" charset="0"/>
              <a:ea typeface="Times New Roman" panose="02020603050405020304" pitchFamily="18" charset="0"/>
            </a:endParaRPr>
          </a:p>
          <a:p>
            <a:pPr marL="228600" indent="228600"/>
            <a:r>
              <a:rPr lang="fr-FR" sz="800">
                <a:effectLst/>
                <a:latin typeface="Taffy" panose="03050402030202030204" pitchFamily="66" charset="0"/>
                <a:ea typeface="Times New Roman" panose="02020603050405020304" pitchFamily="18" charset="0"/>
                <a:cs typeface="Times New Roman" panose="02020603050405020304" pitchFamily="18" charset="0"/>
              </a:rPr>
              <a:t>  </a:t>
            </a:r>
            <a:endParaRPr lang="fr-BE" sz="800">
              <a:effectLst/>
              <a:latin typeface="Taffy" panose="03050402030202030204" pitchFamily="66" charset="0"/>
              <a:ea typeface="Times New Roman" panose="02020603050405020304" pitchFamily="18" charset="0"/>
              <a:cs typeface="Times New Roman" panose="02020603050405020304" pitchFamily="18" charset="0"/>
            </a:endParaRPr>
          </a:p>
          <a:p>
            <a:pPr marL="228600" indent="228600" algn="just"/>
            <a:r>
              <a:rPr lang="fr-FR" sz="1400">
                <a:effectLst/>
                <a:latin typeface="Taffy" panose="03050402030202030204" pitchFamily="66" charset="0"/>
                <a:ea typeface="Times New Roman" panose="02020603050405020304" pitchFamily="18" charset="0"/>
                <a:cs typeface="Times New Roman" panose="02020603050405020304" pitchFamily="18" charset="0"/>
              </a:rPr>
              <a:t>Le présent règlement d’ordre intérieur ne dispense pas les élèves, leurs parents ou la personne responsable, de se conformer aux textes légaux, règlements et instructions administratives qui les concernent, ainsi qu’à toute note ou recommandation émanant de l’établissement.</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p:txBody>
      </p:sp>
      <p:pic>
        <p:nvPicPr>
          <p:cNvPr id="13" name="Graphique 12" descr="Retour avec un remplissage uni">
            <a:hlinkClick r:id="rId6" action="ppaction://hlinksldjump"/>
            <a:extLst>
              <a:ext uri="{FF2B5EF4-FFF2-40B4-BE49-F238E27FC236}">
                <a16:creationId xmlns:a16="http://schemas.microsoft.com/office/drawing/2014/main" id="{4A3484CF-5624-4206-A258-C5A5DE7A79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1295" y="5913408"/>
            <a:ext cx="744066" cy="744066"/>
          </a:xfrm>
          <a:prstGeom prst="rect">
            <a:avLst/>
          </a:prstGeom>
        </p:spPr>
      </p:pic>
      <p:sp>
        <p:nvSpPr>
          <p:cNvPr id="14" name="ZoneTexte 13">
            <a:extLst>
              <a:ext uri="{FF2B5EF4-FFF2-40B4-BE49-F238E27FC236}">
                <a16:creationId xmlns:a16="http://schemas.microsoft.com/office/drawing/2014/main" id="{E29B7061-E15E-4AB4-9892-99BCB13A02B8}"/>
              </a:ext>
            </a:extLst>
          </p:cNvPr>
          <p:cNvSpPr txBox="1"/>
          <p:nvPr/>
        </p:nvSpPr>
        <p:spPr>
          <a:xfrm>
            <a:off x="8805156" y="6473807"/>
            <a:ext cx="1130438" cy="292388"/>
          </a:xfrm>
          <a:prstGeom prst="rect">
            <a:avLst/>
          </a:prstGeom>
          <a:noFill/>
        </p:spPr>
        <p:txBody>
          <a:bodyPr wrap="none" rtlCol="0">
            <a:spAutoFit/>
          </a:bodyPr>
          <a:lstStyle/>
          <a:p>
            <a:r>
              <a:rPr lang="fr-BE" sz="1300">
                <a:latin typeface="Taffy" panose="03050402030202030204" pitchFamily="66" charset="0"/>
              </a:rPr>
              <a:t>Retour au ROI</a:t>
            </a:r>
          </a:p>
        </p:txBody>
      </p:sp>
    </p:spTree>
    <p:extLst>
      <p:ext uri="{BB962C8B-B14F-4D97-AF65-F5344CB8AC3E}">
        <p14:creationId xmlns:p14="http://schemas.microsoft.com/office/powerpoint/2010/main" val="617361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RGE</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ZoneTexte 11">
            <a:extLst>
              <a:ext uri="{FF2B5EF4-FFF2-40B4-BE49-F238E27FC236}">
                <a16:creationId xmlns:a16="http://schemas.microsoft.com/office/drawing/2014/main" id="{3E49E592-F02B-4530-8499-FB022B5DED6C}"/>
              </a:ext>
            </a:extLst>
          </p:cNvPr>
          <p:cNvSpPr txBox="1"/>
          <p:nvPr/>
        </p:nvSpPr>
        <p:spPr>
          <a:xfrm>
            <a:off x="17934" y="1026169"/>
            <a:ext cx="9793932" cy="523220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lang="fr-FR" sz="1600" b="1">
                <a:solidFill>
                  <a:prstClr val="black"/>
                </a:solidFill>
                <a:latin typeface="Taffy" panose="03050402030202030204" pitchFamily="66" charset="0"/>
                <a:ea typeface="Times New Roman" panose="02020603050405020304" pitchFamily="18" charset="0"/>
              </a:rPr>
              <a:t>Nouvelles procédures de maintien exceptionnel</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kumimoji="0" lang="fr-FR" sz="1600" b="1"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fr-FR" sz="1600" b="1"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Un calendrier vous sera communiqué fin septembre avec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lang="fr-FR" sz="1600" b="1">
              <a:solidFill>
                <a:prstClr val="black"/>
              </a:solidFill>
              <a:latin typeface="Taffy" panose="03050402030202030204" pitchFamily="66"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une planification des épreuves d’évaluation sommative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une planification des délibérations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une planification des réunions de parents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une planification des moments d’information ou de concertation ;</a:t>
            </a:r>
          </a:p>
          <a:p>
            <a:pPr marL="285750" marR="0" lvl="0" indent="-285750" algn="l" defTabSz="457200" rtl="0" eaLnBrk="1" fontAlgn="auto" latinLnBrk="0" hangingPunct="1">
              <a:lnSpc>
                <a:spcPct val="100000"/>
              </a:lnSpc>
              <a:spcBef>
                <a:spcPts val="0"/>
              </a:spcBef>
              <a:spcAft>
                <a:spcPts val="0"/>
              </a:spcAft>
              <a:buClrTx/>
              <a:buSzTx/>
              <a:buFontTx/>
              <a:buChar char="-"/>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une planification de la concertation interne menée dans le cadre de la procédure de maintien exceptionnel dans une année du tronc commun.</a:t>
            </a:r>
          </a:p>
          <a:p>
            <a:pPr marL="285750" marR="0" lvl="0" indent="-285750" algn="l" defTabSz="457200" rtl="0" eaLnBrk="1" fontAlgn="auto" latinLnBrk="0" hangingPunct="1">
              <a:lnSpc>
                <a:spcPct val="100000"/>
              </a:lnSpc>
              <a:spcBef>
                <a:spcPts val="0"/>
              </a:spcBef>
              <a:spcAft>
                <a:spcPts val="0"/>
              </a:spcAft>
              <a:buClrTx/>
              <a:buSzTx/>
              <a:buFontTx/>
              <a:buChar char="-"/>
              <a:tabLst>
                <a:tab pos="457200" algn="l"/>
              </a:tabLst>
              <a:defRPr/>
            </a:pPr>
            <a:endParaRPr lang="fr-FR" sz="1600">
              <a:solidFill>
                <a:prstClr val="black"/>
              </a:solidFill>
              <a:latin typeface="Taffy" panose="03050402030202030204" pitchFamily="66" charset="0"/>
              <a:ea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tab pos="457200" algn="l"/>
              </a:tabLst>
              <a:defRPr/>
            </a:pPr>
            <a:r>
              <a:rPr kumimoji="0" lang="fr-FR" sz="1600" b="1"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Lors des réunions de rentrée, les enseignants vous informeront sur :</a:t>
            </a:r>
          </a:p>
          <a:p>
            <a:pPr marR="0" lvl="0" algn="l" defTabSz="457200" rtl="0" eaLnBrk="1" fontAlgn="auto" latinLnBrk="0" hangingPunct="1">
              <a:lnSpc>
                <a:spcPct val="100000"/>
              </a:lnSpc>
              <a:spcBef>
                <a:spcPts val="0"/>
              </a:spcBef>
              <a:spcAft>
                <a:spcPts val="0"/>
              </a:spcAft>
              <a:buClrTx/>
              <a:buSzTx/>
              <a:tabLst>
                <a:tab pos="457200" algn="l"/>
              </a:tabLst>
              <a:defRPr/>
            </a:pPr>
            <a:endPar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a:p>
            <a:pPr marR="0" lvl="0" algn="l" defTabSz="457200" rtl="0" eaLnBrk="1" fontAlgn="auto" latinLnBrk="0" hangingPunct="1">
              <a:lnSpc>
                <a:spcPct val="100000"/>
              </a:lnSpc>
              <a:spcBef>
                <a:spcPts val="0"/>
              </a:spcBef>
              <a:spcAft>
                <a:spcPts val="0"/>
              </a:spcAft>
              <a:buClrTx/>
              <a:buSzTx/>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les critères d'un travail scolaire de qualité ;</a:t>
            </a:r>
          </a:p>
          <a:p>
            <a:pPr marR="0" lvl="0" algn="l" defTabSz="457200" rtl="0" eaLnBrk="1" fontAlgn="auto" latinLnBrk="0" hangingPunct="1">
              <a:lnSpc>
                <a:spcPct val="100000"/>
              </a:lnSpc>
              <a:spcBef>
                <a:spcPts val="0"/>
              </a:spcBef>
              <a:spcAft>
                <a:spcPts val="0"/>
              </a:spcAft>
              <a:buClrTx/>
              <a:buSzTx/>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les procédures d'évaluation et de délibération des jurys d’école et la communication de leurs décisions ;</a:t>
            </a:r>
          </a:p>
          <a:p>
            <a:pPr marR="0" lvl="0" algn="l" defTabSz="457200" rtl="0" eaLnBrk="1" fontAlgn="auto" latinLnBrk="0" hangingPunct="1">
              <a:lnSpc>
                <a:spcPct val="100000"/>
              </a:lnSpc>
              <a:spcBef>
                <a:spcPts val="0"/>
              </a:spcBef>
              <a:spcAft>
                <a:spcPts val="0"/>
              </a:spcAft>
              <a:buClrTx/>
              <a:buSzTx/>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la communication, aux élèves et à leurs parents, des décisions prises à la suite de la délibération de fin d’année et, le cas échéant, de la concertation ;</a:t>
            </a:r>
          </a:p>
          <a:p>
            <a:pPr marR="0" lvl="0" algn="l" defTabSz="457200" rtl="0" eaLnBrk="1" fontAlgn="auto" latinLnBrk="0" hangingPunct="1">
              <a:lnSpc>
                <a:spcPct val="100000"/>
              </a:lnSpc>
              <a:spcBef>
                <a:spcPts val="0"/>
              </a:spcBef>
              <a:spcAft>
                <a:spcPts val="0"/>
              </a:spcAft>
              <a:buClrTx/>
              <a:buSzTx/>
              <a:tabLst>
                <a:tab pos="457200" algn="l"/>
              </a:tabLst>
              <a:defRPr/>
            </a:pPr>
            <a:r>
              <a:rPr kumimoji="0" lang="fr-FR"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le déroulement de la procédure de maintien exceptionnel dans le tronc commun.</a:t>
            </a:r>
          </a:p>
          <a:p>
            <a:pPr marR="0" lvl="0" algn="l" defTabSz="457200" rtl="0" eaLnBrk="1" fontAlgn="auto" latinLnBrk="0" hangingPunct="1">
              <a:lnSpc>
                <a:spcPct val="100000"/>
              </a:lnSpc>
              <a:spcBef>
                <a:spcPts val="0"/>
              </a:spcBef>
              <a:spcAft>
                <a:spcPts val="0"/>
              </a:spcAft>
              <a:buClrTx/>
              <a:buSzTx/>
              <a:tabLst>
                <a:tab pos="457200" algn="l"/>
              </a:tabLst>
              <a:defRPr/>
            </a:pPr>
            <a:endParaRPr kumimoji="0" lang="fr-BE"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a:p>
            <a:pPr marR="0" lvl="0" algn="l" defTabSz="457200" rtl="0" eaLnBrk="1" fontAlgn="auto" latinLnBrk="0" hangingPunct="1">
              <a:lnSpc>
                <a:spcPct val="100000"/>
              </a:lnSpc>
              <a:spcBef>
                <a:spcPts val="0"/>
              </a:spcBef>
              <a:spcAft>
                <a:spcPts val="0"/>
              </a:spcAft>
              <a:buClrTx/>
              <a:buSzTx/>
              <a:tabLst>
                <a:tab pos="457200" algn="l"/>
              </a:tabLst>
              <a:defRPr/>
            </a:pPr>
            <a:endParaRPr kumimoji="0" lang="fr-BE"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a:t>
            </a:r>
            <a:endParaRPr kumimoji="0" lang="fr-BE" sz="14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p:txBody>
      </p:sp>
      <p:pic>
        <p:nvPicPr>
          <p:cNvPr id="13" name="Graphique 12" descr="Retour avec un remplissage uni">
            <a:hlinkClick r:id="rId6" action="ppaction://hlinksldjump"/>
            <a:extLst>
              <a:ext uri="{FF2B5EF4-FFF2-40B4-BE49-F238E27FC236}">
                <a16:creationId xmlns:a16="http://schemas.microsoft.com/office/drawing/2014/main" id="{4A3484CF-5624-4206-A258-C5A5DE7A79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1295" y="5913408"/>
            <a:ext cx="744066" cy="744066"/>
          </a:xfrm>
          <a:prstGeom prst="rect">
            <a:avLst/>
          </a:prstGeom>
        </p:spPr>
      </p:pic>
      <p:sp>
        <p:nvSpPr>
          <p:cNvPr id="14" name="ZoneTexte 13">
            <a:extLst>
              <a:ext uri="{FF2B5EF4-FFF2-40B4-BE49-F238E27FC236}">
                <a16:creationId xmlns:a16="http://schemas.microsoft.com/office/drawing/2014/main" id="{E29B7061-E15E-4AB4-9892-99BCB13A02B8}"/>
              </a:ext>
            </a:extLst>
          </p:cNvPr>
          <p:cNvSpPr txBox="1"/>
          <p:nvPr/>
        </p:nvSpPr>
        <p:spPr>
          <a:xfrm>
            <a:off x="8805156" y="6473807"/>
            <a:ext cx="1130438"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300" b="0" i="0" u="none" strike="noStrike" kern="1200" cap="none" spc="0" normalizeH="0" baseline="0" noProof="0">
                <a:ln>
                  <a:noFill/>
                </a:ln>
                <a:solidFill>
                  <a:prstClr val="black"/>
                </a:solidFill>
                <a:effectLst/>
                <a:uLnTx/>
                <a:uFillTx/>
                <a:latin typeface="Taffy" panose="03050402030202030204" pitchFamily="66" charset="0"/>
                <a:ea typeface="+mn-ea"/>
                <a:cs typeface="+mn-cs"/>
              </a:rPr>
              <a:t>Retour au ROI</a:t>
            </a:r>
          </a:p>
        </p:txBody>
      </p:sp>
    </p:spTree>
    <p:extLst>
      <p:ext uri="{BB962C8B-B14F-4D97-AF65-F5344CB8AC3E}">
        <p14:creationId xmlns:p14="http://schemas.microsoft.com/office/powerpoint/2010/main" val="1220471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190025" y="334015"/>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4" name="Image 3">
            <a:extLst>
              <a:ext uri="{FF2B5EF4-FFF2-40B4-BE49-F238E27FC236}">
                <a16:creationId xmlns:a16="http://schemas.microsoft.com/office/drawing/2014/main" id="{96CD5ED0-338C-4791-86C3-59CBBA095839}"/>
              </a:ext>
            </a:extLst>
          </p:cNvPr>
          <p:cNvPicPr>
            <a:picLocks noChangeAspect="1"/>
          </p:cNvPicPr>
          <p:nvPr/>
        </p:nvPicPr>
        <p:blipFill>
          <a:blip r:embed="rId6"/>
          <a:stretch>
            <a:fillRect/>
          </a:stretch>
        </p:blipFill>
        <p:spPr>
          <a:xfrm>
            <a:off x="90196" y="1206803"/>
            <a:ext cx="9725604" cy="5313061"/>
          </a:xfrm>
          <a:prstGeom prst="rect">
            <a:avLst/>
          </a:prstGeom>
        </p:spPr>
      </p:pic>
    </p:spTree>
    <p:extLst>
      <p:ext uri="{BB962C8B-B14F-4D97-AF65-F5344CB8AC3E}">
        <p14:creationId xmlns:p14="http://schemas.microsoft.com/office/powerpoint/2010/main" val="3888361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6" name="Image 5">
            <a:extLst>
              <a:ext uri="{FF2B5EF4-FFF2-40B4-BE49-F238E27FC236}">
                <a16:creationId xmlns:a16="http://schemas.microsoft.com/office/drawing/2014/main" id="{4396FE44-3034-44AC-9629-32F778FB1289}"/>
              </a:ext>
            </a:extLst>
          </p:cNvPr>
          <p:cNvPicPr>
            <a:picLocks noChangeAspect="1"/>
          </p:cNvPicPr>
          <p:nvPr/>
        </p:nvPicPr>
        <p:blipFill>
          <a:blip r:embed="rId6"/>
          <a:stretch>
            <a:fillRect/>
          </a:stretch>
        </p:blipFill>
        <p:spPr>
          <a:xfrm>
            <a:off x="157850" y="1225275"/>
            <a:ext cx="9654015" cy="2071717"/>
          </a:xfrm>
          <a:prstGeom prst="rect">
            <a:avLst/>
          </a:prstGeom>
        </p:spPr>
      </p:pic>
      <p:pic>
        <p:nvPicPr>
          <p:cNvPr id="5" name="Image 4">
            <a:extLst>
              <a:ext uri="{FF2B5EF4-FFF2-40B4-BE49-F238E27FC236}">
                <a16:creationId xmlns:a16="http://schemas.microsoft.com/office/drawing/2014/main" id="{61827A4A-0246-4610-AD50-41E2C96C4024}"/>
              </a:ext>
            </a:extLst>
          </p:cNvPr>
          <p:cNvPicPr>
            <a:picLocks noChangeAspect="1"/>
          </p:cNvPicPr>
          <p:nvPr/>
        </p:nvPicPr>
        <p:blipFill>
          <a:blip r:embed="rId7"/>
          <a:stretch>
            <a:fillRect/>
          </a:stretch>
        </p:blipFill>
        <p:spPr>
          <a:xfrm>
            <a:off x="157850" y="3296992"/>
            <a:ext cx="9654014" cy="2611193"/>
          </a:xfrm>
          <a:prstGeom prst="rect">
            <a:avLst/>
          </a:prstGeom>
        </p:spPr>
      </p:pic>
    </p:spTree>
    <p:extLst>
      <p:ext uri="{BB962C8B-B14F-4D97-AF65-F5344CB8AC3E}">
        <p14:creationId xmlns:p14="http://schemas.microsoft.com/office/powerpoint/2010/main" val="4214225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ROI</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4" name="Image 3">
            <a:extLst>
              <a:ext uri="{FF2B5EF4-FFF2-40B4-BE49-F238E27FC236}">
                <a16:creationId xmlns:a16="http://schemas.microsoft.com/office/drawing/2014/main" id="{4C1F2EE3-940A-499F-905A-E0C97BFCA2EF}"/>
              </a:ext>
            </a:extLst>
          </p:cNvPr>
          <p:cNvPicPr>
            <a:picLocks noChangeAspect="1"/>
          </p:cNvPicPr>
          <p:nvPr/>
        </p:nvPicPr>
        <p:blipFill>
          <a:blip r:embed="rId6"/>
          <a:stretch>
            <a:fillRect/>
          </a:stretch>
        </p:blipFill>
        <p:spPr>
          <a:xfrm>
            <a:off x="454095" y="1113496"/>
            <a:ext cx="9078071" cy="5406367"/>
          </a:xfrm>
          <a:prstGeom prst="rect">
            <a:avLst/>
          </a:prstGeom>
        </p:spPr>
      </p:pic>
    </p:spTree>
    <p:extLst>
      <p:ext uri="{BB962C8B-B14F-4D97-AF65-F5344CB8AC3E}">
        <p14:creationId xmlns:p14="http://schemas.microsoft.com/office/powerpoint/2010/main" val="2291908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1216242" y="338136"/>
            <a:ext cx="6409676"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Gratuité: de la maternelle à la P3</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Image 4">
            <a:extLst>
              <a:ext uri="{FF2B5EF4-FFF2-40B4-BE49-F238E27FC236}">
                <a16:creationId xmlns:a16="http://schemas.microsoft.com/office/drawing/2014/main" id="{891C7746-C39D-17E4-A440-AFB2FB8C7770}"/>
              </a:ext>
            </a:extLst>
          </p:cNvPr>
          <p:cNvPicPr>
            <a:picLocks noChangeAspect="1"/>
          </p:cNvPicPr>
          <p:nvPr/>
        </p:nvPicPr>
        <p:blipFill>
          <a:blip r:embed="rId6"/>
          <a:stretch>
            <a:fillRect/>
          </a:stretch>
        </p:blipFill>
        <p:spPr>
          <a:xfrm>
            <a:off x="735990" y="1026169"/>
            <a:ext cx="8434018" cy="5740388"/>
          </a:xfrm>
          <a:prstGeom prst="rect">
            <a:avLst/>
          </a:prstGeom>
        </p:spPr>
      </p:pic>
    </p:spTree>
    <p:extLst>
      <p:ext uri="{BB962C8B-B14F-4D97-AF65-F5344CB8AC3E}">
        <p14:creationId xmlns:p14="http://schemas.microsoft.com/office/powerpoint/2010/main" val="1217750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1216242" y="338136"/>
            <a:ext cx="6409676"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Gratuité: de la maternelle à la P3</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Image 3">
            <a:extLst>
              <a:ext uri="{FF2B5EF4-FFF2-40B4-BE49-F238E27FC236}">
                <a16:creationId xmlns:a16="http://schemas.microsoft.com/office/drawing/2014/main" id="{E6FF4273-0BE7-DF1B-806B-3B13821E0DCC}"/>
              </a:ext>
            </a:extLst>
          </p:cNvPr>
          <p:cNvPicPr>
            <a:picLocks noChangeAspect="1"/>
          </p:cNvPicPr>
          <p:nvPr/>
        </p:nvPicPr>
        <p:blipFill>
          <a:blip r:embed="rId6"/>
          <a:stretch>
            <a:fillRect/>
          </a:stretch>
        </p:blipFill>
        <p:spPr>
          <a:xfrm>
            <a:off x="663421" y="1276110"/>
            <a:ext cx="8915585" cy="5419277"/>
          </a:xfrm>
          <a:prstGeom prst="rect">
            <a:avLst/>
          </a:prstGeom>
        </p:spPr>
      </p:pic>
    </p:spTree>
    <p:extLst>
      <p:ext uri="{BB962C8B-B14F-4D97-AF65-F5344CB8AC3E}">
        <p14:creationId xmlns:p14="http://schemas.microsoft.com/office/powerpoint/2010/main" val="3888403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2400">
                <a:solidFill>
                  <a:prstClr val="white"/>
                </a:solidFill>
                <a:latin typeface="KG Miss Kindergarten" panose="02000000000000000000" pitchFamily="2" charset="0"/>
                <a:ea typeface="Always In My Heart" panose="02000603000000000000" pitchFamily="2" charset="0"/>
              </a:rPr>
              <a:t>Manuels élèves</a:t>
            </a:r>
            <a:endPar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endParaRP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ZoneTexte 11">
            <a:extLst>
              <a:ext uri="{FF2B5EF4-FFF2-40B4-BE49-F238E27FC236}">
                <a16:creationId xmlns:a16="http://schemas.microsoft.com/office/drawing/2014/main" id="{3E49E592-F02B-4530-8499-FB022B5DED6C}"/>
              </a:ext>
            </a:extLst>
          </p:cNvPr>
          <p:cNvSpPr txBox="1"/>
          <p:nvPr/>
        </p:nvSpPr>
        <p:spPr>
          <a:xfrm>
            <a:off x="0" y="473061"/>
            <a:ext cx="9793932" cy="15325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kumimoji="0" lang="fr-BE"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a:t>
            </a:r>
          </a:p>
          <a:p>
            <a:pPr>
              <a:lnSpc>
                <a:spcPct val="107000"/>
              </a:lnSpc>
              <a:spcAft>
                <a:spcPts val="800"/>
              </a:spcAft>
            </a:pPr>
            <a:r>
              <a:rPr kumimoji="0" lang="fr-BE" i="0" u="none" strike="noStrike" kern="1200" cap="none" spc="0" normalizeH="0" baseline="0" noProof="0">
                <a:ln>
                  <a:noFill/>
                </a:ln>
                <a:solidFill>
                  <a:prstClr val="black"/>
                </a:solidFill>
                <a:effectLst/>
                <a:uLnTx/>
                <a:uFillTx/>
                <a:latin typeface="Taffy" panose="03050402030202030204"/>
                <a:ea typeface="Times New Roman" panose="02020603050405020304" pitchFamily="18" charset="0"/>
              </a:rPr>
              <a:t>   Les manuels sont offerts par l’école. En cas de perte ou dégradation, l’achat du nouveau manuel vous      sera facturé.</a:t>
            </a:r>
          </a:p>
          <a:p>
            <a:pPr>
              <a:lnSpc>
                <a:spcPct val="107000"/>
              </a:lnSpc>
              <a:spcAft>
                <a:spcPts val="800"/>
              </a:spcAft>
            </a:pPr>
            <a:endParaRPr kumimoji="0" lang="fr-BE" i="0" u="none" strike="noStrike" kern="1200" cap="none" spc="0" normalizeH="0" baseline="0" noProof="0">
              <a:ln>
                <a:noFill/>
              </a:ln>
              <a:solidFill>
                <a:prstClr val="black"/>
              </a:solidFill>
              <a:effectLst/>
              <a:uLnTx/>
              <a:uFillTx/>
              <a:latin typeface="Taffy" panose="03050402030202030204"/>
              <a:ea typeface="Times New Roman" panose="02020603050405020304" pitchFamily="18" charset="0"/>
            </a:endParaRPr>
          </a:p>
        </p:txBody>
      </p:sp>
      <p:pic>
        <p:nvPicPr>
          <p:cNvPr id="13" name="Graphique 12" descr="Retour avec un remplissage uni">
            <a:hlinkClick r:id="rId6" action="ppaction://hlinksldjump"/>
            <a:extLst>
              <a:ext uri="{FF2B5EF4-FFF2-40B4-BE49-F238E27FC236}">
                <a16:creationId xmlns:a16="http://schemas.microsoft.com/office/drawing/2014/main" id="{4A3484CF-5624-4206-A258-C5A5DE7A79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1295" y="5913408"/>
            <a:ext cx="744066" cy="744066"/>
          </a:xfrm>
          <a:prstGeom prst="rect">
            <a:avLst/>
          </a:prstGeom>
        </p:spPr>
      </p:pic>
      <p:sp>
        <p:nvSpPr>
          <p:cNvPr id="14" name="ZoneTexte 13">
            <a:extLst>
              <a:ext uri="{FF2B5EF4-FFF2-40B4-BE49-F238E27FC236}">
                <a16:creationId xmlns:a16="http://schemas.microsoft.com/office/drawing/2014/main" id="{E29B7061-E15E-4AB4-9892-99BCB13A02B8}"/>
              </a:ext>
            </a:extLst>
          </p:cNvPr>
          <p:cNvSpPr txBox="1"/>
          <p:nvPr/>
        </p:nvSpPr>
        <p:spPr>
          <a:xfrm>
            <a:off x="8805156" y="6473807"/>
            <a:ext cx="1130438"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300" b="0" i="0" u="none" strike="noStrike" kern="1200" cap="none" spc="0" normalizeH="0" baseline="0" noProof="0">
                <a:ln>
                  <a:noFill/>
                </a:ln>
                <a:solidFill>
                  <a:prstClr val="black"/>
                </a:solidFill>
                <a:effectLst/>
                <a:uLnTx/>
                <a:uFillTx/>
                <a:latin typeface="Taffy" panose="03050402030202030204" pitchFamily="66" charset="0"/>
                <a:ea typeface="+mn-ea"/>
                <a:cs typeface="+mn-cs"/>
              </a:rPr>
              <a:t>Retour au ROI</a:t>
            </a:r>
          </a:p>
        </p:txBody>
      </p:sp>
      <p:graphicFrame>
        <p:nvGraphicFramePr>
          <p:cNvPr id="3" name="Tableau 2">
            <a:extLst>
              <a:ext uri="{FF2B5EF4-FFF2-40B4-BE49-F238E27FC236}">
                <a16:creationId xmlns:a16="http://schemas.microsoft.com/office/drawing/2014/main" id="{1B0C1D8B-C43D-571D-7C0D-096DA99B2513}"/>
              </a:ext>
            </a:extLst>
          </p:cNvPr>
          <p:cNvGraphicFramePr>
            <a:graphicFrameLocks noGrp="1"/>
          </p:cNvGraphicFramePr>
          <p:nvPr>
            <p:extLst>
              <p:ext uri="{D42A27DB-BD31-4B8C-83A1-F6EECF244321}">
                <p14:modId xmlns:p14="http://schemas.microsoft.com/office/powerpoint/2010/main" val="1552412394"/>
              </p:ext>
            </p:extLst>
          </p:nvPr>
        </p:nvGraphicFramePr>
        <p:xfrm>
          <a:off x="391428" y="1667993"/>
          <a:ext cx="8486797" cy="5017734"/>
        </p:xfrm>
        <a:graphic>
          <a:graphicData uri="http://schemas.openxmlformats.org/drawingml/2006/table">
            <a:tbl>
              <a:tblPr firstRow="1" bandRow="1">
                <a:tableStyleId>{5C22544A-7EE6-4342-B048-85BDC9FD1C3A}</a:tableStyleId>
              </a:tblPr>
              <a:tblGrid>
                <a:gridCol w="1413099">
                  <a:extLst>
                    <a:ext uri="{9D8B030D-6E8A-4147-A177-3AD203B41FA5}">
                      <a16:colId xmlns:a16="http://schemas.microsoft.com/office/drawing/2014/main" val="3711077652"/>
                    </a:ext>
                  </a:extLst>
                </a:gridCol>
                <a:gridCol w="3536849">
                  <a:extLst>
                    <a:ext uri="{9D8B030D-6E8A-4147-A177-3AD203B41FA5}">
                      <a16:colId xmlns:a16="http://schemas.microsoft.com/office/drawing/2014/main" val="2164628308"/>
                    </a:ext>
                  </a:extLst>
                </a:gridCol>
                <a:gridCol w="3536849">
                  <a:extLst>
                    <a:ext uri="{9D8B030D-6E8A-4147-A177-3AD203B41FA5}">
                      <a16:colId xmlns:a16="http://schemas.microsoft.com/office/drawing/2014/main" val="1363066403"/>
                    </a:ext>
                  </a:extLst>
                </a:gridCol>
              </a:tblGrid>
              <a:tr h="422898">
                <a:tc>
                  <a:txBody>
                    <a:bodyPr/>
                    <a:lstStyle/>
                    <a:p>
                      <a:r>
                        <a:rPr lang="fr-BE"/>
                        <a:t>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Manuels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832674"/>
                  </a:ext>
                </a:extLst>
              </a:tr>
              <a:tr h="422898">
                <a:tc>
                  <a:txBody>
                    <a:bodyPr/>
                    <a:lstStyle/>
                    <a:p>
                      <a:r>
                        <a:rPr lang="fr-BE"/>
                        <a:t>P1 A et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Abonnement KILIMAX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89891"/>
                  </a:ext>
                </a:extLst>
              </a:tr>
              <a:tr h="422898">
                <a:tc>
                  <a:txBody>
                    <a:bodyPr/>
                    <a:lstStyle/>
                    <a:p>
                      <a:r>
                        <a:rPr lang="fr-BE"/>
                        <a:t>P2 A et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Abonnement KILIMAX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1720"/>
                  </a:ext>
                </a:extLst>
              </a:tr>
              <a:tr h="422898">
                <a:tc>
                  <a:txBody>
                    <a:bodyPr/>
                    <a:lstStyle/>
                    <a:p>
                      <a:r>
                        <a:rPr lang="fr-BE"/>
                        <a:t>P3 A et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Carrément Math A et B</a:t>
                      </a:r>
                    </a:p>
                    <a:p>
                      <a:r>
                        <a:rPr lang="fr-BE"/>
                        <a:t>Totem conjugaison et grammaire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21,68 €</a:t>
                      </a:r>
                    </a:p>
                    <a:p>
                      <a:r>
                        <a:rPr lang="fr-BE"/>
                        <a:t>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47210"/>
                  </a:ext>
                </a:extLst>
              </a:tr>
              <a:tr h="422898">
                <a:tc>
                  <a:txBody>
                    <a:bodyPr/>
                    <a:lstStyle/>
                    <a:p>
                      <a:r>
                        <a:rPr lang="fr-BE"/>
                        <a:t>P4 A et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Contrat Math A et B</a:t>
                      </a:r>
                    </a:p>
                    <a:p>
                      <a:r>
                        <a:rPr lang="fr-BE"/>
                        <a:t>Atelier conjugaison et grammaire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20,94 €</a:t>
                      </a:r>
                    </a:p>
                    <a:p>
                      <a:r>
                        <a:rPr lang="fr-BE"/>
                        <a:t>16,80 €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58955"/>
                  </a:ext>
                </a:extLst>
              </a:tr>
              <a:tr h="422898">
                <a:tc>
                  <a:txBody>
                    <a:bodyPr/>
                    <a:lstStyle/>
                    <a:p>
                      <a:r>
                        <a:rPr lang="fr-BE"/>
                        <a:t>P5 A et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Tip Top A et B</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Totem conjugaison et grammaire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Pixel NDLS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20,94 €</a:t>
                      </a:r>
                    </a:p>
                    <a:p>
                      <a:r>
                        <a:rPr lang="fr-BE"/>
                        <a:t>18 €</a:t>
                      </a:r>
                    </a:p>
                    <a:p>
                      <a:r>
                        <a:rPr lang="fr-BE"/>
                        <a:t>14,53 €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558832"/>
                  </a:ext>
                </a:extLst>
              </a:tr>
              <a:tr h="422898">
                <a:tc>
                  <a:txBody>
                    <a:bodyPr/>
                    <a:lstStyle/>
                    <a:p>
                      <a:r>
                        <a:rPr lang="fr-BE"/>
                        <a:t>P6A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Totem conjugaison</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Pixel NDLS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9,81 €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14,53 €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805125"/>
                  </a:ext>
                </a:extLst>
              </a:tr>
              <a:tr h="422898">
                <a:tc>
                  <a:txBody>
                    <a:bodyPr/>
                    <a:lstStyle/>
                    <a:p>
                      <a:r>
                        <a:rPr lang="fr-BE"/>
                        <a:t>P6B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Tip Top A et B</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Totem conjugaison</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Pixel NDLS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a:t>22,20 €</a:t>
                      </a:r>
                    </a:p>
                    <a:p>
                      <a:r>
                        <a:rPr lang="fr-BE"/>
                        <a:t>9,81 €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t>14,53 €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88467"/>
                  </a:ext>
                </a:extLst>
              </a:tr>
            </a:tbl>
          </a:graphicData>
        </a:graphic>
      </p:graphicFrame>
    </p:spTree>
    <p:extLst>
      <p:ext uri="{BB962C8B-B14F-4D97-AF65-F5344CB8AC3E}">
        <p14:creationId xmlns:p14="http://schemas.microsoft.com/office/powerpoint/2010/main" val="367833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65000"/>
                <a:lumOff val="3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Les projets</a:t>
            </a:r>
          </a:p>
        </p:txBody>
      </p:sp>
      <p:sp>
        <p:nvSpPr>
          <p:cNvPr id="5" name="Ellipse 4">
            <a:hlinkClick r:id="rId3" action="ppaction://hlinksldjump"/>
            <a:extLst>
              <a:ext uri="{FF2B5EF4-FFF2-40B4-BE49-F238E27FC236}">
                <a16:creationId xmlns:a16="http://schemas.microsoft.com/office/drawing/2014/main" id="{DB24ABEB-EA73-445C-9C2C-621F19390704}"/>
              </a:ext>
            </a:extLst>
          </p:cNvPr>
          <p:cNvSpPr/>
          <p:nvPr/>
        </p:nvSpPr>
        <p:spPr>
          <a:xfrm>
            <a:off x="383900" y="1269000"/>
            <a:ext cx="2160000" cy="2160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600">
                <a:latin typeface="Taffy"/>
              </a:rPr>
              <a:t>Projet </a:t>
            </a:r>
          </a:p>
          <a:p>
            <a:pPr algn="ctr"/>
            <a:r>
              <a:rPr lang="fr-BE" sz="2600">
                <a:latin typeface="Taffy"/>
              </a:rPr>
              <a:t>éducatif</a:t>
            </a:r>
          </a:p>
        </p:txBody>
      </p:sp>
      <p:sp>
        <p:nvSpPr>
          <p:cNvPr id="6" name="Ellipse 5">
            <a:hlinkClick r:id="rId4" action="ppaction://hlinksldjump"/>
            <a:extLst>
              <a:ext uri="{FF2B5EF4-FFF2-40B4-BE49-F238E27FC236}">
                <a16:creationId xmlns:a16="http://schemas.microsoft.com/office/drawing/2014/main" id="{9BC1D429-82FB-4AD9-9039-BE65C1401C0D}"/>
              </a:ext>
            </a:extLst>
          </p:cNvPr>
          <p:cNvSpPr/>
          <p:nvPr/>
        </p:nvSpPr>
        <p:spPr>
          <a:xfrm>
            <a:off x="4547209" y="1217135"/>
            <a:ext cx="3240000" cy="3240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500">
                <a:latin typeface="Taffy"/>
              </a:rPr>
              <a:t>Projet </a:t>
            </a:r>
          </a:p>
          <a:p>
            <a:pPr algn="ctr"/>
            <a:r>
              <a:rPr lang="fr-BE" sz="2500">
                <a:latin typeface="Taffy"/>
              </a:rPr>
              <a:t>d’établissement</a:t>
            </a:r>
          </a:p>
        </p:txBody>
      </p:sp>
      <p:sp>
        <p:nvSpPr>
          <p:cNvPr id="7" name="Ellipse 6">
            <a:hlinkClick r:id="rId5" action="ppaction://hlinksldjump"/>
            <a:extLst>
              <a:ext uri="{FF2B5EF4-FFF2-40B4-BE49-F238E27FC236}">
                <a16:creationId xmlns:a16="http://schemas.microsoft.com/office/drawing/2014/main" id="{4B5EA1EB-62E1-4295-8376-2695F2CA0D1F}"/>
              </a:ext>
            </a:extLst>
          </p:cNvPr>
          <p:cNvSpPr/>
          <p:nvPr/>
        </p:nvSpPr>
        <p:spPr>
          <a:xfrm>
            <a:off x="7526157" y="3377135"/>
            <a:ext cx="2160000" cy="2160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400">
                <a:latin typeface="Taffy"/>
              </a:rPr>
              <a:t>Contrat d’objectifs</a:t>
            </a:r>
          </a:p>
        </p:txBody>
      </p:sp>
      <p:grpSp>
        <p:nvGrpSpPr>
          <p:cNvPr id="16" name="Groupe 15">
            <a:extLst>
              <a:ext uri="{FF2B5EF4-FFF2-40B4-BE49-F238E27FC236}">
                <a16:creationId xmlns:a16="http://schemas.microsoft.com/office/drawing/2014/main" id="{C9B94ADA-F253-41C4-A93B-B2D565C29215}"/>
              </a:ext>
            </a:extLst>
          </p:cNvPr>
          <p:cNvGrpSpPr/>
          <p:nvPr/>
        </p:nvGrpSpPr>
        <p:grpSpPr>
          <a:xfrm>
            <a:off x="8606157" y="-848941"/>
            <a:ext cx="2544443" cy="1820838"/>
            <a:chOff x="8606157" y="-848941"/>
            <a:chExt cx="2544443" cy="1820838"/>
          </a:xfrm>
        </p:grpSpPr>
        <p:sp>
          <p:nvSpPr>
            <p:cNvPr id="17" name="Arc partiel 16">
              <a:extLst>
                <a:ext uri="{FF2B5EF4-FFF2-40B4-BE49-F238E27FC236}">
                  <a16:creationId xmlns:a16="http://schemas.microsoft.com/office/drawing/2014/main" id="{9CE9428E-F30F-4906-A73E-FD58983AA4AF}"/>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8" name="Graphique 17" descr="Logement">
              <a:hlinkClick r:id="rId6" action="ppaction://hlinksldjump"/>
              <a:extLst>
                <a:ext uri="{FF2B5EF4-FFF2-40B4-BE49-F238E27FC236}">
                  <a16:creationId xmlns:a16="http://schemas.microsoft.com/office/drawing/2014/main" id="{7A9D0E6D-EC76-4115-9D0F-1CF606A94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23833" y="0"/>
              <a:ext cx="688033" cy="688033"/>
            </a:xfrm>
            <a:prstGeom prst="rect">
              <a:avLst/>
            </a:prstGeom>
          </p:spPr>
        </p:pic>
        <p:sp>
          <p:nvSpPr>
            <p:cNvPr id="19" name="Arc 18">
              <a:extLst>
                <a:ext uri="{FF2B5EF4-FFF2-40B4-BE49-F238E27FC236}">
                  <a16:creationId xmlns:a16="http://schemas.microsoft.com/office/drawing/2014/main" id="{1F2C20F3-A347-40DC-810E-FEC46F102876}"/>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0" name="Arc 19">
              <a:extLst>
                <a:ext uri="{FF2B5EF4-FFF2-40B4-BE49-F238E27FC236}">
                  <a16:creationId xmlns:a16="http://schemas.microsoft.com/office/drawing/2014/main" id="{B5414748-FB76-4096-AF54-3268F6CAC456}"/>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Ellipse 11">
            <a:hlinkClick r:id="rId9" action="ppaction://hlinksldjump"/>
            <a:extLst>
              <a:ext uri="{FF2B5EF4-FFF2-40B4-BE49-F238E27FC236}">
                <a16:creationId xmlns:a16="http://schemas.microsoft.com/office/drawing/2014/main" id="{8DD4E91E-B7D3-4090-81C4-7ED8C37B5FC9}"/>
              </a:ext>
            </a:extLst>
          </p:cNvPr>
          <p:cNvSpPr/>
          <p:nvPr/>
        </p:nvSpPr>
        <p:spPr>
          <a:xfrm>
            <a:off x="1463900" y="3569391"/>
            <a:ext cx="2700000" cy="2700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500">
                <a:latin typeface="Taffy"/>
              </a:rPr>
              <a:t>Projet  </a:t>
            </a:r>
          </a:p>
          <a:p>
            <a:pPr algn="ctr"/>
            <a:r>
              <a:rPr lang="fr-BE" sz="2500">
                <a:latin typeface="Taffy"/>
              </a:rPr>
              <a:t>pédagogique</a:t>
            </a:r>
          </a:p>
        </p:txBody>
      </p:sp>
      <p:pic>
        <p:nvPicPr>
          <p:cNvPr id="4" name="Image 3" descr="Une image contenant texte, graphiques vectoriels&#10;&#10;Description générée automatiquement">
            <a:extLst>
              <a:ext uri="{FF2B5EF4-FFF2-40B4-BE49-F238E27FC236}">
                <a16:creationId xmlns:a16="http://schemas.microsoft.com/office/drawing/2014/main" id="{EAE3F2B9-8543-4F22-A5B9-3C0D4D3EBC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8158" y="3121835"/>
            <a:ext cx="4405163" cy="3829862"/>
          </a:xfrm>
          <a:prstGeom prst="rect">
            <a:avLst/>
          </a:prstGeom>
        </p:spPr>
      </p:pic>
    </p:spTree>
    <p:extLst>
      <p:ext uri="{BB962C8B-B14F-4D97-AF65-F5344CB8AC3E}">
        <p14:creationId xmlns:p14="http://schemas.microsoft.com/office/powerpoint/2010/main" val="1830182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ROI - RGPD</a:t>
            </a: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ZoneTexte 11">
            <a:extLst>
              <a:ext uri="{FF2B5EF4-FFF2-40B4-BE49-F238E27FC236}">
                <a16:creationId xmlns:a16="http://schemas.microsoft.com/office/drawing/2014/main" id="{3E49E592-F02B-4530-8499-FB022B5DED6C}"/>
              </a:ext>
            </a:extLst>
          </p:cNvPr>
          <p:cNvSpPr txBox="1"/>
          <p:nvPr/>
        </p:nvSpPr>
        <p:spPr>
          <a:xfrm>
            <a:off x="56032" y="688033"/>
            <a:ext cx="9793932" cy="57837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kumimoji="0" lang="fr-BE" sz="16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Taffy" panose="03050402030202030204" pitchFamily="66" charset="0"/>
                <a:ea typeface="Times New Roman" panose="02020603050405020304" pitchFamily="18" charset="0"/>
                <a:cs typeface="+mn-cs"/>
              </a:rPr>
              <a:t> </a:t>
            </a:r>
          </a:p>
          <a:p>
            <a:pPr>
              <a:lnSpc>
                <a:spcPct val="107000"/>
              </a:lnSpc>
              <a:spcAft>
                <a:spcPts val="800"/>
              </a:spcAft>
            </a:pPr>
            <a:r>
              <a:rPr lang="fr-BE">
                <a:effectLst/>
                <a:latin typeface="Taffy" panose="03050402030202030204"/>
                <a:ea typeface="DengXian" panose="02010600030101010101" pitchFamily="2" charset="-122"/>
                <a:cs typeface="Arial" panose="020B0604020202020204" pitchFamily="34" charset="0"/>
              </a:rPr>
              <a:t>Nous sollicitons votre consentement pour cinq traitements particuliers de données à caractère personnel. Ces traitements sont bien entendu envisagés dans le cadre d’activités liés à la scolarité de votre enfant.</a:t>
            </a:r>
          </a:p>
          <a:p>
            <a:pPr>
              <a:lnSpc>
                <a:spcPct val="107000"/>
              </a:lnSpc>
              <a:spcAft>
                <a:spcPts val="800"/>
              </a:spcAft>
            </a:pPr>
            <a:r>
              <a:rPr lang="fr-BE">
                <a:effectLst/>
                <a:latin typeface="Taffy" panose="03050402030202030204"/>
                <a:ea typeface="DengXian" panose="02010600030101010101" pitchFamily="2" charset="-122"/>
                <a:cs typeface="Arial" panose="020B0604020202020204" pitchFamily="34" charset="0"/>
              </a:rPr>
              <a:t>Vous êtes totalement libres d’accorder ou non ce consentement et disposez, pour ces traitements particuliers, des mêmes droits que ceux accordés pour tout traitement de données à caractère personnel. Merci de vous référer à notre déclaration de protection des données personnelles pour plus d’informations.</a:t>
            </a:r>
          </a:p>
          <a:p>
            <a:pPr>
              <a:lnSpc>
                <a:spcPct val="107000"/>
              </a:lnSpc>
              <a:spcAft>
                <a:spcPts val="800"/>
              </a:spcAft>
            </a:pPr>
            <a:r>
              <a:rPr lang="fr-BE">
                <a:effectLst/>
                <a:latin typeface="Taffy" panose="03050402030202030204"/>
                <a:ea typeface="DengXian" panose="02010600030101010101" pitchFamily="2" charset="-122"/>
                <a:cs typeface="Arial" panose="020B0604020202020204" pitchFamily="34" charset="0"/>
              </a:rPr>
              <a:t>Si vous avez des questions ou des remarques, n’hésitez pas à nous contacter. Si celles-ci concernent plus spécifiquement l’application du Règlement général de protection des données dans notre établissement, vous pouvez envoyer un mail à notre Délégué à la protection des données : </a:t>
            </a:r>
            <a:r>
              <a:rPr lang="fr-BE" u="sng">
                <a:solidFill>
                  <a:srgbClr val="0563C1"/>
                </a:solidFill>
                <a:effectLst/>
                <a:latin typeface="Taffy" panose="03050402030202030204"/>
                <a:ea typeface="DengXian" panose="02010600030101010101" pitchFamily="2" charset="-122"/>
                <a:cs typeface="Arial" panose="020B0604020202020204" pitchFamily="34" charset="0"/>
                <a:hlinkClick r:id="rId6"/>
              </a:rPr>
              <a:t>cecile.retif@csteh.be</a:t>
            </a:r>
            <a:endParaRPr lang="fr-BE">
              <a:effectLst/>
              <a:latin typeface="Taffy" panose="03050402030202030204"/>
              <a:ea typeface="DengXian"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i="0" u="none" strike="noStrike" kern="1200" cap="none" spc="0" normalizeH="0" baseline="0" noProof="0">
                <a:ln>
                  <a:noFill/>
                </a:ln>
                <a:solidFill>
                  <a:prstClr val="black"/>
                </a:solidFill>
                <a:effectLst/>
                <a:uLnTx/>
                <a:uFillTx/>
                <a:latin typeface="Taffy" panose="03050402030202030204"/>
                <a:ea typeface="Times New Roman" panose="02020603050405020304" pitchFamily="18" charset="0"/>
              </a:rPr>
              <a:t>Consentements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BE">
                <a:solidFill>
                  <a:prstClr val="black"/>
                </a:solidFill>
                <a:latin typeface="Taffy" panose="03050402030202030204"/>
                <a:ea typeface="Times New Roman" panose="02020603050405020304" pitchFamily="18" charset="0"/>
              </a:rPr>
              <a:t>Projet d’établissement, du projet éducatif et pédagogique, du ROI , du contrat d’objectifs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BE" i="0" u="none" strike="noStrike" kern="1200" cap="none" spc="0" normalizeH="0" baseline="0" noProof="0">
                <a:ln>
                  <a:noFill/>
                </a:ln>
                <a:solidFill>
                  <a:prstClr val="black"/>
                </a:solidFill>
                <a:effectLst/>
                <a:uLnTx/>
                <a:uFillTx/>
                <a:latin typeface="Taffy" panose="03050402030202030204"/>
                <a:ea typeface="Times New Roman" panose="02020603050405020304" pitchFamily="18" charset="0"/>
              </a:rPr>
              <a:t>Traitement des données à caractère personnel au sein du Collège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BE">
                <a:solidFill>
                  <a:prstClr val="black"/>
                </a:solidFill>
                <a:latin typeface="Taffy" panose="03050402030202030204"/>
                <a:ea typeface="Times New Roman" panose="02020603050405020304" pitchFamily="18" charset="0"/>
              </a:rPr>
              <a:t>Traitement des données à caractère personnel au sein de la classe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BE" i="0" u="none" strike="noStrike" kern="1200" cap="none" spc="0" normalizeH="0" baseline="0" noProof="0">
                <a:ln>
                  <a:noFill/>
                </a:ln>
                <a:solidFill>
                  <a:prstClr val="black"/>
                </a:solidFill>
                <a:effectLst/>
                <a:uLnTx/>
                <a:uFillTx/>
                <a:latin typeface="Taffy" panose="03050402030202030204"/>
                <a:ea typeface="Times New Roman" panose="02020603050405020304" pitchFamily="18" charset="0"/>
              </a:rPr>
              <a:t>Droit à l’image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BE">
                <a:solidFill>
                  <a:prstClr val="black"/>
                </a:solidFill>
                <a:latin typeface="Taffy" panose="03050402030202030204"/>
                <a:ea typeface="Times New Roman" panose="02020603050405020304" pitchFamily="18" charset="0"/>
              </a:rPr>
              <a:t>Inscription sur une plateforme numérique</a:t>
            </a:r>
            <a:endParaRPr kumimoji="0" lang="fr-BE" i="0" u="none" strike="noStrike" kern="1200" cap="none" spc="0" normalizeH="0" baseline="0" noProof="0">
              <a:ln>
                <a:noFill/>
              </a:ln>
              <a:solidFill>
                <a:prstClr val="black"/>
              </a:solidFill>
              <a:effectLst/>
              <a:uLnTx/>
              <a:uFillTx/>
              <a:latin typeface="Taffy" panose="03050402030202030204"/>
              <a:ea typeface="Times New Roman" panose="02020603050405020304" pitchFamily="18" charset="0"/>
            </a:endParaRPr>
          </a:p>
        </p:txBody>
      </p:sp>
      <p:pic>
        <p:nvPicPr>
          <p:cNvPr id="13" name="Graphique 12" descr="Retour avec un remplissage uni">
            <a:hlinkClick r:id="rId7" action="ppaction://hlinksldjump"/>
            <a:extLst>
              <a:ext uri="{FF2B5EF4-FFF2-40B4-BE49-F238E27FC236}">
                <a16:creationId xmlns:a16="http://schemas.microsoft.com/office/drawing/2014/main" id="{4A3484CF-5624-4206-A258-C5A5DE7A79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1295" y="5913408"/>
            <a:ext cx="744066" cy="744066"/>
          </a:xfrm>
          <a:prstGeom prst="rect">
            <a:avLst/>
          </a:prstGeom>
        </p:spPr>
      </p:pic>
      <p:sp>
        <p:nvSpPr>
          <p:cNvPr id="14" name="ZoneTexte 13">
            <a:extLst>
              <a:ext uri="{FF2B5EF4-FFF2-40B4-BE49-F238E27FC236}">
                <a16:creationId xmlns:a16="http://schemas.microsoft.com/office/drawing/2014/main" id="{E29B7061-E15E-4AB4-9892-99BCB13A02B8}"/>
              </a:ext>
            </a:extLst>
          </p:cNvPr>
          <p:cNvSpPr txBox="1"/>
          <p:nvPr/>
        </p:nvSpPr>
        <p:spPr>
          <a:xfrm>
            <a:off x="8805156" y="6473807"/>
            <a:ext cx="1130438"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300" b="0" i="0" u="none" strike="noStrike" kern="1200" cap="none" spc="0" normalizeH="0" baseline="0" noProof="0">
                <a:ln>
                  <a:noFill/>
                </a:ln>
                <a:solidFill>
                  <a:prstClr val="black"/>
                </a:solidFill>
                <a:effectLst/>
                <a:uLnTx/>
                <a:uFillTx/>
                <a:latin typeface="Taffy" panose="03050402030202030204" pitchFamily="66" charset="0"/>
                <a:ea typeface="+mn-ea"/>
                <a:cs typeface="+mn-cs"/>
              </a:rPr>
              <a:t>Retour au ROI</a:t>
            </a:r>
          </a:p>
        </p:txBody>
      </p:sp>
    </p:spTree>
    <p:extLst>
      <p:ext uri="{BB962C8B-B14F-4D97-AF65-F5344CB8AC3E}">
        <p14:creationId xmlns:p14="http://schemas.microsoft.com/office/powerpoint/2010/main" val="4162795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dirty="0">
                <a:solidFill>
                  <a:schemeClr val="bg1"/>
                </a:solidFill>
                <a:latin typeface="KG Miss Kindergarten" panose="02000000000000000000" pitchFamily="2" charset="0"/>
                <a:ea typeface="Always In My Heart" panose="02000603000000000000" pitchFamily="2" charset="0"/>
              </a:rPr>
              <a:t>Horaire des élèves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500395" y="1582340"/>
            <a:ext cx="8905205" cy="4247317"/>
          </a:xfrm>
          <a:prstGeom prst="rect">
            <a:avLst/>
          </a:prstGeom>
          <a:noFill/>
        </p:spPr>
        <p:txBody>
          <a:bodyPr wrap="square" lIns="91440" tIns="45720" rIns="91440" bIns="45720" rtlCol="0" anchor="t">
            <a:spAutoFit/>
          </a:bodyPr>
          <a:lstStyle/>
          <a:p>
            <a:pPr algn="l"/>
            <a:r>
              <a:rPr lang="fr-BE" sz="1800" b="0" i="0" u="sng" strike="noStrike" baseline="0">
                <a:latin typeface="Taffy" panose="03050402030202030204" pitchFamily="66" charset="0"/>
              </a:rPr>
              <a:t>LE MATIN </a:t>
            </a:r>
            <a:r>
              <a:rPr lang="fr-BE" sz="1800" b="0" i="0" u="none" strike="noStrike" baseline="0">
                <a:latin typeface="Taffy" panose="03050402030202030204" pitchFamily="66" charset="0"/>
              </a:rPr>
              <a:t>:</a:t>
            </a:r>
          </a:p>
          <a:p>
            <a:r>
              <a:rPr lang="fr-BE">
                <a:latin typeface="Taffy"/>
              </a:rPr>
              <a:t>        Accueil en classe dès 8h20</a:t>
            </a:r>
          </a:p>
          <a:p>
            <a:r>
              <a:rPr lang="fr-BE">
                <a:latin typeface="Taffy"/>
              </a:rPr>
              <a:t>        </a:t>
            </a:r>
            <a:r>
              <a:rPr lang="fr-BE" sz="1800" b="0" i="0" u="none" strike="noStrike" baseline="0">
                <a:latin typeface="Taffy"/>
              </a:rPr>
              <a:t>Début des cours 8h30</a:t>
            </a:r>
            <a:endParaRPr lang="fr-BE">
              <a:latin typeface="Taffy"/>
            </a:endParaRPr>
          </a:p>
          <a:p>
            <a:pPr algn="l"/>
            <a:r>
              <a:rPr lang="fr-BE" sz="1800" b="0" i="0" u="none" strike="noStrike" baseline="0">
                <a:latin typeface="Taffy" panose="03050402030202030204" pitchFamily="66" charset="0"/>
              </a:rPr>
              <a:t>	Récréation des primaires et maternelles 10h10-10h30</a:t>
            </a:r>
          </a:p>
          <a:p>
            <a:pPr algn="l"/>
            <a:r>
              <a:rPr lang="pt-BR" sz="1800" b="0" i="0" u="none" strike="noStrike" baseline="0">
                <a:latin typeface="Taffy"/>
              </a:rPr>
              <a:t>	10 minutes de lecture 10h30-10h40</a:t>
            </a:r>
          </a:p>
          <a:p>
            <a:pPr algn="l"/>
            <a:r>
              <a:rPr lang="fr-BE" sz="1800" b="0" i="0" u="none" strike="noStrike" baseline="0">
                <a:latin typeface="Taffy" panose="03050402030202030204" pitchFamily="66" charset="0"/>
              </a:rPr>
              <a:t>	Fin des cours 12h20</a:t>
            </a:r>
          </a:p>
          <a:p>
            <a:pPr algn="l"/>
            <a:endParaRPr lang="fr-BE" sz="1800" b="0" i="0" u="sng" strike="noStrike" baseline="0">
              <a:latin typeface="Taffy" panose="03050402030202030204" pitchFamily="66" charset="0"/>
            </a:endParaRPr>
          </a:p>
          <a:p>
            <a:pPr algn="l"/>
            <a:r>
              <a:rPr lang="fr-BE" sz="1800" b="0" i="0" u="sng" strike="noStrike" baseline="0">
                <a:latin typeface="Taffy" panose="03050402030202030204" pitchFamily="66" charset="0"/>
              </a:rPr>
              <a:t>L’APRÈS-MIDI :</a:t>
            </a:r>
          </a:p>
          <a:p>
            <a:pPr algn="l"/>
            <a:r>
              <a:rPr lang="fr-BE" sz="1800" b="0" i="0" u="none" strike="noStrike" baseline="0">
                <a:latin typeface="Taffy" panose="03050402030202030204" pitchFamily="66" charset="0"/>
              </a:rPr>
              <a:t>	Début des cours 13h40</a:t>
            </a:r>
          </a:p>
          <a:p>
            <a:pPr algn="l"/>
            <a:r>
              <a:rPr lang="fr-BE" sz="1800" b="0" i="0" u="none" strike="noStrike" baseline="0">
                <a:latin typeface="Taffy" panose="03050402030202030204" pitchFamily="66" charset="0"/>
              </a:rPr>
              <a:t>	Fin des cours 15h20</a:t>
            </a:r>
          </a:p>
          <a:p>
            <a:pPr algn="l"/>
            <a:r>
              <a:rPr lang="fr-BE" sz="1800" b="1" i="0" u="none" strike="noStrike" baseline="0">
                <a:latin typeface="Taffy" panose="03050402030202030204" pitchFamily="66" charset="0"/>
              </a:rPr>
              <a:t>	Fin des cours LE VENDREDI 14h30</a:t>
            </a:r>
          </a:p>
          <a:p>
            <a:pPr algn="l"/>
            <a:endParaRPr lang="fr-BE" b="1">
              <a:latin typeface="Taffy" panose="03050402030202030204" pitchFamily="66" charset="0"/>
            </a:endParaRPr>
          </a:p>
          <a:p>
            <a:pPr algn="l"/>
            <a:endParaRPr lang="fr-BE" sz="1800" b="1" i="0" u="none" strike="noStrike" baseline="0">
              <a:latin typeface="Taffy" panose="03050402030202030204" pitchFamily="66" charset="0"/>
            </a:endParaRPr>
          </a:p>
          <a:p>
            <a:pPr algn="l"/>
            <a:r>
              <a:rPr lang="fr-BE" sz="1800" b="1" i="0" u="none" strike="noStrike" baseline="0">
                <a:latin typeface="Taffy" panose="03050402030202030204" pitchFamily="66" charset="0"/>
              </a:rPr>
              <a:t>GARDERIE : 010/611796</a:t>
            </a:r>
          </a:p>
          <a:p>
            <a:pPr algn="l"/>
            <a:endParaRPr lang="fr-BE" strike="sngStrike">
              <a:highlight>
                <a:srgbClr val="FFFF00"/>
              </a:highlight>
              <a:latin typeface="Taffy" panose="03050402030202030204" pitchFamily="66" charset="0"/>
            </a:endParaRPr>
          </a:p>
        </p:txBody>
      </p:sp>
      <p:grpSp>
        <p:nvGrpSpPr>
          <p:cNvPr id="10" name="Groupe 9">
            <a:extLst>
              <a:ext uri="{FF2B5EF4-FFF2-40B4-BE49-F238E27FC236}">
                <a16:creationId xmlns:a16="http://schemas.microsoft.com/office/drawing/2014/main" id="{43F04C13-3EA0-43EA-8FBB-AD078DED4C75}"/>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622C9ABC-A2CC-44E4-B64C-D9C8E909FC5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03516BB6-5DCB-4F58-807F-CEE9AD0C6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4633802-7272-4CA0-A42E-CD7F702C6C6D}"/>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DD932FD-3E2B-4740-824D-6D2EA1AC609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5" name="Image 4">
            <a:extLst>
              <a:ext uri="{FF2B5EF4-FFF2-40B4-BE49-F238E27FC236}">
                <a16:creationId xmlns:a16="http://schemas.microsoft.com/office/drawing/2014/main" id="{6414B5BC-DD6E-47FF-989A-0F94D4DBC8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838" y="1727819"/>
            <a:ext cx="4339011" cy="2892674"/>
          </a:xfrm>
          <a:prstGeom prst="rect">
            <a:avLst/>
          </a:prstGeom>
        </p:spPr>
      </p:pic>
    </p:spTree>
    <p:extLst>
      <p:ext uri="{BB962C8B-B14F-4D97-AF65-F5344CB8AC3E}">
        <p14:creationId xmlns:p14="http://schemas.microsoft.com/office/powerpoint/2010/main" val="2038371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2873992" y="310005"/>
            <a:ext cx="4158013"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Administration - </a:t>
            </a:r>
            <a:r>
              <a:rPr lang="fr-BE" sz="2400" err="1">
                <a:solidFill>
                  <a:schemeClr val="bg1"/>
                </a:solidFill>
                <a:latin typeface="KG Miss Kindergarten" panose="02000000000000000000" pitchFamily="2" charset="0"/>
                <a:ea typeface="Always In My Heart" panose="02000603000000000000" pitchFamily="2" charset="0"/>
              </a:rPr>
              <a:t>Sdui</a:t>
            </a:r>
            <a:endParaRPr lang="fr-BE" sz="2400">
              <a:solidFill>
                <a:schemeClr val="bg1"/>
              </a:solidFill>
              <a:latin typeface="KG Miss Kindergarten" panose="02000000000000000000" pitchFamily="2" charset="0"/>
              <a:ea typeface="Always In My Heart" panose="02000603000000000000" pitchFamily="2" charset="0"/>
            </a:endParaRPr>
          </a:p>
        </p:txBody>
      </p:sp>
      <p:sp>
        <p:nvSpPr>
          <p:cNvPr id="3" name="ZoneTexte 2">
            <a:extLst>
              <a:ext uri="{FF2B5EF4-FFF2-40B4-BE49-F238E27FC236}">
                <a16:creationId xmlns:a16="http://schemas.microsoft.com/office/drawing/2014/main" id="{BB555197-250B-4B4F-B63F-04AB6313607E}"/>
              </a:ext>
            </a:extLst>
          </p:cNvPr>
          <p:cNvSpPr txBox="1"/>
          <p:nvPr/>
        </p:nvSpPr>
        <p:spPr>
          <a:xfrm>
            <a:off x="128789" y="1026169"/>
            <a:ext cx="9683078" cy="4801314"/>
          </a:xfrm>
          <a:prstGeom prst="rect">
            <a:avLst/>
          </a:prstGeom>
          <a:noFill/>
        </p:spPr>
        <p:txBody>
          <a:bodyPr wrap="square" lIns="91440" tIns="45720" rIns="91440" bIns="45720" rtlCol="0" anchor="t">
            <a:spAutoFit/>
          </a:bodyPr>
          <a:lstStyle/>
          <a:p>
            <a:pPr marL="285750" indent="-285750" algn="l">
              <a:buFont typeface="Wingdings 3" panose="05040102010807070707" pitchFamily="18" charset="2"/>
              <a:buChar char=""/>
            </a:pPr>
            <a:r>
              <a:rPr lang="fr-BE" sz="1800" b="0" i="0" u="none" strike="noStrike" baseline="0" dirty="0">
                <a:latin typeface="Taffy" panose="03050402030202030204" pitchFamily="66" charset="0"/>
              </a:rPr>
              <a:t>Tout changement d’adresse ou de téléphone doit être communiqué le plus tôt possible à la direction.</a:t>
            </a:r>
          </a:p>
          <a:p>
            <a:pPr algn="l"/>
            <a:endParaRPr lang="fr-BE" sz="1200" b="0" i="0" u="none" strike="noStrike" baseline="0" dirty="0">
              <a:latin typeface="Taffy" panose="03050402030202030204" pitchFamily="66" charset="0"/>
            </a:endParaRPr>
          </a:p>
          <a:p>
            <a:pPr marL="285750" indent="-285750" algn="l">
              <a:buFont typeface="Wingdings 3" panose="05040102010807070707" pitchFamily="18" charset="2"/>
              <a:buChar char=""/>
            </a:pPr>
            <a:r>
              <a:rPr lang="fr-BE" sz="1800" b="0" i="0" u="none" strike="noStrike" baseline="0" dirty="0">
                <a:latin typeface="Taffy" panose="03050402030202030204" pitchFamily="66" charset="0"/>
              </a:rPr>
              <a:t>Nous vous demandons instamment de rentrer les papiers qui doivent être remis complétés au titulaire, dans les délais demandés.</a:t>
            </a:r>
          </a:p>
          <a:p>
            <a:pPr algn="l"/>
            <a:endParaRPr lang="fr-BE" sz="1200" b="0" i="0" u="none" strike="noStrike" baseline="0" dirty="0">
              <a:latin typeface="Taffy" panose="03050402030202030204" pitchFamily="66" charset="0"/>
            </a:endParaRPr>
          </a:p>
          <a:p>
            <a:pPr marL="285750" indent="-285750" algn="l">
              <a:buFont typeface="Wingdings 3" panose="05040102010807070707" pitchFamily="18" charset="2"/>
              <a:buChar char=""/>
            </a:pPr>
            <a:r>
              <a:rPr lang="fr-BE" sz="1800" b="1" i="0" u="none" strike="noStrike" baseline="0" dirty="0">
                <a:latin typeface="Taffy" panose="03050402030202030204" pitchFamily="66" charset="0"/>
              </a:rPr>
              <a:t>Nous avons décidé que nos communications se feront sur votre smartphone via l’application               « </a:t>
            </a:r>
            <a:r>
              <a:rPr lang="fr-BE" sz="1800" b="1" i="0" u="none" strike="noStrike" baseline="0" dirty="0" err="1">
                <a:latin typeface="Taffy" panose="03050402030202030204" pitchFamily="66" charset="0"/>
              </a:rPr>
              <a:t>Sdui</a:t>
            </a:r>
            <a:r>
              <a:rPr lang="fr-BE" sz="1800" b="1" i="0" u="none" strike="noStrike" baseline="0" dirty="0">
                <a:latin typeface="Taffy" panose="03050402030202030204" pitchFamily="66" charset="0"/>
              </a:rPr>
              <a:t>» </a:t>
            </a:r>
            <a:r>
              <a:rPr lang="fr-BE" sz="1800" b="0" i="0" u="none" strike="noStrike" baseline="0" dirty="0">
                <a:latin typeface="Taffy" panose="03050402030202030204" pitchFamily="66" charset="0"/>
              </a:rPr>
              <a:t>téléchargeable sur Google Play ou sur l’App Store.. Si vous souhaitez plus de renseignements, vous pouvez déjà visiter la page </a:t>
            </a:r>
            <a:r>
              <a:rPr lang="fr-BE" dirty="0" err="1">
                <a:latin typeface="Taffy" panose="03050402030202030204" pitchFamily="66" charset="0"/>
                <a:hlinkClick r:id="rId3">
                  <a:extLst>
                    <a:ext uri="{A12FA001-AC4F-418D-AE19-62706E023703}">
                      <ahyp:hlinkClr xmlns:ahyp="http://schemas.microsoft.com/office/drawing/2018/hyperlinkcolor" val="tx"/>
                    </a:ext>
                  </a:extLst>
                </a:hlinkClick>
              </a:rPr>
              <a:t>Konecto-Sdui</a:t>
            </a:r>
            <a:r>
              <a:rPr lang="fr-BE" dirty="0">
                <a:latin typeface="Taffy" panose="03050402030202030204" pitchFamily="66" charset="0"/>
                <a:hlinkClick r:id="rId3">
                  <a:extLst>
                    <a:ext uri="{A12FA001-AC4F-418D-AE19-62706E023703}">
                      <ahyp:hlinkClr xmlns:ahyp="http://schemas.microsoft.com/office/drawing/2018/hyperlinkcolor" val="tx"/>
                    </a:ext>
                  </a:extLst>
                </a:hlinkClick>
              </a:rPr>
              <a:t> App </a:t>
            </a:r>
            <a:r>
              <a:rPr lang="fr-BE" sz="1800" b="0" i="0" u="none" strike="noStrike" baseline="0" dirty="0">
                <a:latin typeface="Taffy" panose="03050402030202030204" pitchFamily="66" charset="0"/>
              </a:rPr>
              <a:t>sur</a:t>
            </a:r>
            <a:r>
              <a:rPr lang="fr-BE" dirty="0">
                <a:latin typeface="Taffy" panose="03050402030202030204" pitchFamily="66" charset="0"/>
              </a:rPr>
              <a:t> </a:t>
            </a:r>
            <a:r>
              <a:rPr lang="fr-BE" sz="1800" b="0" i="0" u="none" strike="noStrike" baseline="0" dirty="0">
                <a:latin typeface="Taffy" panose="03050402030202030204" pitchFamily="66" charset="0"/>
              </a:rPr>
              <a:t>laquelle vous retrouverez plus d’explications sur ce système. Nous vous donnerons les codes pour pouvoir utiliser l’application. Nous ne ferons donc plus nos communications en version papier sauf si vous ne possédez pas de smartphone pouvant se connecter à l’application et que vous nous en faites la demande expressément.</a:t>
            </a:r>
          </a:p>
          <a:p>
            <a:pPr algn="l"/>
            <a:endParaRPr lang="fr-BE" sz="1200" b="0" i="0" u="none" strike="noStrike" baseline="0" dirty="0">
              <a:latin typeface="Taffy" panose="03050402030202030204" pitchFamily="66" charset="0"/>
            </a:endParaRPr>
          </a:p>
          <a:p>
            <a:pPr marL="285750" indent="-285750">
              <a:buFont typeface="Wingdings 3" panose="05040102010807070707" pitchFamily="18" charset="2"/>
              <a:buChar char=""/>
            </a:pPr>
            <a:r>
              <a:rPr lang="fr-BE" sz="1800" b="0" i="0" u="none" strike="noStrike" baseline="0" dirty="0">
                <a:latin typeface="Taffy"/>
              </a:rPr>
              <a:t>Le formulaire des </a:t>
            </a:r>
            <a:r>
              <a:rPr lang="fr-BE" sz="1800" b="1" i="0" u="none" strike="noStrike" baseline="0" dirty="0">
                <a:latin typeface="Taffy"/>
              </a:rPr>
              <a:t>dîners chauds </a:t>
            </a:r>
            <a:r>
              <a:rPr lang="fr-BE" sz="1800" b="0" i="0" u="none" strike="noStrike" baseline="0" dirty="0">
                <a:latin typeface="Taffy"/>
              </a:rPr>
              <a:t>doit nous parvenir via </a:t>
            </a:r>
            <a:r>
              <a:rPr lang="fr-BE" sz="1800" b="1" i="0" u="none" strike="noStrike" baseline="0" dirty="0">
                <a:latin typeface="Taffy"/>
              </a:rPr>
              <a:t>le google </a:t>
            </a:r>
            <a:r>
              <a:rPr lang="fr-BE" sz="1800" b="1" i="0" u="none" strike="noStrike" baseline="0" dirty="0" err="1">
                <a:latin typeface="Taffy"/>
              </a:rPr>
              <a:t>forms</a:t>
            </a:r>
            <a:r>
              <a:rPr lang="fr-BE" sz="1800" b="1" i="0" u="none" strike="noStrike" baseline="0" dirty="0">
                <a:latin typeface="Taffy"/>
              </a:rPr>
              <a:t> (envoyé par </a:t>
            </a:r>
            <a:r>
              <a:rPr lang="fr-BE" sz="1800" b="1" i="0" u="none" strike="noStrike" baseline="0" dirty="0" err="1">
                <a:latin typeface="Taffy"/>
              </a:rPr>
              <a:t>Sdui</a:t>
            </a:r>
            <a:r>
              <a:rPr lang="fr-BE" sz="1800" b="1" i="0" u="none" strike="noStrike" baseline="0" dirty="0">
                <a:latin typeface="Taffy"/>
              </a:rPr>
              <a:t>) au plus tard, </a:t>
            </a:r>
            <a:r>
              <a:rPr lang="fr-BE" sz="1800" b="0" i="0" u="none" strike="noStrike" baseline="0" dirty="0">
                <a:latin typeface="Taffy"/>
              </a:rPr>
              <a:t>le 15 du mois précédant l’inscription (sauf pour le mois de septembre : le jeudi de la 1</a:t>
            </a:r>
            <a:r>
              <a:rPr lang="fr-BE" sz="1800" b="0" i="0" u="none" strike="noStrike" baseline="30000" dirty="0">
                <a:latin typeface="Taffy"/>
              </a:rPr>
              <a:t>ère</a:t>
            </a:r>
            <a:r>
              <a:rPr lang="fr-BE" sz="1800" b="0" i="0" u="none" strike="noStrike" baseline="0" dirty="0">
                <a:latin typeface="Taffy"/>
              </a:rPr>
              <a:t> semaine : 29</a:t>
            </a:r>
            <a:r>
              <a:rPr lang="fr-BE" dirty="0">
                <a:latin typeface="Taffy"/>
              </a:rPr>
              <a:t>/08</a:t>
            </a:r>
            <a:r>
              <a:rPr lang="fr-BE" sz="1800" b="0" i="0" u="none" strike="noStrike" baseline="0" dirty="0">
                <a:latin typeface="Taffy"/>
              </a:rPr>
              <a:t>). Le dîner commandé et non consommé ne peut être remboursé le 1er jour d’absence.</a:t>
            </a:r>
            <a:r>
              <a:rPr lang="fr-BE" dirty="0">
                <a:latin typeface="Taffy"/>
              </a:rPr>
              <a:t> </a:t>
            </a:r>
            <a:endParaRPr lang="fr-BE" dirty="0">
              <a:highlight>
                <a:srgbClr val="FFFF00"/>
              </a:highlight>
              <a:latin typeface="Taffy" panose="03050402030202030204" pitchFamily="66" charset="0"/>
            </a:endParaRPr>
          </a:p>
        </p:txBody>
      </p:sp>
      <p:grpSp>
        <p:nvGrpSpPr>
          <p:cNvPr id="10" name="Groupe 9">
            <a:extLst>
              <a:ext uri="{FF2B5EF4-FFF2-40B4-BE49-F238E27FC236}">
                <a16:creationId xmlns:a16="http://schemas.microsoft.com/office/drawing/2014/main" id="{EE1E11D0-A4DF-418E-8AAF-C06ACFBBB288}"/>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4FC0445C-8807-4612-8878-77145537F398}"/>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4" action="ppaction://hlinksldjump"/>
              <a:extLst>
                <a:ext uri="{FF2B5EF4-FFF2-40B4-BE49-F238E27FC236}">
                  <a16:creationId xmlns:a16="http://schemas.microsoft.com/office/drawing/2014/main" id="{16C72386-8DC2-4334-A9E8-1B423F1A6C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956F1E73-E6F7-47C2-8B59-B4A87D7C33B5}"/>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A614D251-1C0E-4EDB-8F37-00041CD49567}"/>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5" name="Image 4">
            <a:extLst>
              <a:ext uri="{FF2B5EF4-FFF2-40B4-BE49-F238E27FC236}">
                <a16:creationId xmlns:a16="http://schemas.microsoft.com/office/drawing/2014/main" id="{AC44C1AA-6500-20E1-AD50-9DD5600C7AA1}"/>
              </a:ext>
            </a:extLst>
          </p:cNvPr>
          <p:cNvPicPr>
            <a:picLocks noChangeAspect="1"/>
          </p:cNvPicPr>
          <p:nvPr/>
        </p:nvPicPr>
        <p:blipFill>
          <a:blip r:embed="rId7"/>
          <a:stretch>
            <a:fillRect/>
          </a:stretch>
        </p:blipFill>
        <p:spPr>
          <a:xfrm>
            <a:off x="1612487" y="97249"/>
            <a:ext cx="997757" cy="925004"/>
          </a:xfrm>
          <a:prstGeom prst="rect">
            <a:avLst/>
          </a:prstGeom>
        </p:spPr>
      </p:pic>
    </p:spTree>
    <p:extLst>
      <p:ext uri="{BB962C8B-B14F-4D97-AF65-F5344CB8AC3E}">
        <p14:creationId xmlns:p14="http://schemas.microsoft.com/office/powerpoint/2010/main" val="99827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2981406" y="344016"/>
            <a:ext cx="3943186"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Potage et repas chauds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55242" y="828567"/>
            <a:ext cx="9906001" cy="5993949"/>
          </a:xfrm>
          <a:prstGeom prst="rect">
            <a:avLst/>
          </a:prstGeom>
          <a:noFill/>
        </p:spPr>
        <p:txBody>
          <a:bodyPr wrap="square" lIns="91440" tIns="45720" rIns="91440" bIns="45720" rtlCol="0" anchor="t">
            <a:spAutoFit/>
          </a:bodyPr>
          <a:lstStyle/>
          <a:p>
            <a:pPr marL="285750" indent="-285750">
              <a:buFont typeface="Wingdings 3" panose="05040102010807070707" pitchFamily="18" charset="2"/>
              <a:buChar char=""/>
            </a:pPr>
            <a:r>
              <a:rPr lang="fr-BE" dirty="0">
                <a:latin typeface="Taffy"/>
              </a:rPr>
              <a:t>L’inscription</a:t>
            </a:r>
            <a:r>
              <a:rPr lang="fr-BE" sz="1800" b="0" i="0" u="none" strike="noStrike" baseline="0" dirty="0">
                <a:solidFill>
                  <a:srgbClr val="000000"/>
                </a:solidFill>
                <a:latin typeface="Taffy"/>
              </a:rPr>
              <a:t> au potage est facultative</a:t>
            </a:r>
            <a:r>
              <a:rPr lang="fr-BE" sz="1800" b="1" i="0" u="none" strike="noStrike" baseline="0" dirty="0">
                <a:solidFill>
                  <a:srgbClr val="000000"/>
                </a:solidFill>
                <a:latin typeface="Taffy"/>
              </a:rPr>
              <a:t>. Si vous souhaitez que votre enfant en bénéficie, nous vous demandons de l’inscrire</a:t>
            </a:r>
            <a:r>
              <a:rPr lang="fr-BE" sz="1800" b="1" i="0" u="none" strike="noStrike" baseline="0" dirty="0">
                <a:latin typeface="Taffy"/>
              </a:rPr>
              <a:t>, via </a:t>
            </a:r>
            <a:r>
              <a:rPr lang="fr-BE" b="1" u="sng" dirty="0" err="1">
                <a:latin typeface="Taffy"/>
              </a:rPr>
              <a:t>Sdui</a:t>
            </a:r>
            <a:r>
              <a:rPr lang="fr-BE" sz="1800" b="1" i="0" u="none" strike="noStrike" baseline="0" dirty="0">
                <a:latin typeface="Taffy"/>
              </a:rPr>
              <a:t>, </a:t>
            </a:r>
            <a:r>
              <a:rPr lang="fr-BE" sz="1800" b="1" i="0" u="none" strike="noStrike" baseline="0" dirty="0">
                <a:solidFill>
                  <a:srgbClr val="000000"/>
                </a:solidFill>
                <a:latin typeface="Taffy"/>
              </a:rPr>
              <a:t>pour la période du 4 novembre au vendredi </a:t>
            </a:r>
            <a:r>
              <a:rPr lang="fr-BE" b="1" dirty="0">
                <a:solidFill>
                  <a:srgbClr val="000000"/>
                </a:solidFill>
                <a:latin typeface="Taffy"/>
              </a:rPr>
              <a:t>26</a:t>
            </a:r>
            <a:r>
              <a:rPr lang="fr-BE" sz="1800" b="1" i="0" u="none" strike="noStrike" baseline="0" dirty="0">
                <a:solidFill>
                  <a:srgbClr val="000000"/>
                </a:solidFill>
                <a:latin typeface="Taffy"/>
              </a:rPr>
              <a:t> avril </a:t>
            </a:r>
            <a:r>
              <a:rPr lang="fr-BE" b="1" dirty="0">
                <a:solidFill>
                  <a:srgbClr val="000000"/>
                </a:solidFill>
                <a:latin typeface="Taffy"/>
              </a:rPr>
              <a:t>2025</a:t>
            </a:r>
            <a:r>
              <a:rPr lang="fr-BE" sz="1800" b="1" i="0" u="none" strike="noStrike" baseline="0" dirty="0">
                <a:solidFill>
                  <a:srgbClr val="000000"/>
                </a:solidFill>
                <a:latin typeface="Taffy"/>
              </a:rPr>
              <a:t>.</a:t>
            </a:r>
            <a:r>
              <a:rPr lang="fr-BE" b="1" dirty="0">
                <a:solidFill>
                  <a:srgbClr val="000000"/>
                </a:solidFill>
                <a:latin typeface="Taffy"/>
              </a:rPr>
              <a:t> </a:t>
            </a:r>
            <a:endParaRPr lang="fr-BE" sz="1800" b="1" i="0" u="none" strike="noStrike" baseline="0" dirty="0">
              <a:solidFill>
                <a:srgbClr val="000000"/>
              </a:solidFill>
              <a:latin typeface="Taffy" panose="03050402030202030204" pitchFamily="66" charset="0"/>
            </a:endParaRPr>
          </a:p>
          <a:p>
            <a:pPr algn="l"/>
            <a:r>
              <a:rPr lang="fr-BE" sz="1800" b="1" i="0" u="none" strike="noStrike" baseline="0" dirty="0">
                <a:solidFill>
                  <a:srgbClr val="000000"/>
                </a:solidFill>
                <a:latin typeface="Taffy" panose="03050402030202030204" pitchFamily="66" charset="0"/>
              </a:rPr>
              <a:t>Veuillez prendre note qu’un enfant inscrit au repas chaud n’a pas accès potage puisqu’ils se donnent au même moment dans des lieux différents (classe et réfectoire).</a:t>
            </a:r>
          </a:p>
          <a:p>
            <a:r>
              <a:rPr lang="fr-BE" sz="1800" b="0" i="0" u="none" strike="noStrike" baseline="0" dirty="0">
                <a:solidFill>
                  <a:srgbClr val="000000"/>
                </a:solidFill>
                <a:latin typeface="Taffy"/>
              </a:rPr>
              <a:t>Voici le prix pour </a:t>
            </a:r>
            <a:r>
              <a:rPr lang="fr-BE" dirty="0">
                <a:solidFill>
                  <a:srgbClr val="000000"/>
                </a:solidFill>
                <a:latin typeface="Taffy"/>
              </a:rPr>
              <a:t>82</a:t>
            </a:r>
            <a:r>
              <a:rPr lang="fr-BE" sz="1800" b="0" i="0" u="none" strike="noStrike" baseline="0" dirty="0">
                <a:solidFill>
                  <a:srgbClr val="000000"/>
                </a:solidFill>
                <a:latin typeface="Taffy"/>
              </a:rPr>
              <a:t> jours de potage: maternelle et primaire (du 4</a:t>
            </a:r>
            <a:r>
              <a:rPr lang="fr-BE" dirty="0">
                <a:solidFill>
                  <a:srgbClr val="000000"/>
                </a:solidFill>
                <a:latin typeface="Taffy"/>
              </a:rPr>
              <a:t> </a:t>
            </a:r>
            <a:r>
              <a:rPr lang="fr-BE" sz="1800" u="none" strike="noStrike" baseline="0" dirty="0">
                <a:solidFill>
                  <a:srgbClr val="000000"/>
                </a:solidFill>
                <a:latin typeface="Taffy"/>
              </a:rPr>
              <a:t>novembre</a:t>
            </a:r>
            <a:r>
              <a:rPr lang="fr-BE" sz="1800" b="1" i="1" u="none" strike="noStrike" baseline="0" dirty="0">
                <a:solidFill>
                  <a:srgbClr val="000000"/>
                </a:solidFill>
                <a:latin typeface="Taffy"/>
              </a:rPr>
              <a:t> </a:t>
            </a:r>
            <a:r>
              <a:rPr lang="fr-BE" sz="1800" b="0" i="0" u="none" strike="noStrike" baseline="0" dirty="0">
                <a:solidFill>
                  <a:srgbClr val="000000"/>
                </a:solidFill>
                <a:latin typeface="Taffy"/>
              </a:rPr>
              <a:t>au </a:t>
            </a:r>
            <a:r>
              <a:rPr lang="fr-BE" dirty="0">
                <a:solidFill>
                  <a:srgbClr val="000000"/>
                </a:solidFill>
                <a:latin typeface="Taffy"/>
              </a:rPr>
              <a:t>25</a:t>
            </a:r>
            <a:r>
              <a:rPr lang="fr-BE" sz="1800" b="0" i="0" u="none" strike="noStrike" baseline="0" dirty="0">
                <a:solidFill>
                  <a:srgbClr val="000000"/>
                </a:solidFill>
                <a:latin typeface="Taffy"/>
              </a:rPr>
              <a:t> avril </a:t>
            </a:r>
            <a:r>
              <a:rPr lang="fr-BE" dirty="0">
                <a:solidFill>
                  <a:srgbClr val="000000"/>
                </a:solidFill>
                <a:latin typeface="Taffy"/>
              </a:rPr>
              <a:t>2025</a:t>
            </a:r>
            <a:r>
              <a:rPr lang="fr-BE" sz="1800" b="0" i="0" u="none" strike="noStrike" baseline="0" dirty="0">
                <a:solidFill>
                  <a:srgbClr val="000000"/>
                </a:solidFill>
                <a:latin typeface="Taffy"/>
              </a:rPr>
              <a:t>) :</a:t>
            </a:r>
          </a:p>
          <a:p>
            <a:pPr algn="l"/>
            <a:endParaRPr lang="fr-BE" sz="1800" b="0" i="0" u="none" strike="noStrike" baseline="0" dirty="0">
              <a:solidFill>
                <a:srgbClr val="000000"/>
              </a:solidFill>
              <a:highlight>
                <a:srgbClr val="FFFF00"/>
              </a:highlight>
              <a:latin typeface="Taffy" panose="03050402030202030204" pitchFamily="66" charset="0"/>
            </a:endParaRPr>
          </a:p>
          <a:p>
            <a:pPr algn="l"/>
            <a:endParaRPr lang="fr-BE" dirty="0">
              <a:solidFill>
                <a:srgbClr val="000000"/>
              </a:solidFill>
              <a:highlight>
                <a:srgbClr val="FFFF00"/>
              </a:highlight>
              <a:latin typeface="Taffy" panose="03050402030202030204" pitchFamily="66" charset="0"/>
            </a:endParaRPr>
          </a:p>
          <a:p>
            <a:pPr algn="l"/>
            <a:endParaRPr lang="fr-BE" sz="1800" b="0" i="0" u="none" strike="noStrike" baseline="0" dirty="0">
              <a:solidFill>
                <a:srgbClr val="000000"/>
              </a:solidFill>
              <a:highlight>
                <a:srgbClr val="FFFF00"/>
              </a:highlight>
              <a:latin typeface="Taffy" panose="03050402030202030204" pitchFamily="66" charset="0"/>
            </a:endParaRPr>
          </a:p>
          <a:p>
            <a:pPr algn="l"/>
            <a:endParaRPr lang="fr-BE" dirty="0">
              <a:solidFill>
                <a:srgbClr val="000000"/>
              </a:solidFill>
              <a:highlight>
                <a:srgbClr val="FFFF00"/>
              </a:highlight>
              <a:latin typeface="Taffy" panose="03050402030202030204" pitchFamily="66" charset="0"/>
            </a:endParaRPr>
          </a:p>
          <a:p>
            <a:pPr algn="l"/>
            <a:endParaRPr lang="fr-BE" sz="1800" b="0" i="0" u="none" strike="noStrike" baseline="0" dirty="0">
              <a:solidFill>
                <a:srgbClr val="000000"/>
              </a:solidFill>
              <a:latin typeface="Taffy" panose="03050402030202030204" pitchFamily="66" charset="0"/>
            </a:endParaRPr>
          </a:p>
          <a:p>
            <a:pPr algn="l"/>
            <a:endParaRPr lang="fr-BE" sz="1800" b="0" i="0" u="none" strike="noStrike" baseline="0" dirty="0">
              <a:solidFill>
                <a:srgbClr val="000000"/>
              </a:solidFill>
              <a:latin typeface="Taffy" panose="03050402030202030204" pitchFamily="66" charset="0"/>
            </a:endParaRPr>
          </a:p>
          <a:p>
            <a:pPr marL="285750" indent="-285750">
              <a:buFont typeface="Wingdings 3" panose="05040102010807070707" pitchFamily="18" charset="2"/>
              <a:buChar char=""/>
            </a:pPr>
            <a:r>
              <a:rPr lang="fr-BE" sz="1800" b="0" i="0" u="none" strike="noStrike" baseline="0" dirty="0">
                <a:solidFill>
                  <a:srgbClr val="000000"/>
                </a:solidFill>
                <a:latin typeface="Taffy"/>
              </a:rPr>
              <a:t>En ce qui concerne le </a:t>
            </a:r>
            <a:r>
              <a:rPr lang="fr-BE" sz="1800" b="1" i="0" u="none" strike="noStrike" baseline="0" dirty="0">
                <a:solidFill>
                  <a:srgbClr val="000000"/>
                </a:solidFill>
                <a:latin typeface="Taffy"/>
              </a:rPr>
              <a:t>REPAS CHAUD</a:t>
            </a:r>
            <a:r>
              <a:rPr lang="fr-BE" sz="1800" b="0" i="0" u="none" strike="noStrike" baseline="0" dirty="0">
                <a:solidFill>
                  <a:srgbClr val="000000"/>
                </a:solidFill>
                <a:latin typeface="Taffy"/>
              </a:rPr>
              <a:t>, </a:t>
            </a:r>
            <a:r>
              <a:rPr lang="fr-BE" sz="1800" b="0" i="0" u="none" baseline="0" dirty="0" err="1">
                <a:solidFill>
                  <a:srgbClr val="000000"/>
                </a:solidFill>
                <a:latin typeface="Taffy"/>
              </a:rPr>
              <a:t>Ekkilibre</a:t>
            </a:r>
            <a:r>
              <a:rPr lang="fr-BE" sz="1800" b="0" i="0" u="none" baseline="0" dirty="0">
                <a:solidFill>
                  <a:srgbClr val="000000"/>
                </a:solidFill>
                <a:latin typeface="Taffy"/>
              </a:rPr>
              <a:t> </a:t>
            </a:r>
            <a:r>
              <a:rPr lang="fr-BE" sz="1800" b="0" i="0" u="none" strike="noStrike" baseline="0" dirty="0">
                <a:solidFill>
                  <a:srgbClr val="000000"/>
                </a:solidFill>
                <a:latin typeface="Taffy"/>
              </a:rPr>
              <a:t>nous livrera les repas </a:t>
            </a:r>
            <a:r>
              <a:rPr lang="fr-BE" sz="1800" b="1" i="1" u="none" strike="noStrike" baseline="0" dirty="0">
                <a:solidFill>
                  <a:srgbClr val="000000"/>
                </a:solidFill>
                <a:latin typeface="Taffy"/>
              </a:rPr>
              <a:t>: </a:t>
            </a:r>
            <a:r>
              <a:rPr lang="fr-BE" sz="1800" b="0" i="0" u="none" strike="noStrike" baseline="0" dirty="0">
                <a:solidFill>
                  <a:srgbClr val="000000"/>
                </a:solidFill>
                <a:latin typeface="Taffy"/>
              </a:rPr>
              <a:t>le prix est fixé à </a:t>
            </a:r>
            <a:r>
              <a:rPr lang="fr-BE" dirty="0">
                <a:solidFill>
                  <a:srgbClr val="000000"/>
                </a:solidFill>
                <a:latin typeface="Taffy"/>
              </a:rPr>
              <a:t>3.54</a:t>
            </a:r>
            <a:r>
              <a:rPr lang="fr-BE" sz="1800" b="0" i="0" u="none" strike="noStrike" baseline="0" dirty="0">
                <a:solidFill>
                  <a:srgbClr val="000000"/>
                </a:solidFill>
                <a:latin typeface="Taffy"/>
              </a:rPr>
              <a:t> € pour les maternelles et </a:t>
            </a:r>
            <a:r>
              <a:rPr lang="fr-BE" dirty="0">
                <a:solidFill>
                  <a:srgbClr val="000000"/>
                </a:solidFill>
                <a:latin typeface="Taffy"/>
              </a:rPr>
              <a:t>3,87</a:t>
            </a:r>
            <a:r>
              <a:rPr lang="fr-BE" sz="1800" b="0" i="0" u="none" strike="noStrike" baseline="0" dirty="0">
                <a:solidFill>
                  <a:srgbClr val="000000"/>
                </a:solidFill>
                <a:latin typeface="Taffy"/>
              </a:rPr>
              <a:t> € pour les primaires. L</a:t>
            </a:r>
            <a:r>
              <a:rPr lang="fr-BE" sz="1800" b="0" i="1" u="none" strike="noStrike" baseline="0" dirty="0">
                <a:solidFill>
                  <a:srgbClr val="000000"/>
                </a:solidFill>
                <a:latin typeface="Taffy"/>
              </a:rPr>
              <a:t>es repas seront servis </a:t>
            </a:r>
            <a:r>
              <a:rPr lang="fr-BE" sz="1800" b="1" i="1" u="none" strike="noStrike" baseline="0" dirty="0">
                <a:solidFill>
                  <a:srgbClr val="000000"/>
                </a:solidFill>
                <a:latin typeface="Taffy"/>
              </a:rPr>
              <a:t>DU LUNDI</a:t>
            </a:r>
            <a:r>
              <a:rPr lang="fr-BE" b="1" i="1" dirty="0">
                <a:solidFill>
                  <a:srgbClr val="000000"/>
                </a:solidFill>
                <a:latin typeface="Taffy"/>
              </a:rPr>
              <a:t> 2</a:t>
            </a:r>
            <a:r>
              <a:rPr lang="fr-BE" sz="1800" b="1" i="1" u="none" strike="noStrike" baseline="0" dirty="0">
                <a:solidFill>
                  <a:srgbClr val="000000"/>
                </a:solidFill>
                <a:latin typeface="Taffy"/>
              </a:rPr>
              <a:t> SEPTEMBRE au VENDREDI</a:t>
            </a:r>
            <a:r>
              <a:rPr lang="fr-BE" b="1" i="1" dirty="0">
                <a:solidFill>
                  <a:srgbClr val="000000"/>
                </a:solidFill>
                <a:latin typeface="Taffy"/>
              </a:rPr>
              <a:t> 23 JUIN</a:t>
            </a:r>
            <a:r>
              <a:rPr lang="fr-BE" sz="1800" b="1" i="1" u="none" strike="noStrike" baseline="0" dirty="0">
                <a:solidFill>
                  <a:srgbClr val="000000"/>
                </a:solidFill>
                <a:latin typeface="Taffy"/>
              </a:rPr>
              <a:t> </a:t>
            </a:r>
            <a:r>
              <a:rPr lang="fr-BE" b="1" i="1" dirty="0">
                <a:solidFill>
                  <a:srgbClr val="000000"/>
                </a:solidFill>
                <a:latin typeface="Taffy"/>
              </a:rPr>
              <a:t>2025</a:t>
            </a:r>
            <a:r>
              <a:rPr lang="fr-BE" sz="1800" b="1" i="1" u="none" strike="noStrike" baseline="0" dirty="0">
                <a:solidFill>
                  <a:srgbClr val="000000"/>
                </a:solidFill>
                <a:latin typeface="Taffy"/>
              </a:rPr>
              <a:t>. </a:t>
            </a:r>
            <a:r>
              <a:rPr lang="fr-BE" sz="1800" b="0" i="0" u="none" strike="noStrike" baseline="0" dirty="0">
                <a:solidFill>
                  <a:srgbClr val="000000"/>
                </a:solidFill>
                <a:latin typeface="Taffy"/>
              </a:rPr>
              <a:t>Il faut s'inscrire </a:t>
            </a:r>
            <a:r>
              <a:rPr lang="fr-BE" sz="1800" b="1" i="0" u="none" strike="noStrike" baseline="0" dirty="0">
                <a:solidFill>
                  <a:srgbClr val="000000"/>
                </a:solidFill>
                <a:latin typeface="Taffy"/>
              </a:rPr>
              <a:t>AVANT LE 15 du nouveau mois via le google </a:t>
            </a:r>
            <a:r>
              <a:rPr lang="fr-BE" sz="1800" b="1" i="0" u="none" strike="noStrike" baseline="0" dirty="0" err="1">
                <a:solidFill>
                  <a:srgbClr val="000000"/>
                </a:solidFill>
                <a:latin typeface="Taffy"/>
              </a:rPr>
              <a:t>forms</a:t>
            </a:r>
            <a:r>
              <a:rPr lang="fr-BE" sz="1800" b="1" i="0" u="none" strike="noStrike" baseline="0" dirty="0">
                <a:solidFill>
                  <a:srgbClr val="000000"/>
                </a:solidFill>
                <a:latin typeface="Taffy"/>
              </a:rPr>
              <a:t> envoyé par </a:t>
            </a:r>
            <a:r>
              <a:rPr lang="fr-BE" b="1" dirty="0" err="1">
                <a:solidFill>
                  <a:srgbClr val="000000"/>
                </a:solidFill>
                <a:latin typeface="Taffy"/>
              </a:rPr>
              <a:t>Sdui</a:t>
            </a:r>
            <a:r>
              <a:rPr lang="fr-BE" sz="1800" b="0" i="0" u="none" strike="noStrike" baseline="0" dirty="0">
                <a:solidFill>
                  <a:srgbClr val="000000"/>
                </a:solidFill>
                <a:latin typeface="Taffy"/>
              </a:rPr>
              <a:t>. Soyez attentifs et respectueux des délais !</a:t>
            </a:r>
          </a:p>
          <a:p>
            <a:pPr algn="l"/>
            <a:r>
              <a:rPr lang="fr-BE" sz="1800" b="0" i="0" u="none" strike="noStrike" baseline="0" dirty="0">
                <a:solidFill>
                  <a:srgbClr val="000000"/>
                </a:solidFill>
                <a:latin typeface="Taffy" panose="03050402030202030204" pitchFamily="66" charset="0"/>
              </a:rPr>
              <a:t>• </a:t>
            </a:r>
            <a:r>
              <a:rPr lang="fr-BE" sz="1600" b="0" i="0" u="none" strike="noStrike" baseline="0" dirty="0">
                <a:solidFill>
                  <a:srgbClr val="000000"/>
                </a:solidFill>
                <a:latin typeface="Taffy" panose="03050402030202030204" pitchFamily="66" charset="0"/>
              </a:rPr>
              <a:t>On peut choisir les jours que l'on désire.</a:t>
            </a:r>
          </a:p>
          <a:p>
            <a:pPr algn="l"/>
            <a:r>
              <a:rPr lang="fr-BE" sz="1600" b="0" i="0" u="none" strike="noStrike" baseline="0" dirty="0">
                <a:solidFill>
                  <a:srgbClr val="000000"/>
                </a:solidFill>
                <a:latin typeface="Taffy" panose="03050402030202030204" pitchFamily="66" charset="0"/>
              </a:rPr>
              <a:t>• On complète le formulaire d'inscription au plus vite (</a:t>
            </a:r>
            <a:r>
              <a:rPr lang="fr-BE" sz="1600" dirty="0">
                <a:solidFill>
                  <a:srgbClr val="000000"/>
                </a:solidFill>
                <a:latin typeface="Taffy" panose="03050402030202030204" pitchFamily="66" charset="0"/>
              </a:rPr>
              <a:t>google </a:t>
            </a:r>
            <a:r>
              <a:rPr lang="fr-BE" sz="1600" dirty="0" err="1">
                <a:solidFill>
                  <a:srgbClr val="000000"/>
                </a:solidFill>
                <a:latin typeface="Taffy" panose="03050402030202030204" pitchFamily="66" charset="0"/>
              </a:rPr>
              <a:t>forms</a:t>
            </a:r>
            <a:r>
              <a:rPr lang="fr-BE" sz="1600" b="0" i="0" u="none" strike="noStrike" baseline="0" dirty="0">
                <a:solidFill>
                  <a:srgbClr val="000000"/>
                </a:solidFill>
                <a:latin typeface="Taffy" panose="03050402030202030204" pitchFamily="66" charset="0"/>
              </a:rPr>
              <a:t>).</a:t>
            </a:r>
          </a:p>
          <a:p>
            <a:pPr algn="l"/>
            <a:r>
              <a:rPr lang="fr-BE" sz="1600" b="0" i="0" u="none" strike="noStrike" baseline="0" dirty="0">
                <a:solidFill>
                  <a:srgbClr val="000000"/>
                </a:solidFill>
                <a:latin typeface="Taffy" panose="03050402030202030204" pitchFamily="66" charset="0"/>
              </a:rPr>
              <a:t>• On paie par mois en même temps que la facture mensuelle.</a:t>
            </a:r>
          </a:p>
          <a:p>
            <a:pPr algn="l"/>
            <a:r>
              <a:rPr lang="fr-BE" sz="1550" b="0" i="0" u="none" strike="noStrike" baseline="0" dirty="0">
                <a:solidFill>
                  <a:srgbClr val="000000"/>
                </a:solidFill>
                <a:latin typeface="Taffy" panose="03050402030202030204" pitchFamily="66" charset="0"/>
              </a:rPr>
              <a:t>• Si le formulaire n'est pas rentré pour la date demandée, la commande ne pourra être honorée pour la semaine en cours.</a:t>
            </a:r>
          </a:p>
          <a:p>
            <a:pPr algn="l"/>
            <a:r>
              <a:rPr lang="fr-BE" sz="1600" b="0" i="0" u="none" strike="noStrike" baseline="0" dirty="0">
                <a:solidFill>
                  <a:srgbClr val="000000"/>
                </a:solidFill>
                <a:latin typeface="Taffy" panose="03050402030202030204" pitchFamily="66" charset="0"/>
              </a:rPr>
              <a:t>• Tous les paiements se feront sur le compte du Pouvoir Organisateur de l'école : </a:t>
            </a:r>
            <a:r>
              <a:rPr lang="fr-BE" sz="1600" b="1" i="0" u="none" strike="noStrike" baseline="0" dirty="0">
                <a:solidFill>
                  <a:srgbClr val="000000"/>
                </a:solidFill>
                <a:latin typeface="Taffy" panose="03050402030202030204" pitchFamily="66" charset="0"/>
              </a:rPr>
              <a:t>BE65 7323 2723 4096</a:t>
            </a:r>
          </a:p>
          <a:p>
            <a:pPr algn="l"/>
            <a:r>
              <a:rPr lang="fr-BE" sz="1600" b="0" i="0" u="none" strike="noStrike" baseline="0" dirty="0">
                <a:solidFill>
                  <a:srgbClr val="000000"/>
                </a:solidFill>
                <a:latin typeface="Taffy" panose="03050402030202030204" pitchFamily="66" charset="0"/>
              </a:rPr>
              <a:t>• Par souci de diminuer notre empreinte écologique en papier, la facturation se fera exclusivement par mail. Pour ce faire, nous vous demandons impérativement une adresse mail.</a:t>
            </a:r>
            <a:endParaRPr lang="fr-BE" sz="1600" dirty="0">
              <a:latin typeface="Taffy" panose="03050402030202030204" pitchFamily="66" charset="0"/>
            </a:endParaRPr>
          </a:p>
        </p:txBody>
      </p:sp>
      <p:graphicFrame>
        <p:nvGraphicFramePr>
          <p:cNvPr id="4" name="Tableau 4">
            <a:extLst>
              <a:ext uri="{FF2B5EF4-FFF2-40B4-BE49-F238E27FC236}">
                <a16:creationId xmlns:a16="http://schemas.microsoft.com/office/drawing/2014/main" id="{664BF9FC-86C4-433F-A108-FD0C406F91DD}"/>
              </a:ext>
            </a:extLst>
          </p:cNvPr>
          <p:cNvGraphicFramePr>
            <a:graphicFrameLocks noGrp="1"/>
          </p:cNvGraphicFramePr>
          <p:nvPr>
            <p:extLst>
              <p:ext uri="{D42A27DB-BD31-4B8C-83A1-F6EECF244321}">
                <p14:modId xmlns:p14="http://schemas.microsoft.com/office/powerpoint/2010/main" val="3509406888"/>
              </p:ext>
            </p:extLst>
          </p:nvPr>
        </p:nvGraphicFramePr>
        <p:xfrm>
          <a:off x="2517290" y="2381454"/>
          <a:ext cx="4663686" cy="1160568"/>
        </p:xfrm>
        <a:graphic>
          <a:graphicData uri="http://schemas.openxmlformats.org/drawingml/2006/table">
            <a:tbl>
              <a:tblPr firstRow="1" bandRow="1">
                <a:tableStyleId>{2D5ABB26-0587-4C30-8999-92F81FD0307C}</a:tableStyleId>
              </a:tblPr>
              <a:tblGrid>
                <a:gridCol w="1554562">
                  <a:extLst>
                    <a:ext uri="{9D8B030D-6E8A-4147-A177-3AD203B41FA5}">
                      <a16:colId xmlns:a16="http://schemas.microsoft.com/office/drawing/2014/main" val="2958558375"/>
                    </a:ext>
                  </a:extLst>
                </a:gridCol>
                <a:gridCol w="1554562">
                  <a:extLst>
                    <a:ext uri="{9D8B030D-6E8A-4147-A177-3AD203B41FA5}">
                      <a16:colId xmlns:a16="http://schemas.microsoft.com/office/drawing/2014/main" val="2557111475"/>
                    </a:ext>
                  </a:extLst>
                </a:gridCol>
                <a:gridCol w="1554562">
                  <a:extLst>
                    <a:ext uri="{9D8B030D-6E8A-4147-A177-3AD203B41FA5}">
                      <a16:colId xmlns:a16="http://schemas.microsoft.com/office/drawing/2014/main" val="1984889787"/>
                    </a:ext>
                  </a:extLst>
                </a:gridCol>
              </a:tblGrid>
              <a:tr h="386856">
                <a:tc>
                  <a:txBody>
                    <a:bodyPr/>
                    <a:lstStyle/>
                    <a:p>
                      <a:pPr algn="ctr"/>
                      <a:r>
                        <a:rPr lang="fr-BE">
                          <a:latin typeface="Taffy"/>
                        </a:rPr>
                        <a:t>POTAGE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a:latin typeface="Taffy"/>
                        </a:rPr>
                        <a:t>Prix unitaire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a:latin typeface="Taffy"/>
                        </a:rPr>
                        <a:t>82 jours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162960"/>
                  </a:ext>
                </a:extLst>
              </a:tr>
              <a:tr h="386856">
                <a:tc>
                  <a:txBody>
                    <a:bodyPr/>
                    <a:lstStyle/>
                    <a:p>
                      <a:r>
                        <a:rPr lang="fr-BE">
                          <a:latin typeface="Taffy"/>
                        </a:rPr>
                        <a:t>Maternelle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a:latin typeface="Taffy"/>
                        </a:rPr>
                        <a:t>X 0,70€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a:latin typeface="Taffy"/>
                        </a:rPr>
                        <a:t>57.4 €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059193"/>
                  </a:ext>
                </a:extLst>
              </a:tr>
              <a:tr h="386856">
                <a:tc>
                  <a:txBody>
                    <a:bodyPr/>
                    <a:lstStyle/>
                    <a:p>
                      <a:r>
                        <a:rPr lang="fr-BE">
                          <a:latin typeface="Taffy"/>
                        </a:rPr>
                        <a:t>Primaire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a:latin typeface="Taffy"/>
                        </a:rPr>
                        <a:t>X 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a:latin typeface="Taffy"/>
                        </a:rPr>
                        <a:t>57.4 €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621405"/>
                  </a:ext>
                </a:extLst>
              </a:tr>
            </a:tbl>
          </a:graphicData>
        </a:graphic>
      </p:graphicFrame>
      <p:grpSp>
        <p:nvGrpSpPr>
          <p:cNvPr id="11" name="Groupe 10">
            <a:extLst>
              <a:ext uri="{FF2B5EF4-FFF2-40B4-BE49-F238E27FC236}">
                <a16:creationId xmlns:a16="http://schemas.microsoft.com/office/drawing/2014/main" id="{05490D26-7F3C-45F6-AD29-C1BDEA7C17C2}"/>
              </a:ext>
            </a:extLst>
          </p:cNvPr>
          <p:cNvGrpSpPr/>
          <p:nvPr/>
        </p:nvGrpSpPr>
        <p:grpSpPr>
          <a:xfrm>
            <a:off x="8606157" y="-848941"/>
            <a:ext cx="2544443" cy="1820838"/>
            <a:chOff x="8606157" y="-848941"/>
            <a:chExt cx="2544443" cy="1820838"/>
          </a:xfrm>
        </p:grpSpPr>
        <p:sp>
          <p:nvSpPr>
            <p:cNvPr id="17" name="Arc partiel 16">
              <a:extLst>
                <a:ext uri="{FF2B5EF4-FFF2-40B4-BE49-F238E27FC236}">
                  <a16:creationId xmlns:a16="http://schemas.microsoft.com/office/drawing/2014/main" id="{965DA3CE-E3BF-40B2-9F68-874F17548AF7}"/>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8" name="Graphique 17" descr="Logement">
              <a:hlinkClick r:id="rId3" action="ppaction://hlinksldjump"/>
              <a:extLst>
                <a:ext uri="{FF2B5EF4-FFF2-40B4-BE49-F238E27FC236}">
                  <a16:creationId xmlns:a16="http://schemas.microsoft.com/office/drawing/2014/main" id="{788EF63F-3F3A-4D8A-B27D-72470569C2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9" name="Arc 18">
              <a:extLst>
                <a:ext uri="{FF2B5EF4-FFF2-40B4-BE49-F238E27FC236}">
                  <a16:creationId xmlns:a16="http://schemas.microsoft.com/office/drawing/2014/main" id="{758205A8-8142-4BBC-8D48-C6823B22F806}"/>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0" name="Arc 19">
              <a:extLst>
                <a:ext uri="{FF2B5EF4-FFF2-40B4-BE49-F238E27FC236}">
                  <a16:creationId xmlns:a16="http://schemas.microsoft.com/office/drawing/2014/main" id="{C8E37445-30F2-4438-862B-0CEEBA8DAC44}"/>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6" name="Image 5" descr="Une image contenant personne, jouet, poupée&#10;&#10;Description générée automatiquement">
            <a:extLst>
              <a:ext uri="{FF2B5EF4-FFF2-40B4-BE49-F238E27FC236}">
                <a16:creationId xmlns:a16="http://schemas.microsoft.com/office/drawing/2014/main" id="{16E7F326-8048-4BD5-BF43-50F594AFF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8313" y="2381454"/>
            <a:ext cx="1329814" cy="1306068"/>
          </a:xfrm>
          <a:prstGeom prst="rect">
            <a:avLst/>
          </a:prstGeom>
        </p:spPr>
      </p:pic>
    </p:spTree>
    <p:extLst>
      <p:ext uri="{BB962C8B-B14F-4D97-AF65-F5344CB8AC3E}">
        <p14:creationId xmlns:p14="http://schemas.microsoft.com/office/powerpoint/2010/main" val="3682734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Notes de frais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2526" y="934996"/>
            <a:ext cx="9500571" cy="5555367"/>
          </a:xfrm>
          <a:prstGeom prst="rect">
            <a:avLst/>
          </a:prstGeom>
          <a:noFill/>
        </p:spPr>
        <p:txBody>
          <a:bodyPr wrap="square" lIns="91440" tIns="45720" rIns="91440" bIns="45720" rtlCol="0" anchor="t">
            <a:spAutoFit/>
          </a:bodyPr>
          <a:lstStyle/>
          <a:p>
            <a:pPr marL="285750" indent="-285750" algn="l">
              <a:buFont typeface="Wingdings 3" panose="05040102010807070707" pitchFamily="18" charset="2"/>
              <a:buChar char=""/>
            </a:pPr>
            <a:r>
              <a:rPr lang="fr-BE" b="1" i="0" u="sng" strike="noStrike" baseline="0">
                <a:solidFill>
                  <a:srgbClr val="000000"/>
                </a:solidFill>
                <a:latin typeface="Taffy"/>
              </a:rPr>
              <a:t>Aucun frais ne vous sera réclamé pour :</a:t>
            </a:r>
          </a:p>
          <a:p>
            <a:pPr algn="l"/>
            <a:endParaRPr lang="fr-BE" b="1" i="0" u="sng" strike="noStrike" baseline="0">
              <a:solidFill>
                <a:srgbClr val="000000"/>
              </a:solidFill>
              <a:latin typeface="Taffy" panose="03050402030202030204" pitchFamily="66" charset="0"/>
            </a:endParaRPr>
          </a:p>
          <a:p>
            <a:pPr marL="552450" lvl="0" indent="-285750">
              <a:buFont typeface="Arial" panose="020B0604020202020204" pitchFamily="34" charset="0"/>
              <a:buChar char="•"/>
            </a:pPr>
            <a:r>
              <a:rPr lang="fr-BE" sz="1600">
                <a:effectLst/>
                <a:latin typeface="Taffy"/>
                <a:ea typeface="Calibri"/>
                <a:cs typeface="Times New Roman"/>
              </a:rPr>
              <a:t>Les cahiers</a:t>
            </a:r>
          </a:p>
          <a:p>
            <a:pPr marL="552450" lvl="0" indent="-285750">
              <a:buFont typeface="Arial" panose="020B0604020202020204" pitchFamily="34" charset="0"/>
              <a:buChar char="•"/>
            </a:pPr>
            <a:r>
              <a:rPr lang="fr-BE" sz="1600">
                <a:effectLst/>
                <a:latin typeface="Taffy"/>
                <a:ea typeface="Calibri"/>
                <a:cs typeface="Times New Roman"/>
              </a:rPr>
              <a:t>Le journal de classe</a:t>
            </a:r>
          </a:p>
          <a:p>
            <a:pPr marL="552450" lvl="0" indent="-285750">
              <a:buFont typeface="Arial" panose="020B0604020202020204" pitchFamily="34" charset="0"/>
              <a:buChar char="•"/>
            </a:pPr>
            <a:r>
              <a:rPr lang="fr-BE" sz="1600">
                <a:effectLst/>
                <a:latin typeface="Taffy"/>
                <a:ea typeface="Calibri"/>
                <a:cs typeface="Times New Roman"/>
              </a:rPr>
              <a:t>Les photocopies</a:t>
            </a:r>
          </a:p>
          <a:p>
            <a:pPr marL="552450" lvl="0" indent="-285750">
              <a:buFont typeface="Arial" panose="020B0604020202020204" pitchFamily="34" charset="0"/>
              <a:buChar char="•"/>
            </a:pPr>
            <a:r>
              <a:rPr lang="fr-BE" sz="1600">
                <a:effectLst/>
                <a:latin typeface="Taffy"/>
                <a:ea typeface="Calibri"/>
                <a:cs typeface="Times New Roman"/>
              </a:rPr>
              <a:t>Les manuels scolaires</a:t>
            </a:r>
          </a:p>
          <a:p>
            <a:pPr marL="552450" indent="-285750">
              <a:buFont typeface="Arial" panose="020B0604020202020204" pitchFamily="34" charset="0"/>
              <a:buChar char="•"/>
            </a:pPr>
            <a:r>
              <a:rPr lang="fr-FR" sz="1600">
                <a:effectLst/>
                <a:latin typeface="Taffy"/>
                <a:ea typeface="Times New Roman" panose="02020603050405020304" pitchFamily="18" charset="0"/>
                <a:cs typeface="Times New Roman"/>
              </a:rPr>
              <a:t>La garderie du temps de midi</a:t>
            </a:r>
            <a:endParaRPr lang="fr-BE" sz="1600">
              <a:solidFill>
                <a:srgbClr val="000000"/>
              </a:solidFill>
              <a:latin typeface="Taffy"/>
              <a:cs typeface="Times New Roman"/>
            </a:endParaRPr>
          </a:p>
          <a:p>
            <a:pPr algn="l"/>
            <a:endParaRPr lang="fr-BE" sz="1600">
              <a:solidFill>
                <a:srgbClr val="000000"/>
              </a:solidFill>
              <a:latin typeface="Taffy" panose="03050402030202030204" pitchFamily="66" charset="0"/>
            </a:endParaRPr>
          </a:p>
          <a:p>
            <a:pPr marL="285750" indent="-285750" algn="l">
              <a:buFont typeface="Wingdings 3" panose="05040102010807070707" pitchFamily="18" charset="2"/>
              <a:buChar char=""/>
            </a:pPr>
            <a:r>
              <a:rPr lang="fr-BE" b="1" i="0" u="sng" strike="noStrike" baseline="0">
                <a:solidFill>
                  <a:srgbClr val="000000"/>
                </a:solidFill>
                <a:latin typeface="Taffy"/>
              </a:rPr>
              <a:t>Des frais vous seront réclamés pour :</a:t>
            </a:r>
          </a:p>
          <a:p>
            <a:pPr marL="269875"/>
            <a:r>
              <a:rPr lang="fr-BE" sz="1600" b="0" i="0" u="none" strike="noStrike" baseline="0">
                <a:solidFill>
                  <a:srgbClr val="222222"/>
                </a:solidFill>
                <a:latin typeface="Taffy"/>
              </a:rPr>
              <a:t>• </a:t>
            </a:r>
            <a:r>
              <a:rPr lang="fr-BE" sz="1600" b="1" i="0" u="none" strike="noStrike" baseline="0">
                <a:solidFill>
                  <a:srgbClr val="000000"/>
                </a:solidFill>
                <a:latin typeface="Taffy"/>
              </a:rPr>
              <a:t>Les visites ou activités exceptionnelles </a:t>
            </a:r>
            <a:r>
              <a:rPr lang="fr-BE" sz="1600" b="0" i="0" u="none" strike="noStrike" baseline="0">
                <a:solidFill>
                  <a:srgbClr val="000000"/>
                </a:solidFill>
                <a:latin typeface="Taffy"/>
              </a:rPr>
              <a:t>:</a:t>
            </a:r>
            <a:endParaRPr lang="fr-BE"/>
          </a:p>
          <a:p>
            <a:pPr marL="269875" algn="l"/>
            <a:r>
              <a:rPr lang="fr-BE" sz="1600" b="0" i="0" u="none" strike="noStrike" baseline="0">
                <a:solidFill>
                  <a:srgbClr val="000000"/>
                </a:solidFill>
                <a:latin typeface="Taffy"/>
              </a:rPr>
              <a:t>✓ Tous : Spectacle de Benoit </a:t>
            </a:r>
            <a:r>
              <a:rPr lang="fr-BE" sz="1600" b="0" i="0" u="none" strike="noStrike" baseline="0" err="1">
                <a:solidFill>
                  <a:srgbClr val="000000"/>
                </a:solidFill>
                <a:latin typeface="Taffy"/>
              </a:rPr>
              <a:t>Marenne</a:t>
            </a:r>
            <a:r>
              <a:rPr lang="fr-BE" sz="1600" b="0" i="0" u="none" strike="noStrike" baseline="0">
                <a:solidFill>
                  <a:srgbClr val="000000"/>
                </a:solidFill>
                <a:latin typeface="Taffy"/>
              </a:rPr>
              <a:t> : entre 4 et </a:t>
            </a:r>
            <a:r>
              <a:rPr lang="fr-BE" sz="1600">
                <a:solidFill>
                  <a:srgbClr val="000000"/>
                </a:solidFill>
                <a:latin typeface="Taffy"/>
              </a:rPr>
              <a:t>7</a:t>
            </a:r>
            <a:r>
              <a:rPr lang="fr-BE" sz="1600" b="0" i="0" u="none" strike="noStrike" baseline="0">
                <a:solidFill>
                  <a:srgbClr val="000000"/>
                </a:solidFill>
                <a:latin typeface="Taffy"/>
              </a:rPr>
              <a:t>€</a:t>
            </a:r>
          </a:p>
          <a:p>
            <a:pPr marL="269875" algn="l"/>
            <a:r>
              <a:rPr lang="fr-BE" sz="1600" b="0" i="0" u="none" strike="noStrike" baseline="0">
                <a:solidFill>
                  <a:srgbClr val="000000"/>
                </a:solidFill>
                <a:latin typeface="Taffy"/>
              </a:rPr>
              <a:t>✓ Tous : Théâtre au centre culturel: entre 5€ et </a:t>
            </a:r>
            <a:r>
              <a:rPr lang="fr-BE" sz="1600">
                <a:solidFill>
                  <a:srgbClr val="000000"/>
                </a:solidFill>
                <a:latin typeface="Taffy"/>
              </a:rPr>
              <a:t>10 </a:t>
            </a:r>
            <a:r>
              <a:rPr lang="fr-BE" sz="1600" b="0" i="0" u="none" strike="noStrike" baseline="0">
                <a:solidFill>
                  <a:srgbClr val="000000"/>
                </a:solidFill>
                <a:latin typeface="Taffy"/>
              </a:rPr>
              <a:t>€</a:t>
            </a:r>
          </a:p>
          <a:p>
            <a:pPr marL="269875" algn="l"/>
            <a:r>
              <a:rPr lang="fr-BE" sz="1600" b="0" i="0" u="none" strike="noStrike" baseline="0">
                <a:solidFill>
                  <a:srgbClr val="000000"/>
                </a:solidFill>
                <a:latin typeface="Taffy"/>
              </a:rPr>
              <a:t>✓ Tous : Théâtre à l’école: entre 5€ et</a:t>
            </a:r>
            <a:r>
              <a:rPr lang="fr-BE" sz="1600">
                <a:solidFill>
                  <a:srgbClr val="000000"/>
                </a:solidFill>
                <a:latin typeface="Taffy"/>
              </a:rPr>
              <a:t> 10 </a:t>
            </a:r>
            <a:r>
              <a:rPr lang="fr-BE" sz="1600" b="0" i="0" u="none" strike="noStrike" baseline="0">
                <a:solidFill>
                  <a:srgbClr val="000000"/>
                </a:solidFill>
                <a:latin typeface="Taffy"/>
              </a:rPr>
              <a:t>€</a:t>
            </a:r>
          </a:p>
          <a:p>
            <a:pPr marL="269875"/>
            <a:r>
              <a:rPr lang="fr-BE" sz="1600" b="0" i="0" u="none" strike="noStrike" baseline="0">
                <a:solidFill>
                  <a:srgbClr val="000000"/>
                </a:solidFill>
                <a:latin typeface="Taffy"/>
              </a:rPr>
              <a:t>✓ Tous : Sorties scolaires (CRIEE - </a:t>
            </a:r>
            <a:r>
              <a:rPr lang="fr-BE" sz="1600">
                <a:solidFill>
                  <a:srgbClr val="000000"/>
                </a:solidFill>
                <a:latin typeface="Taffy"/>
              </a:rPr>
              <a:t>Z</a:t>
            </a:r>
            <a:r>
              <a:rPr lang="fr-BE" sz="1600" b="0" i="0" u="none" strike="noStrike" baseline="0">
                <a:solidFill>
                  <a:srgbClr val="000000"/>
                </a:solidFill>
                <a:latin typeface="Taffy"/>
              </a:rPr>
              <a:t>oo - </a:t>
            </a:r>
            <a:r>
              <a:rPr lang="fr-BE" sz="1600" b="0" i="0" u="none" strike="noStrike" baseline="0" err="1">
                <a:solidFill>
                  <a:srgbClr val="000000"/>
                </a:solidFill>
                <a:latin typeface="Taffy"/>
              </a:rPr>
              <a:t>Pass</a:t>
            </a:r>
            <a:r>
              <a:rPr lang="fr-BE" sz="1600" b="0" i="0" u="none" strike="noStrike" baseline="0">
                <a:solidFill>
                  <a:srgbClr val="000000"/>
                </a:solidFill>
                <a:latin typeface="Taffy"/>
              </a:rPr>
              <a:t> – Tilt- la Cabriole- etc..): entre 25 et </a:t>
            </a:r>
            <a:r>
              <a:rPr lang="fr-BE" sz="1600">
                <a:solidFill>
                  <a:srgbClr val="000000"/>
                </a:solidFill>
                <a:latin typeface="Taffy"/>
              </a:rPr>
              <a:t>53 </a:t>
            </a:r>
            <a:r>
              <a:rPr lang="fr-BE" sz="1600" b="0" i="0" u="none" strike="noStrike" baseline="0">
                <a:solidFill>
                  <a:srgbClr val="000000"/>
                </a:solidFill>
                <a:latin typeface="Taffy"/>
              </a:rPr>
              <a:t>€</a:t>
            </a:r>
          </a:p>
          <a:p>
            <a:pPr marL="269875" algn="l"/>
            <a:r>
              <a:rPr lang="fr-BE" sz="1600" b="0" i="0" u="none" strike="noStrike" baseline="0">
                <a:solidFill>
                  <a:srgbClr val="000000"/>
                </a:solidFill>
                <a:latin typeface="Taffy"/>
              </a:rPr>
              <a:t>✓ P6 : Correspondants Beernem : entre 40 et 50 €</a:t>
            </a:r>
          </a:p>
          <a:p>
            <a:pPr marL="269875" algn="l"/>
            <a:r>
              <a:rPr lang="fr-BE" sz="1600" b="0" i="0" u="none" strike="noStrike" baseline="0">
                <a:solidFill>
                  <a:srgbClr val="000000"/>
                </a:solidFill>
                <a:latin typeface="Taffy"/>
              </a:rPr>
              <a:t>✓ La garderie lors des journées pédagogiques : voir CFS</a:t>
            </a:r>
          </a:p>
          <a:p>
            <a:pPr marL="269875" algn="l"/>
            <a:endParaRPr lang="fr-BE" sz="1600">
              <a:solidFill>
                <a:srgbClr val="000000"/>
              </a:solidFill>
              <a:latin typeface="Taffy" panose="03050402030202030204" pitchFamily="66" charset="0"/>
            </a:endParaRPr>
          </a:p>
          <a:p>
            <a:pPr marL="269875" algn="l"/>
            <a:endParaRPr lang="fr-BE" sz="1600" b="0" i="0" u="none" strike="noStrike" baseline="0">
              <a:solidFill>
                <a:srgbClr val="000000"/>
              </a:solidFill>
              <a:latin typeface="Taffy" panose="03050402030202030204" pitchFamily="66" charset="0"/>
            </a:endParaRPr>
          </a:p>
          <a:p>
            <a:pPr marL="269875"/>
            <a:r>
              <a:rPr lang="fr-BE" sz="1600" b="0" i="0" u="none" strike="noStrike" baseline="0">
                <a:solidFill>
                  <a:srgbClr val="000000"/>
                </a:solidFill>
                <a:latin typeface="Taffy"/>
              </a:rPr>
              <a:t>✓ </a:t>
            </a:r>
            <a:r>
              <a:rPr lang="fr-BE" sz="1600">
                <a:solidFill>
                  <a:srgbClr val="000000"/>
                </a:solidFill>
                <a:latin typeface="Taffy"/>
              </a:rPr>
              <a:t>Retard à la garderie (après 18h lundi, mardi, jeudi, vendredi ET après 17h mercredi) : 10€ par quart d'heure entamé</a:t>
            </a:r>
            <a:endParaRPr lang="fr-BE" sz="1600" b="0" i="0" u="none" strike="noStrike" baseline="0">
              <a:solidFill>
                <a:srgbClr val="000000"/>
              </a:solidFill>
              <a:latin typeface="Taffy"/>
            </a:endParaRPr>
          </a:p>
          <a:p>
            <a:pPr marL="269875" algn="l"/>
            <a:endParaRPr lang="fr-BE" sz="1600" b="0" i="0" u="none" strike="noStrike" baseline="0">
              <a:solidFill>
                <a:srgbClr val="000000"/>
              </a:solidFill>
              <a:latin typeface="Taffy" panose="03050402030202030204" pitchFamily="66" charset="0"/>
            </a:endParaRPr>
          </a:p>
          <a:p>
            <a:pPr marL="269875" algn="l"/>
            <a:endParaRPr lang="fr-BE" sz="1300" b="0" i="0" u="none" strike="noStrike" baseline="0">
              <a:solidFill>
                <a:srgbClr val="000000"/>
              </a:solidFill>
              <a:highlight>
                <a:srgbClr val="FFFF00"/>
              </a:highlight>
              <a:latin typeface="Taffy" panose="03050402030202030204" pitchFamily="66" charset="0"/>
            </a:endParaRPr>
          </a:p>
        </p:txBody>
      </p:sp>
      <p:grpSp>
        <p:nvGrpSpPr>
          <p:cNvPr id="11" name="Groupe 10">
            <a:extLst>
              <a:ext uri="{FF2B5EF4-FFF2-40B4-BE49-F238E27FC236}">
                <a16:creationId xmlns:a16="http://schemas.microsoft.com/office/drawing/2014/main" id="{B511AF60-69EF-4113-9A15-E281F02D8F9C}"/>
              </a:ext>
            </a:extLst>
          </p:cNvPr>
          <p:cNvGrpSpPr/>
          <p:nvPr/>
        </p:nvGrpSpPr>
        <p:grpSpPr>
          <a:xfrm>
            <a:off x="8606157" y="-848941"/>
            <a:ext cx="2544443" cy="1820838"/>
            <a:chOff x="8606157" y="-848941"/>
            <a:chExt cx="2544443" cy="1820838"/>
          </a:xfrm>
        </p:grpSpPr>
        <p:sp>
          <p:nvSpPr>
            <p:cNvPr id="17" name="Arc partiel 16">
              <a:extLst>
                <a:ext uri="{FF2B5EF4-FFF2-40B4-BE49-F238E27FC236}">
                  <a16:creationId xmlns:a16="http://schemas.microsoft.com/office/drawing/2014/main" id="{8554EA34-72A0-489E-BDB5-48A97E828CA9}"/>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8" name="Graphique 17" descr="Logement">
              <a:hlinkClick r:id="rId3" action="ppaction://hlinksldjump"/>
              <a:extLst>
                <a:ext uri="{FF2B5EF4-FFF2-40B4-BE49-F238E27FC236}">
                  <a16:creationId xmlns:a16="http://schemas.microsoft.com/office/drawing/2014/main" id="{B5C3C6D5-738B-4618-9F65-ADC262B80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9" name="Arc 18">
              <a:extLst>
                <a:ext uri="{FF2B5EF4-FFF2-40B4-BE49-F238E27FC236}">
                  <a16:creationId xmlns:a16="http://schemas.microsoft.com/office/drawing/2014/main" id="{7F335C66-56EA-4F6A-9FE0-B0D81319BE5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0" name="Arc 19">
              <a:extLst>
                <a:ext uri="{FF2B5EF4-FFF2-40B4-BE49-F238E27FC236}">
                  <a16:creationId xmlns:a16="http://schemas.microsoft.com/office/drawing/2014/main" id="{926E4F8D-2C3D-439C-B023-0EA7E82C9978}"/>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21" name="Graphique 20" descr="Retour avec un remplissage uni">
            <a:hlinkClick r:id="rId6" action="ppaction://hlinksldjump"/>
            <a:extLst>
              <a:ext uri="{FF2B5EF4-FFF2-40B4-BE49-F238E27FC236}">
                <a16:creationId xmlns:a16="http://schemas.microsoft.com/office/drawing/2014/main" id="{6D64AD0C-9C6A-4479-BE10-7DB8488A10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276153" y="6247523"/>
            <a:ext cx="637347" cy="637347"/>
          </a:xfrm>
          <a:prstGeom prst="rect">
            <a:avLst/>
          </a:prstGeom>
        </p:spPr>
      </p:pic>
      <p:pic>
        <p:nvPicPr>
          <p:cNvPr id="5" name="Image 4" descr="Une image contenant LEGO, jouet&#10;&#10;Description générée automatiquement">
            <a:extLst>
              <a:ext uri="{FF2B5EF4-FFF2-40B4-BE49-F238E27FC236}">
                <a16:creationId xmlns:a16="http://schemas.microsoft.com/office/drawing/2014/main" id="{1B8C9B8C-F78A-4DB4-9076-D98618E585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2577" y="2679616"/>
            <a:ext cx="2376488" cy="2376488"/>
          </a:xfrm>
          <a:prstGeom prst="rect">
            <a:avLst/>
          </a:prstGeom>
        </p:spPr>
      </p:pic>
      <p:sp>
        <p:nvSpPr>
          <p:cNvPr id="12" name="ZoneTexte 11">
            <a:extLst>
              <a:ext uri="{FF2B5EF4-FFF2-40B4-BE49-F238E27FC236}">
                <a16:creationId xmlns:a16="http://schemas.microsoft.com/office/drawing/2014/main" id="{401A7BC9-A15A-4302-97C1-E9BB326B1BE0}"/>
              </a:ext>
            </a:extLst>
          </p:cNvPr>
          <p:cNvSpPr txBox="1"/>
          <p:nvPr/>
        </p:nvSpPr>
        <p:spPr>
          <a:xfrm>
            <a:off x="9316625" y="6157370"/>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284199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Notes de frais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2532" y="970236"/>
            <a:ext cx="9893468" cy="5878532"/>
          </a:xfrm>
          <a:prstGeom prst="rect">
            <a:avLst/>
          </a:prstGeom>
          <a:noFill/>
        </p:spPr>
        <p:txBody>
          <a:bodyPr wrap="square" lIns="91440" tIns="45720" rIns="91440" bIns="45720" rtlCol="0" anchor="t">
            <a:spAutoFit/>
          </a:bodyPr>
          <a:lstStyle/>
          <a:p>
            <a:pPr marL="285750" indent="-285750" algn="l">
              <a:buFont typeface="Wingdings 3" panose="05040102010807070707" pitchFamily="18" charset="2"/>
              <a:buChar char=""/>
            </a:pPr>
            <a:r>
              <a:rPr lang="fr-BE" sz="2000" b="1" i="0" u="sng" strike="noStrike" baseline="0" dirty="0">
                <a:solidFill>
                  <a:srgbClr val="000000"/>
                </a:solidFill>
                <a:latin typeface="Taffy"/>
              </a:rPr>
              <a:t>Des frais FACULTATIFS vous seront réclamés pour :</a:t>
            </a:r>
          </a:p>
          <a:p>
            <a:pPr algn="l"/>
            <a:endParaRPr lang="fr-BE" sz="2000" b="1" i="0" u="sng" strike="noStrike" baseline="0" dirty="0">
              <a:solidFill>
                <a:srgbClr val="000000"/>
              </a:solidFill>
              <a:latin typeface="Taffy" panose="03050402030202030204" pitchFamily="66" charset="0"/>
            </a:endParaRPr>
          </a:p>
          <a:p>
            <a:pPr marL="269875" algn="l"/>
            <a:r>
              <a:rPr lang="fr-BE" sz="1600" b="0" i="0" u="none" strike="noStrike" baseline="0" dirty="0">
                <a:latin typeface="Taffy"/>
              </a:rPr>
              <a:t>• </a:t>
            </a:r>
            <a:r>
              <a:rPr lang="fr-BE" sz="1600" b="1" i="0" u="none" strike="noStrike" baseline="0" dirty="0">
                <a:latin typeface="Taffy"/>
              </a:rPr>
              <a:t>Des abonnements à diverses revues ou journaux </a:t>
            </a:r>
            <a:r>
              <a:rPr lang="fr-BE" sz="1600" b="0" i="0" u="none" strike="noStrike" baseline="0" dirty="0">
                <a:latin typeface="Taffy"/>
              </a:rPr>
              <a:t>: prix variable selon la revue à laquelle vous inscrivez votre enfant : de 38€ à 45€ pour une année scolaire.</a:t>
            </a:r>
          </a:p>
          <a:p>
            <a:pPr marL="269875" algn="l"/>
            <a:r>
              <a:rPr lang="fr-BE" sz="1600" b="0" i="0" u="none" strike="noStrike" baseline="0" dirty="0">
                <a:latin typeface="Taffy"/>
              </a:rPr>
              <a:t>• </a:t>
            </a:r>
            <a:r>
              <a:rPr lang="fr-BE" sz="1600" b="1" i="0" u="none" strike="noStrike" baseline="0" dirty="0">
                <a:latin typeface="Taffy"/>
              </a:rPr>
              <a:t>Le dîner chaud et le potage </a:t>
            </a:r>
            <a:r>
              <a:rPr lang="fr-BE" sz="1600" b="0" i="0" u="none" strike="noStrike" baseline="0" dirty="0">
                <a:latin typeface="Taffy"/>
              </a:rPr>
              <a:t>:</a:t>
            </a:r>
          </a:p>
          <a:p>
            <a:pPr marL="361950" algn="l"/>
            <a:r>
              <a:rPr lang="fr-BE" sz="1600" b="0" i="0" u="none" strike="noStrike" baseline="0" dirty="0">
                <a:latin typeface="Taffy"/>
              </a:rPr>
              <a:t>→ Le repas (plat, dessert) maternelles : </a:t>
            </a:r>
            <a:r>
              <a:rPr lang="fr-BE" sz="1600" dirty="0">
                <a:latin typeface="Taffy"/>
              </a:rPr>
              <a:t>3,65</a:t>
            </a:r>
            <a:r>
              <a:rPr lang="fr-BE" sz="1600" b="0" i="0" u="none" strike="noStrike" baseline="0" dirty="0">
                <a:latin typeface="Taffy"/>
              </a:rPr>
              <a:t> €</a:t>
            </a:r>
          </a:p>
          <a:p>
            <a:pPr marL="361950" algn="l"/>
            <a:r>
              <a:rPr lang="fr-BE" sz="1600" b="0" i="0" u="none" strike="noStrike" baseline="0" dirty="0">
                <a:latin typeface="Taffy"/>
              </a:rPr>
              <a:t>→ Le repas (plat, dessert) primaires : 4,00 €</a:t>
            </a:r>
          </a:p>
          <a:p>
            <a:pPr marL="361950" algn="l"/>
            <a:r>
              <a:rPr lang="fr-BE" sz="1600" b="0" i="0" u="none" strike="noStrike" baseline="0" dirty="0">
                <a:latin typeface="Taffy"/>
              </a:rPr>
              <a:t>→ Potage : inscription pour toute la période du 4 novembre </a:t>
            </a:r>
            <a:r>
              <a:rPr lang="fr-BE" sz="1600" dirty="0">
                <a:latin typeface="Taffy"/>
              </a:rPr>
              <a:t>2024</a:t>
            </a:r>
            <a:r>
              <a:rPr lang="fr-BE" sz="1600" b="0" i="0" u="none" strike="noStrike" baseline="0" dirty="0">
                <a:latin typeface="Taffy"/>
              </a:rPr>
              <a:t> au </a:t>
            </a:r>
            <a:r>
              <a:rPr lang="fr-BE" sz="1600" dirty="0">
                <a:latin typeface="Taffy"/>
              </a:rPr>
              <a:t>25</a:t>
            </a:r>
            <a:r>
              <a:rPr lang="fr-BE" sz="1600" b="0" i="0" u="none" strike="noStrike" baseline="0" dirty="0">
                <a:latin typeface="Taffy"/>
              </a:rPr>
              <a:t> avril </a:t>
            </a:r>
            <a:r>
              <a:rPr lang="fr-BE" sz="1600" dirty="0">
                <a:latin typeface="Taffy"/>
              </a:rPr>
              <a:t>2025</a:t>
            </a:r>
            <a:r>
              <a:rPr lang="fr-BE" sz="1600" b="0" i="0" u="none" strike="noStrike" baseline="0" dirty="0">
                <a:latin typeface="Taffy"/>
              </a:rPr>
              <a:t>: </a:t>
            </a:r>
            <a:r>
              <a:rPr lang="fr-BE" sz="1600" dirty="0">
                <a:latin typeface="Taffy"/>
              </a:rPr>
              <a:t>57,4€</a:t>
            </a:r>
            <a:endParaRPr lang="fr-BE" sz="1600" b="0" i="0" u="none" strike="noStrike" baseline="0" dirty="0">
              <a:latin typeface="Taffy"/>
            </a:endParaRPr>
          </a:p>
          <a:p>
            <a:pPr marL="361950" algn="l"/>
            <a:endParaRPr lang="fr-BE" sz="1600" b="0" i="0" u="none" strike="noStrike" baseline="0" dirty="0">
              <a:latin typeface="Taffy" panose="03050402030202030204" pitchFamily="66" charset="0"/>
            </a:endParaRPr>
          </a:p>
          <a:p>
            <a:pPr marL="269875" algn="l"/>
            <a:r>
              <a:rPr lang="fr-BE" sz="1600" b="0" i="0" u="none" strike="noStrike" baseline="0" dirty="0">
                <a:latin typeface="Taffy"/>
              </a:rPr>
              <a:t>• </a:t>
            </a:r>
            <a:r>
              <a:rPr lang="fr-BE" sz="1600" b="1" i="0" u="none" strike="noStrike" baseline="0" dirty="0">
                <a:latin typeface="Taffy"/>
              </a:rPr>
              <a:t>T-shirt de gymnastique avec logo de l’école </a:t>
            </a:r>
            <a:r>
              <a:rPr lang="fr-BE" sz="1600" b="0" i="0" u="none" strike="noStrike" baseline="0" dirty="0">
                <a:latin typeface="Taffy"/>
              </a:rPr>
              <a:t>: 8€ / T-shirt financement classes de neige</a:t>
            </a:r>
          </a:p>
          <a:p>
            <a:pPr marL="269875" algn="l"/>
            <a:r>
              <a:rPr lang="fr-BE" sz="1600" b="0" i="0" u="none" strike="noStrike" baseline="0" dirty="0">
                <a:latin typeface="Taffy"/>
              </a:rPr>
              <a:t>• </a:t>
            </a:r>
            <a:r>
              <a:rPr lang="fr-BE" sz="1600" b="1" i="0" u="none" strike="noStrike" baseline="0" dirty="0">
                <a:latin typeface="Taffy"/>
              </a:rPr>
              <a:t>Photo scolaire </a:t>
            </a:r>
            <a:r>
              <a:rPr lang="fr-BE" sz="1600" dirty="0">
                <a:latin typeface="Taffy"/>
              </a:rPr>
              <a:t>p</a:t>
            </a:r>
            <a:r>
              <a:rPr lang="fr-BE" sz="1600" b="0" i="0" u="none" strike="noStrike" baseline="0" dirty="0">
                <a:latin typeface="Taffy"/>
              </a:rPr>
              <a:t>rix variable selon vos achats</a:t>
            </a:r>
          </a:p>
          <a:p>
            <a:pPr marL="269875" algn="l"/>
            <a:r>
              <a:rPr lang="fr-BE" sz="1600" b="0" i="0" u="none" strike="noStrike" baseline="0" dirty="0">
                <a:latin typeface="Taffy"/>
              </a:rPr>
              <a:t>• </a:t>
            </a:r>
            <a:r>
              <a:rPr lang="fr-BE" sz="1600" b="1" i="0" u="none" strike="noStrike" baseline="0" dirty="0">
                <a:latin typeface="Taffy"/>
              </a:rPr>
              <a:t>Ventes ou opérations diverses </a:t>
            </a:r>
            <a:r>
              <a:rPr lang="fr-BE" sz="1600" b="0" i="0" u="none" strike="noStrike" baseline="0" dirty="0">
                <a:latin typeface="Taffy"/>
              </a:rPr>
              <a:t>: </a:t>
            </a:r>
            <a:r>
              <a:rPr lang="fr-BE" sz="1600" dirty="0">
                <a:latin typeface="Taffy"/>
              </a:rPr>
              <a:t>n</a:t>
            </a:r>
            <a:r>
              <a:rPr lang="fr-BE" sz="1600" b="0" i="0" u="none" strike="noStrike" baseline="0" dirty="0">
                <a:latin typeface="Taffy"/>
              </a:rPr>
              <a:t>ous essayons de les limiter, mais elles sont le signe de notre solidarité à divers mouvements ou servent à aider financièrement l’école.</a:t>
            </a:r>
          </a:p>
          <a:p>
            <a:pPr marL="269875" algn="l"/>
            <a:r>
              <a:rPr lang="fr-BE" sz="1600" b="0" i="0" u="none" strike="noStrike" baseline="0" dirty="0">
                <a:latin typeface="Taffy"/>
              </a:rPr>
              <a:t>• </a:t>
            </a:r>
            <a:r>
              <a:rPr lang="fr-BE" sz="1600" b="1" i="0" u="none" strike="noStrike" baseline="0" dirty="0">
                <a:latin typeface="Taffy"/>
              </a:rPr>
              <a:t>La garderie du matin </a:t>
            </a:r>
            <a:r>
              <a:rPr lang="fr-BE" sz="1600" b="0" i="0" u="none" strike="noStrike" baseline="0" dirty="0">
                <a:latin typeface="Taffy"/>
              </a:rPr>
              <a:t>(de 7h à 8h) : 2,50€</a:t>
            </a:r>
          </a:p>
          <a:p>
            <a:pPr marL="269875"/>
            <a:r>
              <a:rPr lang="fr-BE" sz="1600" b="0" i="0" u="none" strike="noStrike" baseline="0" dirty="0">
                <a:latin typeface="Taffy"/>
              </a:rPr>
              <a:t>• </a:t>
            </a:r>
            <a:r>
              <a:rPr lang="fr-BE" sz="1600" b="1" i="0" u="none" strike="noStrike" baseline="0" dirty="0">
                <a:latin typeface="Taffy"/>
              </a:rPr>
              <a:t>La garderie du soir </a:t>
            </a:r>
            <a:r>
              <a:rPr lang="fr-BE" sz="1600" b="0" i="0" u="none" strike="noStrike" baseline="0" dirty="0">
                <a:latin typeface="Taffy"/>
              </a:rPr>
              <a:t>(16h-18h</a:t>
            </a:r>
            <a:r>
              <a:rPr lang="fr-BE" sz="1600" dirty="0">
                <a:latin typeface="Taffy"/>
              </a:rPr>
              <a:t>):</a:t>
            </a:r>
            <a:r>
              <a:rPr lang="fr-BE" sz="1600" b="0" i="0" u="none" strike="noStrike" baseline="0" dirty="0">
                <a:latin typeface="Taffy"/>
              </a:rPr>
              <a:t> </a:t>
            </a:r>
            <a:r>
              <a:rPr lang="fr-BE" sz="1600" dirty="0">
                <a:latin typeface="Taffy"/>
              </a:rPr>
              <a:t>2.50 </a:t>
            </a:r>
            <a:r>
              <a:rPr lang="fr-BE" sz="1600" b="0" i="0" u="none" strike="noStrike" baseline="0" dirty="0">
                <a:latin typeface="Taffy"/>
              </a:rPr>
              <a:t>€ / heure / enfant (Gratuité pour le 3</a:t>
            </a:r>
            <a:r>
              <a:rPr lang="fr-BE" sz="1600" b="0" i="0" u="none" strike="noStrike" baseline="30000" dirty="0">
                <a:latin typeface="Taffy"/>
              </a:rPr>
              <a:t>e</a:t>
            </a:r>
            <a:r>
              <a:rPr lang="fr-BE" sz="1600" b="0" i="0" u="none" strike="noStrike" baseline="0" dirty="0">
                <a:latin typeface="Taffy"/>
              </a:rPr>
              <a:t> enfan</a:t>
            </a:r>
            <a:r>
              <a:rPr lang="fr-BE" sz="1600" dirty="0">
                <a:latin typeface="Taffy"/>
              </a:rPr>
              <a:t>t)</a:t>
            </a:r>
            <a:endParaRPr lang="fr-BE" sz="1600" b="0" i="0" u="none" strike="noStrike" baseline="0" dirty="0">
              <a:latin typeface="Taffy"/>
            </a:endParaRPr>
          </a:p>
          <a:p>
            <a:pPr marL="269875"/>
            <a:r>
              <a:rPr lang="fr-BE" sz="1600" dirty="0">
                <a:latin typeface="Taffy"/>
              </a:rPr>
              <a:t>• </a:t>
            </a:r>
            <a:r>
              <a:rPr lang="fr-BE" sz="1600" b="1" dirty="0">
                <a:latin typeface="Taffy"/>
              </a:rPr>
              <a:t>La garderie du mercredi après-midi </a:t>
            </a:r>
            <a:r>
              <a:rPr lang="fr-BE" sz="1600" dirty="0">
                <a:latin typeface="Taffy"/>
              </a:rPr>
              <a:t>(déductibilité fiscale) </a:t>
            </a:r>
          </a:p>
          <a:p>
            <a:pPr marL="269875"/>
            <a:r>
              <a:rPr lang="fr-BE" sz="1600" b="1" dirty="0">
                <a:latin typeface="Taffy"/>
              </a:rPr>
              <a:t>                                          De 12h45 à 17h</a:t>
            </a:r>
            <a:r>
              <a:rPr lang="fr-BE" sz="1600" dirty="0">
                <a:latin typeface="Taffy"/>
              </a:rPr>
              <a:t> : 3 € / heure / enfant (Gratuité pour le 3</a:t>
            </a:r>
            <a:r>
              <a:rPr lang="fr-BE" sz="1100" baseline="30000" dirty="0">
                <a:latin typeface="Taffy"/>
              </a:rPr>
              <a:t>e</a:t>
            </a:r>
            <a:r>
              <a:rPr lang="fr-BE" sz="1600" dirty="0">
                <a:latin typeface="Taffy"/>
              </a:rPr>
              <a:t> enfant)</a:t>
            </a:r>
            <a:endParaRPr lang="fr-BE" dirty="0"/>
          </a:p>
          <a:p>
            <a:pPr marL="269875"/>
            <a:r>
              <a:rPr lang="fr-BE" sz="1600" dirty="0">
                <a:latin typeface="Taffy"/>
              </a:rPr>
              <a:t>                                         </a:t>
            </a:r>
          </a:p>
          <a:p>
            <a:pPr marL="269875"/>
            <a:r>
              <a:rPr lang="fr-BE" sz="1600" b="0" i="0" u="none" strike="noStrike" baseline="0" dirty="0">
                <a:latin typeface="Taffy"/>
              </a:rPr>
              <a:t>• </a:t>
            </a:r>
            <a:r>
              <a:rPr lang="fr-BE" sz="1600" b="1" i="0" u="none" strike="noStrike" baseline="0" dirty="0">
                <a:latin typeface="Taffy"/>
              </a:rPr>
              <a:t>Etude dirigée </a:t>
            </a:r>
            <a:r>
              <a:rPr lang="fr-BE" sz="1600" b="0" i="0" u="none" strike="noStrike" baseline="0" dirty="0">
                <a:latin typeface="Taffy"/>
              </a:rPr>
              <a:t>: </a:t>
            </a:r>
            <a:r>
              <a:rPr lang="fr-BE" sz="1600" dirty="0">
                <a:latin typeface="Taffy"/>
              </a:rPr>
              <a:t>2.50 </a:t>
            </a:r>
            <a:r>
              <a:rPr lang="fr-BE" sz="1600" b="0" i="0" u="none" strike="noStrike" baseline="0" dirty="0">
                <a:latin typeface="Taffy"/>
              </a:rPr>
              <a:t>€</a:t>
            </a:r>
            <a:endParaRPr lang="fr-BE" dirty="0"/>
          </a:p>
          <a:p>
            <a:pPr marL="269875"/>
            <a:r>
              <a:rPr lang="fr-BE" sz="1600" b="0" i="0" u="none" strike="noStrike" baseline="0" dirty="0">
                <a:latin typeface="Taffy"/>
              </a:rPr>
              <a:t>• </a:t>
            </a:r>
            <a:r>
              <a:rPr lang="fr-BE" sz="1600" b="1" i="0" u="none" strike="noStrike" baseline="0" dirty="0">
                <a:latin typeface="Taffy"/>
              </a:rPr>
              <a:t>Après la fin des cours, des activités sont proposées par des organes extérieurs </a:t>
            </a:r>
            <a:r>
              <a:rPr lang="fr-BE" sz="1600" b="0" i="0" u="none" strike="noStrike" baseline="0" dirty="0">
                <a:latin typeface="Taffy"/>
              </a:rPr>
              <a:t>:</a:t>
            </a:r>
            <a:r>
              <a:rPr lang="fr-BE" sz="1600" dirty="0">
                <a:latin typeface="Taffy"/>
              </a:rPr>
              <a:t> </a:t>
            </a:r>
            <a:r>
              <a:rPr lang="fr-BE" sz="1600" b="0" i="0" u="none" strike="noStrike" baseline="0" dirty="0">
                <a:latin typeface="Taffy"/>
              </a:rPr>
              <a:t> </a:t>
            </a:r>
          </a:p>
          <a:p>
            <a:pPr marL="269875"/>
            <a:r>
              <a:rPr lang="fr-BE" sz="1600" dirty="0">
                <a:latin typeface="Taffy"/>
              </a:rPr>
              <a:t>CFS (mardi et jeudi) </a:t>
            </a:r>
            <a:r>
              <a:rPr lang="fr-BE" sz="1600" dirty="0"/>
              <a:t>: 010/22.73.96, via leur site internet : www.lecfs.be ou directement via votre espace personnel </a:t>
            </a:r>
            <a:r>
              <a:rPr lang="fr-BE" sz="1600" dirty="0" err="1"/>
              <a:t>MyCFS</a:t>
            </a:r>
            <a:r>
              <a:rPr lang="fr-BE" sz="1600" dirty="0"/>
              <a:t> : www.mycfs.be</a:t>
            </a:r>
            <a:endParaRPr lang="fr-BE" sz="1600" b="0" i="0" u="none" strike="noStrike" baseline="0" dirty="0">
              <a:latin typeface="Taffy"/>
            </a:endParaRPr>
          </a:p>
          <a:p>
            <a:pPr marL="269875"/>
            <a:endParaRPr lang="fr-FR" sz="1600" dirty="0">
              <a:effectLst/>
              <a:latin typeface="Taffy" panose="03050402030202030204" pitchFamily="66" charset="0"/>
              <a:ea typeface="Times New Roman" panose="02020603050405020304" pitchFamily="18" charset="0"/>
            </a:endParaRPr>
          </a:p>
        </p:txBody>
      </p:sp>
      <p:grpSp>
        <p:nvGrpSpPr>
          <p:cNvPr id="11" name="Groupe 10">
            <a:extLst>
              <a:ext uri="{FF2B5EF4-FFF2-40B4-BE49-F238E27FC236}">
                <a16:creationId xmlns:a16="http://schemas.microsoft.com/office/drawing/2014/main" id="{B511AF60-69EF-4113-9A15-E281F02D8F9C}"/>
              </a:ext>
            </a:extLst>
          </p:cNvPr>
          <p:cNvGrpSpPr/>
          <p:nvPr/>
        </p:nvGrpSpPr>
        <p:grpSpPr>
          <a:xfrm>
            <a:off x="8606157" y="-848941"/>
            <a:ext cx="2544443" cy="1820838"/>
            <a:chOff x="8606157" y="-848941"/>
            <a:chExt cx="2544443" cy="1820838"/>
          </a:xfrm>
        </p:grpSpPr>
        <p:sp>
          <p:nvSpPr>
            <p:cNvPr id="17" name="Arc partiel 16">
              <a:extLst>
                <a:ext uri="{FF2B5EF4-FFF2-40B4-BE49-F238E27FC236}">
                  <a16:creationId xmlns:a16="http://schemas.microsoft.com/office/drawing/2014/main" id="{8554EA34-72A0-489E-BDB5-48A97E828CA9}"/>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8" name="Graphique 17" descr="Logement">
              <a:hlinkClick r:id="rId3" action="ppaction://hlinksldjump"/>
              <a:extLst>
                <a:ext uri="{FF2B5EF4-FFF2-40B4-BE49-F238E27FC236}">
                  <a16:creationId xmlns:a16="http://schemas.microsoft.com/office/drawing/2014/main" id="{B5C3C6D5-738B-4618-9F65-ADC262B80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9" name="Arc 18">
              <a:extLst>
                <a:ext uri="{FF2B5EF4-FFF2-40B4-BE49-F238E27FC236}">
                  <a16:creationId xmlns:a16="http://schemas.microsoft.com/office/drawing/2014/main" id="{7F335C66-56EA-4F6A-9FE0-B0D81319BE5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0" name="Arc 19">
              <a:extLst>
                <a:ext uri="{FF2B5EF4-FFF2-40B4-BE49-F238E27FC236}">
                  <a16:creationId xmlns:a16="http://schemas.microsoft.com/office/drawing/2014/main" id="{926E4F8D-2C3D-439C-B023-0EA7E82C9978}"/>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13" name="Graphique 12" descr="Retour avec un remplissage uni">
            <a:hlinkClick r:id="rId6" action="ppaction://hlinksldjump"/>
            <a:extLst>
              <a:ext uri="{FF2B5EF4-FFF2-40B4-BE49-F238E27FC236}">
                <a16:creationId xmlns:a16="http://schemas.microsoft.com/office/drawing/2014/main" id="{CE3C9961-4BF8-4D1D-AFF3-B7838DA676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247031" y="6218401"/>
            <a:ext cx="666469" cy="666469"/>
          </a:xfrm>
          <a:prstGeom prst="rect">
            <a:avLst/>
          </a:prstGeom>
        </p:spPr>
      </p:pic>
      <p:sp>
        <p:nvSpPr>
          <p:cNvPr id="12" name="ZoneTexte 11">
            <a:extLst>
              <a:ext uri="{FF2B5EF4-FFF2-40B4-BE49-F238E27FC236}">
                <a16:creationId xmlns:a16="http://schemas.microsoft.com/office/drawing/2014/main" id="{51490DF7-4030-4F05-A62C-30E347D7BDFA}"/>
              </a:ext>
            </a:extLst>
          </p:cNvPr>
          <p:cNvSpPr txBox="1"/>
          <p:nvPr/>
        </p:nvSpPr>
        <p:spPr>
          <a:xfrm>
            <a:off x="9316625" y="6157370"/>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4057218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Notes de frais</a:t>
            </a:r>
          </a:p>
        </p:txBody>
      </p:sp>
      <p:grpSp>
        <p:nvGrpSpPr>
          <p:cNvPr id="11" name="Groupe 10">
            <a:extLst>
              <a:ext uri="{FF2B5EF4-FFF2-40B4-BE49-F238E27FC236}">
                <a16:creationId xmlns:a16="http://schemas.microsoft.com/office/drawing/2014/main" id="{B511AF60-69EF-4113-9A15-E281F02D8F9C}"/>
              </a:ext>
            </a:extLst>
          </p:cNvPr>
          <p:cNvGrpSpPr/>
          <p:nvPr/>
        </p:nvGrpSpPr>
        <p:grpSpPr>
          <a:xfrm>
            <a:off x="8606157" y="-848941"/>
            <a:ext cx="2544443" cy="1820838"/>
            <a:chOff x="8606157" y="-848941"/>
            <a:chExt cx="2544443" cy="1820838"/>
          </a:xfrm>
        </p:grpSpPr>
        <p:sp>
          <p:nvSpPr>
            <p:cNvPr id="17" name="Arc partiel 16">
              <a:extLst>
                <a:ext uri="{FF2B5EF4-FFF2-40B4-BE49-F238E27FC236}">
                  <a16:creationId xmlns:a16="http://schemas.microsoft.com/office/drawing/2014/main" id="{8554EA34-72A0-489E-BDB5-48A97E828CA9}"/>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8" name="Graphique 17" descr="Logement">
              <a:hlinkClick r:id="rId3" action="ppaction://hlinksldjump"/>
              <a:extLst>
                <a:ext uri="{FF2B5EF4-FFF2-40B4-BE49-F238E27FC236}">
                  <a16:creationId xmlns:a16="http://schemas.microsoft.com/office/drawing/2014/main" id="{B5C3C6D5-738B-4618-9F65-ADC262B80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9" name="Arc 18">
              <a:extLst>
                <a:ext uri="{FF2B5EF4-FFF2-40B4-BE49-F238E27FC236}">
                  <a16:creationId xmlns:a16="http://schemas.microsoft.com/office/drawing/2014/main" id="{7F335C66-56EA-4F6A-9FE0-B0D81319BE51}"/>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0" name="Arc 19">
              <a:extLst>
                <a:ext uri="{FF2B5EF4-FFF2-40B4-BE49-F238E27FC236}">
                  <a16:creationId xmlns:a16="http://schemas.microsoft.com/office/drawing/2014/main" id="{926E4F8D-2C3D-439C-B023-0EA7E82C9978}"/>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9A0F30B2-B626-437D-A6F5-FB6BAE15F58D}"/>
              </a:ext>
            </a:extLst>
          </p:cNvPr>
          <p:cNvSpPr txBox="1"/>
          <p:nvPr/>
        </p:nvSpPr>
        <p:spPr>
          <a:xfrm>
            <a:off x="94134" y="913309"/>
            <a:ext cx="9717732" cy="5755422"/>
          </a:xfrm>
          <a:prstGeom prst="rect">
            <a:avLst/>
          </a:prstGeom>
          <a:noFill/>
        </p:spPr>
        <p:txBody>
          <a:bodyPr wrap="square">
            <a:spAutoFit/>
          </a:bodyPr>
          <a:lstStyle/>
          <a:p>
            <a:r>
              <a:rPr lang="fr-FR" sz="1600">
                <a:effectLst/>
                <a:latin typeface="Taffy" panose="03050402030202030204" pitchFamily="66" charset="0"/>
                <a:ea typeface="Times New Roman" panose="02020603050405020304" pitchFamily="18" charset="0"/>
              </a:rPr>
              <a:t>Pour éviter une manipulation d'argent quotidienne ou presque, la comptabilité est informatisée. Chaque mois, vous recevez une facture reprenant les postes suivants : étude, garderie, repas, potage, natation, spectacle et revues (1 x par an).</a:t>
            </a:r>
            <a:endParaRPr lang="fr-BE" sz="1600">
              <a:effectLst/>
              <a:latin typeface="Taffy" panose="03050402030202030204" pitchFamily="66" charset="0"/>
              <a:ea typeface="Times New Roman" panose="02020603050405020304" pitchFamily="18" charset="0"/>
            </a:endParaRPr>
          </a:p>
          <a:p>
            <a:pPr algn="l"/>
            <a:endParaRPr lang="fr-BE" sz="1600" b="0" i="0" u="none" strike="noStrike" baseline="0">
              <a:latin typeface="Taffy" panose="03050402030202030204" pitchFamily="66" charset="0"/>
            </a:endParaRPr>
          </a:p>
          <a:p>
            <a:pPr algn="l"/>
            <a:r>
              <a:rPr lang="fr-BE" sz="1600" b="1" i="0" u="none" strike="noStrike" baseline="0">
                <a:latin typeface="Taffy" panose="03050402030202030204" pitchFamily="66" charset="0"/>
              </a:rPr>
              <a:t>Par souci de diminuer notre empreinte écologique en papier, la facturation se fera exclusivement par mail. Pour ce faire, nous vous demandons de nous transmettre impérativement une adresse mail</a:t>
            </a:r>
            <a:r>
              <a:rPr lang="fr-BE" sz="1600" b="0" i="0" u="none" strike="noStrike" baseline="0">
                <a:latin typeface="Taffy" panose="03050402030202030204" pitchFamily="66" charset="0"/>
              </a:rPr>
              <a:t>.</a:t>
            </a:r>
          </a:p>
          <a:p>
            <a:pPr algn="l"/>
            <a:endParaRPr lang="fr-BE" sz="1600" b="0" i="0" u="none" strike="noStrike" baseline="0">
              <a:latin typeface="Taffy" panose="03050402030202030204" pitchFamily="66" charset="0"/>
            </a:endParaRPr>
          </a:p>
          <a:p>
            <a:pPr algn="l"/>
            <a:r>
              <a:rPr lang="fr-BE" sz="1600" b="0" i="0" u="none" strike="noStrike" baseline="0">
                <a:latin typeface="Taffy" panose="03050402030202030204" pitchFamily="66" charset="0"/>
              </a:rPr>
              <a:t>Nous vous demandons de payer au moyen du virement joint à la facture au n° de compte du Pouvoir Organisateur de l'école : </a:t>
            </a:r>
            <a:r>
              <a:rPr lang="fr-BE" sz="1600" b="1" i="0" u="none" strike="noStrike" baseline="0">
                <a:latin typeface="Taffy" panose="03050402030202030204" pitchFamily="66" charset="0"/>
              </a:rPr>
              <a:t>BE65 7323 2723 4096</a:t>
            </a:r>
            <a:r>
              <a:rPr lang="fr-BE" sz="1600" b="0" i="0" u="none" strike="noStrike" baseline="0">
                <a:latin typeface="Taffy" panose="03050402030202030204" pitchFamily="66" charset="0"/>
              </a:rPr>
              <a:t>. Ce numéro de compte est exclusivement réservé à ces factures.</a:t>
            </a:r>
          </a:p>
          <a:p>
            <a:pPr marL="269875" algn="l"/>
            <a:endParaRPr lang="fr-BE" sz="1600" b="0" i="0" u="none" strike="noStrike" baseline="0">
              <a:latin typeface="Taffy" panose="03050402030202030204" pitchFamily="66" charset="0"/>
            </a:endParaRPr>
          </a:p>
          <a:p>
            <a:pPr algn="l"/>
            <a:r>
              <a:rPr lang="fr-BE" sz="1600" b="0" i="0" u="none" strike="noStrike" baseline="0">
                <a:latin typeface="Taffy" panose="03050402030202030204" pitchFamily="66" charset="0"/>
              </a:rPr>
              <a:t>Afin d'éviter des recherches inutiles et pour faciliter l'encodage, inscrivez </a:t>
            </a:r>
            <a:r>
              <a:rPr lang="fr-BE" sz="1600" b="1" i="0" u="none" strike="noStrike" baseline="0">
                <a:latin typeface="Taffy" panose="03050402030202030204" pitchFamily="66" charset="0"/>
              </a:rPr>
              <a:t>la communication structurée. </a:t>
            </a:r>
            <a:r>
              <a:rPr lang="fr-BE" sz="1600" b="0" i="0" u="none" strike="noStrike" baseline="0">
                <a:latin typeface="Taffy" panose="03050402030202030204" pitchFamily="66" charset="0"/>
              </a:rPr>
              <a:t>Si vous avez plusieurs enfants, ne groupez pas la somme totale sur un seul virement.</a:t>
            </a:r>
          </a:p>
          <a:p>
            <a:pPr algn="l"/>
            <a:endParaRPr lang="fr-BE" sz="1600" b="0" i="0" u="none" strike="noStrike" baseline="0">
              <a:latin typeface="Taffy" panose="03050402030202030204" pitchFamily="66" charset="0"/>
            </a:endParaRPr>
          </a:p>
          <a:p>
            <a:pPr algn="l"/>
            <a:r>
              <a:rPr lang="fr-BE" sz="1600" b="0" i="0" u="none" strike="noStrike" baseline="0">
                <a:latin typeface="Taffy" panose="03050402030202030204" pitchFamily="66" charset="0"/>
              </a:rPr>
              <a:t>Si vous constatez une erreur ou si vous désirez des éclaircissements sur la note de frais, rendez celle-ci</a:t>
            </a:r>
            <a:r>
              <a:rPr lang="fr-BE" sz="1600">
                <a:latin typeface="Taffy" panose="03050402030202030204" pitchFamily="66" charset="0"/>
              </a:rPr>
              <a:t> </a:t>
            </a:r>
            <a:r>
              <a:rPr lang="fr-BE" sz="1600" b="0" i="0" u="none" strike="noStrike" baseline="0">
                <a:latin typeface="Taffy" panose="03050402030202030204" pitchFamily="66" charset="0"/>
              </a:rPr>
              <a:t>avec vos annotations au titulaire de classe ou venez trouver le secrétariat. Nous vérifierons et nous corrigerons si nécessaire.</a:t>
            </a:r>
          </a:p>
          <a:p>
            <a:pPr algn="l"/>
            <a:endParaRPr lang="fr-BE" sz="1600" b="0" i="0" u="none" strike="noStrike" baseline="0">
              <a:latin typeface="Taffy" panose="03050402030202030204" pitchFamily="66" charset="0"/>
            </a:endParaRPr>
          </a:p>
          <a:p>
            <a:pPr algn="l"/>
            <a:r>
              <a:rPr lang="fr-BE" sz="1600" b="0" i="0" u="none" strike="noStrike" baseline="0">
                <a:latin typeface="Taffy" panose="03050402030202030204" pitchFamily="66" charset="0"/>
              </a:rPr>
              <a:t>Nous vous demandons instamment d'être réguliers dans vos paiements après réception de la facture. Si un problème momentané ou même constant surgit, ayez la gentillesse de venir en parler à la direction (discrétion assurée).</a:t>
            </a:r>
          </a:p>
          <a:p>
            <a:pPr algn="l"/>
            <a:endParaRPr lang="fr-BE" sz="1600" b="0" i="0" u="none" strike="noStrike" baseline="0">
              <a:latin typeface="Taffy" panose="03050402030202030204" pitchFamily="66" charset="0"/>
            </a:endParaRPr>
          </a:p>
          <a:p>
            <a:pPr algn="l"/>
            <a:r>
              <a:rPr lang="fr-BE" sz="1600" b="0" i="0" u="none" strike="noStrike" baseline="0">
                <a:latin typeface="Taffy" panose="03050402030202030204" pitchFamily="66" charset="0"/>
              </a:rPr>
              <a:t>Au cas où nous serions sans nouvelle après un rappel pour non-paiement, nous serions dans l'obligation de suspendre tout poste facultatif y compris les garderies !</a:t>
            </a:r>
            <a:endParaRPr lang="fr-BE" sz="1600">
              <a:latin typeface="Taffy" panose="03050402030202030204" pitchFamily="66" charset="0"/>
            </a:endParaRPr>
          </a:p>
        </p:txBody>
      </p:sp>
    </p:spTree>
    <p:extLst>
      <p:ext uri="{BB962C8B-B14F-4D97-AF65-F5344CB8AC3E}">
        <p14:creationId xmlns:p14="http://schemas.microsoft.com/office/powerpoint/2010/main" val="215521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2803046" y="191142"/>
            <a:ext cx="5237533" cy="510778"/>
          </a:xfrm>
          <a:prstGeom prst="roundRect">
            <a:avLst/>
          </a:prstGeom>
          <a:solidFill>
            <a:schemeClr val="accent2"/>
          </a:solidFill>
          <a:ln w="28575">
            <a:solidFill>
              <a:schemeClr val="tx1">
                <a:lumMod val="75000"/>
                <a:lumOff val="25000"/>
              </a:schemeClr>
            </a:solidFill>
          </a:ln>
        </p:spPr>
        <p:txBody>
          <a:bodyPr wrap="square" lIns="91440" tIns="45720" rIns="91440" bIns="45720" rtlCol="0" anchor="t">
            <a:spAutoFit/>
          </a:bodyPr>
          <a:lstStyle/>
          <a:p>
            <a:pPr algn="ctr"/>
            <a:r>
              <a:rPr lang="fr-BE" sz="2400">
                <a:solidFill>
                  <a:schemeClr val="bg1"/>
                </a:solidFill>
                <a:latin typeface="KG Miss Kindergarten"/>
                <a:ea typeface="Always In My Heart" panose="02000603000000000000" pitchFamily="2" charset="0"/>
              </a:rPr>
              <a:t>Étude et garderie - </a:t>
            </a:r>
            <a:r>
              <a:rPr lang="fr-BE" sz="2400" err="1">
                <a:solidFill>
                  <a:schemeClr val="bg1"/>
                </a:solidFill>
                <a:latin typeface="KG Miss Kindergarten"/>
                <a:ea typeface="Always In My Heart" panose="02000603000000000000" pitchFamily="2" charset="0"/>
              </a:rPr>
              <a:t>Quickschool</a:t>
            </a:r>
            <a:endParaRPr lang="fr-BE" sz="2400" err="1">
              <a:solidFill>
                <a:schemeClr val="bg1"/>
              </a:solidFill>
              <a:latin typeface="KG Miss Kindergarten" panose="02000000000000000000" pitchFamily="2" charset="0"/>
              <a:ea typeface="Always In My Heart" panose="02000603000000000000" pitchFamily="2" charset="0"/>
            </a:endParaRPr>
          </a:p>
        </p:txBody>
      </p:sp>
      <p:sp>
        <p:nvSpPr>
          <p:cNvPr id="3" name="ZoneTexte 2">
            <a:extLst>
              <a:ext uri="{FF2B5EF4-FFF2-40B4-BE49-F238E27FC236}">
                <a16:creationId xmlns:a16="http://schemas.microsoft.com/office/drawing/2014/main" id="{BB555197-250B-4B4F-B63F-04AB6313607E}"/>
              </a:ext>
            </a:extLst>
          </p:cNvPr>
          <p:cNvSpPr txBox="1"/>
          <p:nvPr/>
        </p:nvSpPr>
        <p:spPr>
          <a:xfrm>
            <a:off x="44120" y="522297"/>
            <a:ext cx="9582406" cy="3416320"/>
          </a:xfrm>
          <a:prstGeom prst="rect">
            <a:avLst/>
          </a:prstGeom>
          <a:noFill/>
        </p:spPr>
        <p:txBody>
          <a:bodyPr wrap="square" lIns="91440" tIns="45720" rIns="91440" bIns="45720" rtlCol="0" anchor="t">
            <a:spAutoFit/>
          </a:bodyPr>
          <a:lstStyle/>
          <a:p>
            <a:pPr algn="l"/>
            <a:r>
              <a:rPr lang="fr-BE" b="1" i="0" u="sng" strike="noStrike" baseline="0">
                <a:latin typeface="Taffy"/>
              </a:rPr>
              <a:t>Etude</a:t>
            </a:r>
            <a:r>
              <a:rPr lang="fr-BE" sz="1300" b="1" i="0" u="none" strike="noStrike" baseline="0">
                <a:latin typeface="Taffy"/>
              </a:rPr>
              <a:t> :</a:t>
            </a:r>
          </a:p>
          <a:p>
            <a:pPr algn="l"/>
            <a:endParaRPr lang="fr-BE" sz="1300" b="1" i="0" u="none" strike="noStrike" baseline="0">
              <a:latin typeface="Taffy" panose="03050402030202030204" pitchFamily="66" charset="0"/>
            </a:endParaRPr>
          </a:p>
          <a:p>
            <a:r>
              <a:rPr lang="fr-BE" sz="1400" b="0" i="0" u="none" strike="noStrike" baseline="0">
                <a:latin typeface="Taffy"/>
              </a:rPr>
              <a:t>Une étude dirigée par un enseignant est organisée les lundi, mardi et jeudi de 15h45 à 16h45.</a:t>
            </a:r>
            <a:r>
              <a:rPr lang="fr-BE" sz="1400">
                <a:latin typeface="Taffy"/>
              </a:rPr>
              <a:t> </a:t>
            </a:r>
            <a:r>
              <a:rPr lang="fr-BE" sz="1400" b="0" i="0" u="none" strike="noStrike" baseline="0">
                <a:latin typeface="Taffy"/>
              </a:rPr>
              <a:t>Les élèves qui y participent doivent respecter le silence pour que chacun puisse travailler dans de bonnes conditions. L’enfant doit se présenter à l’appel de la personne chargée de l’étude : tous les élèves doivent aller à l’étude sauf s’il retourne à la maison entre 15h20 et 15h45.</a:t>
            </a:r>
            <a:endParaRPr lang="fr-BE" sz="1400" b="0" i="0" u="none" strike="noStrike" baseline="0">
              <a:latin typeface="Taffy" panose="03050402030202030204" pitchFamily="66" charset="0"/>
            </a:endParaRPr>
          </a:p>
          <a:p>
            <a:pPr algn="l"/>
            <a:r>
              <a:rPr lang="fr-BE" sz="1400" b="0" i="0" u="none" strike="noStrike" baseline="0">
                <a:latin typeface="Taffy"/>
              </a:rPr>
              <a:t>S’il y a moins de dix élèves, elle sera supprimée étant donné le coût que cela représente pour quelques élèves seulement.</a:t>
            </a:r>
          </a:p>
          <a:p>
            <a:r>
              <a:rPr lang="fr-BE" sz="1400">
                <a:latin typeface="Taffy"/>
              </a:rPr>
              <a:t>Cette année, l'étude commencera </a:t>
            </a:r>
            <a:r>
              <a:rPr lang="fr-BE" sz="1400" b="1">
                <a:latin typeface="Taffy"/>
              </a:rPr>
              <a:t>le jeudi 29/08/2024</a:t>
            </a:r>
            <a:r>
              <a:rPr lang="fr-BE" sz="1400">
                <a:latin typeface="Taffy"/>
              </a:rPr>
              <a:t> et se terminera l</a:t>
            </a:r>
            <a:r>
              <a:rPr lang="fr-BE" sz="1400" b="1">
                <a:latin typeface="Taffy"/>
              </a:rPr>
              <a:t>e 27/06/2025.</a:t>
            </a:r>
            <a:endParaRPr lang="fr-BE" sz="1400">
              <a:latin typeface="Taffy" panose="03050402030202030204" pitchFamily="66" charset="0"/>
            </a:endParaRPr>
          </a:p>
          <a:p>
            <a:pPr algn="l"/>
            <a:r>
              <a:rPr lang="fr-BE" sz="1400" b="0" i="0" u="none" strike="noStrike" baseline="0">
                <a:latin typeface="Taffy"/>
              </a:rPr>
              <a:t>Un enfant sortant de l’étude avant la fin de l’heure n’est pas </a:t>
            </a:r>
            <a:r>
              <a:rPr lang="fr-BE" sz="1400">
                <a:latin typeface="Taffy"/>
              </a:rPr>
              <a:t>comptabilisé</a:t>
            </a:r>
            <a:r>
              <a:rPr lang="fr-BE" sz="1400" b="0" i="0" u="none" strike="noStrike" baseline="0">
                <a:latin typeface="Taffy"/>
              </a:rPr>
              <a:t> à la garderie pour la fin de cette heure. Le </a:t>
            </a:r>
            <a:r>
              <a:rPr lang="fr-BE" sz="1400">
                <a:latin typeface="Taffy"/>
              </a:rPr>
              <a:t>3e</a:t>
            </a:r>
            <a:r>
              <a:rPr lang="fr-BE" sz="1400" b="0" i="0" u="none" strike="noStrike" baseline="0">
                <a:latin typeface="Taffy"/>
              </a:rPr>
              <a:t> enfant d’une famille ne paie pas la garderie si les deux autres enfants y sont.</a:t>
            </a:r>
          </a:p>
          <a:p>
            <a:pPr algn="l"/>
            <a:r>
              <a:rPr lang="fr-BE" sz="1300" b="0" i="0" u="none" strike="noStrike" baseline="0">
                <a:latin typeface="Taffy"/>
              </a:rPr>
              <a:t>L’étude s’élève à </a:t>
            </a:r>
            <a:r>
              <a:rPr lang="fr-BE" sz="1300" b="1">
                <a:latin typeface="Taffy"/>
              </a:rPr>
              <a:t>2.50</a:t>
            </a:r>
            <a:r>
              <a:rPr lang="fr-BE" sz="1300" b="1" i="0" u="none" strike="noStrike" baseline="0">
                <a:latin typeface="Taffy"/>
              </a:rPr>
              <a:t>€</a:t>
            </a:r>
            <a:r>
              <a:rPr lang="fr-BE" sz="1300" b="0" i="0" u="none" strike="noStrike" baseline="0">
                <a:latin typeface="Taffy"/>
              </a:rPr>
              <a:t>.</a:t>
            </a:r>
          </a:p>
          <a:p>
            <a:pPr algn="l"/>
            <a:r>
              <a:rPr lang="fr-BE" b="1" i="0" u="sng" strike="noStrike" baseline="0">
                <a:latin typeface="Taffy"/>
              </a:rPr>
              <a:t>Garderie</a:t>
            </a:r>
            <a:r>
              <a:rPr lang="fr-BE" sz="1300" b="1" i="0" u="none" strike="noStrike" baseline="0">
                <a:latin typeface="Taffy"/>
              </a:rPr>
              <a:t> :</a:t>
            </a:r>
          </a:p>
          <a:p>
            <a:pPr algn="l"/>
            <a:r>
              <a:rPr lang="fr-BE" sz="1400" b="0" i="0" u="none" strike="noStrike" baseline="0">
                <a:latin typeface="Taffy"/>
              </a:rPr>
              <a:t>La garderie est ouverte le matin par </a:t>
            </a:r>
            <a:r>
              <a:rPr lang="fr-BE" sz="1400">
                <a:latin typeface="Taffy"/>
              </a:rPr>
              <a:t>nos surveillants </a:t>
            </a:r>
            <a:r>
              <a:rPr lang="fr-BE" sz="1400" b="0" i="0" u="none" strike="noStrike" baseline="0">
                <a:latin typeface="Taffy"/>
              </a:rPr>
              <a:t>à partir de 7h et ferme le soir à 18h (sauf le mercredi soir à 17h). Téléphone : </a:t>
            </a:r>
            <a:r>
              <a:rPr lang="fr-BE" sz="1400" b="1" i="0" u="none" strike="noStrike" baseline="0">
                <a:latin typeface="Taffy"/>
              </a:rPr>
              <a:t>010/611796</a:t>
            </a:r>
            <a:endParaRPr lang="fr-BE" sz="1400" b="0" i="0" u="none" strike="noStrike" baseline="0">
              <a:latin typeface="Taffy"/>
            </a:endParaRPr>
          </a:p>
          <a:p>
            <a:r>
              <a:rPr lang="fr-BE" sz="1400">
                <a:latin typeface="Taffy"/>
              </a:rPr>
              <a:t>Pour les présences à la garderie et aux études, nous utilisons la plateforme </a:t>
            </a:r>
            <a:r>
              <a:rPr lang="fr-BE" sz="1400" b="1" err="1">
                <a:latin typeface="Taffy"/>
              </a:rPr>
              <a:t>Quickschool</a:t>
            </a:r>
            <a:r>
              <a:rPr lang="fr-BE" sz="1400">
                <a:latin typeface="Taffy"/>
              </a:rPr>
              <a:t> : nous scannons le badge unique de votre enfant.</a:t>
            </a:r>
          </a:p>
        </p:txBody>
      </p:sp>
      <p:grpSp>
        <p:nvGrpSpPr>
          <p:cNvPr id="10" name="Groupe 9">
            <a:extLst>
              <a:ext uri="{FF2B5EF4-FFF2-40B4-BE49-F238E27FC236}">
                <a16:creationId xmlns:a16="http://schemas.microsoft.com/office/drawing/2014/main" id="{C64C6F1B-9E80-416D-A0FC-8779C6E05107}"/>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18009E2D-DB10-48CD-92C4-31DF42626AD7}"/>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4" action="ppaction://hlinksldjump"/>
              <a:extLst>
                <a:ext uri="{FF2B5EF4-FFF2-40B4-BE49-F238E27FC236}">
                  <a16:creationId xmlns:a16="http://schemas.microsoft.com/office/drawing/2014/main" id="{C5A7BE61-92A1-4661-99EF-908B87649C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33CD51B3-0C2F-4965-B0F1-450BDAFF6AE3}"/>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2EAD448F-E0C3-40B4-AA1B-49301B2A549F}"/>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6" name="Image 5" descr="Une image contenant jouet, poupée, très coloré, plusieurs&#10;&#10;Description générée automatiquement">
            <a:extLst>
              <a:ext uri="{FF2B5EF4-FFF2-40B4-BE49-F238E27FC236}">
                <a16:creationId xmlns:a16="http://schemas.microsoft.com/office/drawing/2014/main" id="{88128698-F82D-430A-BF8B-F17A5119E0CC}"/>
              </a:ext>
            </a:extLst>
          </p:cNvPr>
          <p:cNvPicPr>
            <a:picLocks noChangeAspect="1"/>
          </p:cNvPicPr>
          <p:nvPr/>
        </p:nvPicPr>
        <p:blipFill rotWithShape="1">
          <a:blip r:embed="rId7">
            <a:extLst>
              <a:ext uri="{28A0092B-C50C-407E-A947-70E740481C1C}">
                <a14:useLocalDpi xmlns:a14="http://schemas.microsoft.com/office/drawing/2010/main" val="0"/>
              </a:ext>
            </a:extLst>
          </a:blip>
          <a:srcRect r="72878" b="59549"/>
          <a:stretch/>
        </p:blipFill>
        <p:spPr>
          <a:xfrm>
            <a:off x="1749999" y="-3737"/>
            <a:ext cx="1053047" cy="1023979"/>
          </a:xfrm>
          <a:prstGeom prst="rect">
            <a:avLst/>
          </a:prstGeom>
        </p:spPr>
      </p:pic>
      <p:graphicFrame>
        <p:nvGraphicFramePr>
          <p:cNvPr id="5" name="Tableau 6">
            <a:extLst>
              <a:ext uri="{FF2B5EF4-FFF2-40B4-BE49-F238E27FC236}">
                <a16:creationId xmlns:a16="http://schemas.microsoft.com/office/drawing/2014/main" id="{6364E513-790E-1B22-9A44-20BA90583F13}"/>
              </a:ext>
            </a:extLst>
          </p:cNvPr>
          <p:cNvGraphicFramePr>
            <a:graphicFrameLocks noGrp="1"/>
          </p:cNvGraphicFramePr>
          <p:nvPr>
            <p:extLst>
              <p:ext uri="{D42A27DB-BD31-4B8C-83A1-F6EECF244321}">
                <p14:modId xmlns:p14="http://schemas.microsoft.com/office/powerpoint/2010/main" val="1163168633"/>
              </p:ext>
            </p:extLst>
          </p:nvPr>
        </p:nvGraphicFramePr>
        <p:xfrm>
          <a:off x="258178" y="4154060"/>
          <a:ext cx="9368346" cy="1938332"/>
        </p:xfrm>
        <a:graphic>
          <a:graphicData uri="http://schemas.openxmlformats.org/drawingml/2006/table">
            <a:tbl>
              <a:tblPr firstRow="1" bandRow="1">
                <a:tableStyleId>{5C22544A-7EE6-4342-B048-85BDC9FD1C3A}</a:tableStyleId>
              </a:tblPr>
              <a:tblGrid>
                <a:gridCol w="1561391">
                  <a:extLst>
                    <a:ext uri="{9D8B030D-6E8A-4147-A177-3AD203B41FA5}">
                      <a16:colId xmlns:a16="http://schemas.microsoft.com/office/drawing/2014/main" val="4141764100"/>
                    </a:ext>
                  </a:extLst>
                </a:gridCol>
                <a:gridCol w="1561391">
                  <a:extLst>
                    <a:ext uri="{9D8B030D-6E8A-4147-A177-3AD203B41FA5}">
                      <a16:colId xmlns:a16="http://schemas.microsoft.com/office/drawing/2014/main" val="1916569429"/>
                    </a:ext>
                  </a:extLst>
                </a:gridCol>
                <a:gridCol w="1561391">
                  <a:extLst>
                    <a:ext uri="{9D8B030D-6E8A-4147-A177-3AD203B41FA5}">
                      <a16:colId xmlns:a16="http://schemas.microsoft.com/office/drawing/2014/main" val="1975732821"/>
                    </a:ext>
                  </a:extLst>
                </a:gridCol>
                <a:gridCol w="1561391">
                  <a:extLst>
                    <a:ext uri="{9D8B030D-6E8A-4147-A177-3AD203B41FA5}">
                      <a16:colId xmlns:a16="http://schemas.microsoft.com/office/drawing/2014/main" val="1693963570"/>
                    </a:ext>
                  </a:extLst>
                </a:gridCol>
                <a:gridCol w="1561391">
                  <a:extLst>
                    <a:ext uri="{9D8B030D-6E8A-4147-A177-3AD203B41FA5}">
                      <a16:colId xmlns:a16="http://schemas.microsoft.com/office/drawing/2014/main" val="287890304"/>
                    </a:ext>
                  </a:extLst>
                </a:gridCol>
                <a:gridCol w="1561391">
                  <a:extLst>
                    <a:ext uri="{9D8B030D-6E8A-4147-A177-3AD203B41FA5}">
                      <a16:colId xmlns:a16="http://schemas.microsoft.com/office/drawing/2014/main" val="436364666"/>
                    </a:ext>
                  </a:extLst>
                </a:gridCol>
              </a:tblGrid>
              <a:tr h="292925">
                <a:tc>
                  <a:txBody>
                    <a:bodyPr/>
                    <a:lstStyle/>
                    <a:p>
                      <a:endParaRPr lang="fr-BE" sz="1200">
                        <a:solidFill>
                          <a:schemeClr val="tx1"/>
                        </a:solidFill>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sz="1200">
                          <a:solidFill>
                            <a:schemeClr val="tx1"/>
                          </a:solidFill>
                          <a:latin typeface="Taffy"/>
                        </a:rPr>
                        <a:t>Lundi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sz="1200">
                          <a:solidFill>
                            <a:schemeClr val="tx1"/>
                          </a:solidFill>
                          <a:latin typeface="Taffy"/>
                        </a:rPr>
                        <a:t>Mardi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sz="1200">
                          <a:solidFill>
                            <a:schemeClr val="tx1"/>
                          </a:solidFill>
                          <a:latin typeface="Taffy"/>
                        </a:rPr>
                        <a:t>Mercredi (CFS)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sz="1200">
                          <a:solidFill>
                            <a:schemeClr val="tx1"/>
                          </a:solidFill>
                          <a:latin typeface="Taffy"/>
                        </a:rPr>
                        <a:t>Jeudi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sz="1200">
                          <a:solidFill>
                            <a:schemeClr val="tx1"/>
                          </a:solidFill>
                          <a:latin typeface="Taffy"/>
                        </a:rPr>
                        <a:t>Vendredi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9818721"/>
                  </a:ext>
                </a:extLst>
              </a:tr>
              <a:tr h="292925">
                <a:tc>
                  <a:txBody>
                    <a:bodyPr/>
                    <a:lstStyle/>
                    <a:p>
                      <a:r>
                        <a:rPr lang="fr-BE" sz="1200" b="1">
                          <a:latin typeface="Taffy"/>
                        </a:rPr>
                        <a:t>7h à 8h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sz="1200">
                          <a:latin typeface="Taffy"/>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2736082"/>
                  </a:ext>
                </a:extLst>
              </a:tr>
              <a:tr h="438082">
                <a:tc>
                  <a:txBody>
                    <a:bodyPr/>
                    <a:lstStyle/>
                    <a:p>
                      <a:r>
                        <a:rPr lang="fr-BE" sz="1200" b="1">
                          <a:latin typeface="Taffy"/>
                        </a:rPr>
                        <a:t>15h45 à 18h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a:latin typeface="Taffy"/>
                        </a:rPr>
                        <a:t>2.50€ par heure entamée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a:latin typeface="Taffy"/>
                        </a:rPr>
                        <a:t>2.50€ par heure entamée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sz="1200">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cap="none" spc="0" normalizeH="0" baseline="0" noProof="0">
                          <a:ln>
                            <a:noFill/>
                          </a:ln>
                          <a:effectLst/>
                          <a:uLnTx/>
                          <a:uFillTx/>
                          <a:latin typeface="Taffy"/>
                          <a:ea typeface="+mn-ea"/>
                          <a:cs typeface="+mn-cs"/>
                        </a:rPr>
                        <a:t>2.50</a:t>
                      </a:r>
                      <a:r>
                        <a:rPr kumimoji="0" lang="fr-BE" sz="1200" b="0" i="0" u="none" strike="noStrike" kern="1200" cap="none" spc="0" normalizeH="0" baseline="0" noProof="0">
                          <a:ln>
                            <a:noFill/>
                          </a:ln>
                          <a:effectLst/>
                          <a:uLnTx/>
                          <a:uFillTx/>
                          <a:latin typeface="Taffy"/>
                          <a:ea typeface="+mn-ea"/>
                          <a:cs typeface="+mn-cs"/>
                        </a:rPr>
                        <a:t>€ par heure entamée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cap="none" spc="0" normalizeH="0" baseline="0" noProof="0">
                          <a:ln>
                            <a:noFill/>
                          </a:ln>
                          <a:effectLst/>
                          <a:uLnTx/>
                          <a:uFillTx/>
                          <a:latin typeface="Taffy"/>
                          <a:ea typeface="+mn-ea"/>
                          <a:cs typeface="+mn-cs"/>
                        </a:rPr>
                        <a:t>2.50</a:t>
                      </a:r>
                      <a:r>
                        <a:rPr kumimoji="0" lang="fr-BE" sz="1200" b="0" i="0" u="none" strike="noStrike" kern="1200" cap="none" spc="0" normalizeH="0" baseline="0" noProof="0">
                          <a:ln>
                            <a:noFill/>
                          </a:ln>
                          <a:effectLst/>
                          <a:uLnTx/>
                          <a:uFillTx/>
                          <a:latin typeface="Taffy"/>
                          <a:ea typeface="+mn-ea"/>
                          <a:cs typeface="+mn-cs"/>
                        </a:rPr>
                        <a:t>€ par heure entamée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5120031"/>
                  </a:ext>
                </a:extLst>
              </a:tr>
              <a:tr h="438082">
                <a:tc>
                  <a:txBody>
                    <a:bodyPr/>
                    <a:lstStyle/>
                    <a:p>
                      <a:r>
                        <a:rPr lang="fr-BE" sz="1200" b="1">
                          <a:latin typeface="Taffy"/>
                        </a:rPr>
                        <a:t>12h45 à 17h</a:t>
                      </a:r>
                      <a:endParaRPr lang="fr-BE" sz="1200" b="1">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sz="1200">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sz="1200">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a:latin typeface="Taffy"/>
                        </a:rPr>
                        <a:t>3€ par heure entamée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sz="1200">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sz="1200">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8319899"/>
                  </a:ext>
                </a:extLst>
              </a:tr>
              <a:tr h="438082">
                <a:tc>
                  <a:txBody>
                    <a:bodyPr/>
                    <a:lstStyle/>
                    <a:p>
                      <a:r>
                        <a:rPr lang="fr-BE" sz="1200" b="1">
                          <a:latin typeface="Taffy"/>
                        </a:rPr>
                        <a:t>En retard </a:t>
                      </a:r>
                      <a:endParaRPr lang="fr-BE" sz="1200" b="1">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sz="1200">
                          <a:latin typeface="Taffy"/>
                        </a:rPr>
                        <a:t>10€ par quart d’heure entamé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10€ par quart d’heure entamé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10€ par quart d’heure entamé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10€ par quart d’heure entamé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effectLst/>
                          <a:uLnTx/>
                          <a:uFillTx/>
                          <a:latin typeface="Taffy"/>
                          <a:ea typeface="+mn-ea"/>
                          <a:cs typeface="+mn-cs"/>
                        </a:rPr>
                        <a:t>10€ par quart d’heure entamé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4432610"/>
                  </a:ext>
                </a:extLst>
              </a:tr>
            </a:tbl>
          </a:graphicData>
        </a:graphic>
      </p:graphicFrame>
    </p:spTree>
    <p:extLst>
      <p:ext uri="{BB962C8B-B14F-4D97-AF65-F5344CB8AC3E}">
        <p14:creationId xmlns:p14="http://schemas.microsoft.com/office/powerpoint/2010/main" val="1203591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grpSp>
        <p:nvGrpSpPr>
          <p:cNvPr id="10" name="Groupe 9">
            <a:extLst>
              <a:ext uri="{FF2B5EF4-FFF2-40B4-BE49-F238E27FC236}">
                <a16:creationId xmlns:a16="http://schemas.microsoft.com/office/drawing/2014/main" id="{DE779F6C-096C-4570-97B6-DF83C644C0E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E6099F85-D7F2-40E4-885C-D7079F48C0E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65036FDF-138F-4268-A144-995911479C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700F4AB0-BB1B-44F0-90E0-E379EEB55BE7}"/>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E3596230-EBB4-41C9-94AE-58D633E7EBD2}"/>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0" name="ZoneTexte 19">
            <a:extLst>
              <a:ext uri="{FF2B5EF4-FFF2-40B4-BE49-F238E27FC236}">
                <a16:creationId xmlns:a16="http://schemas.microsoft.com/office/drawing/2014/main" id="{40CCCE09-C043-4511-926F-1470AC41166D}"/>
              </a:ext>
            </a:extLst>
          </p:cNvPr>
          <p:cNvSpPr txBox="1"/>
          <p:nvPr/>
        </p:nvSpPr>
        <p:spPr>
          <a:xfrm>
            <a:off x="3296884" y="272280"/>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Centre P.M.S.</a:t>
            </a:r>
          </a:p>
        </p:txBody>
      </p:sp>
      <p:sp>
        <p:nvSpPr>
          <p:cNvPr id="21" name="ZoneTexte 20">
            <a:extLst>
              <a:ext uri="{FF2B5EF4-FFF2-40B4-BE49-F238E27FC236}">
                <a16:creationId xmlns:a16="http://schemas.microsoft.com/office/drawing/2014/main" id="{3E1668D4-CCD5-4094-9844-4020C20B3EDB}"/>
              </a:ext>
            </a:extLst>
          </p:cNvPr>
          <p:cNvSpPr txBox="1"/>
          <p:nvPr/>
        </p:nvSpPr>
        <p:spPr>
          <a:xfrm>
            <a:off x="0" y="839426"/>
            <a:ext cx="9906001" cy="6093976"/>
          </a:xfrm>
          <a:prstGeom prst="rect">
            <a:avLst/>
          </a:prstGeom>
          <a:noFill/>
        </p:spPr>
        <p:txBody>
          <a:bodyPr wrap="square" lIns="91440" tIns="45720" rIns="91440" bIns="45720" anchor="t">
            <a:spAutoFit/>
          </a:bodyPr>
          <a:lstStyle/>
          <a:p>
            <a:pPr algn="l"/>
            <a:r>
              <a:rPr lang="fr-BE" sz="1300" b="0" i="0" u="none" strike="noStrike" baseline="0">
                <a:latin typeface="Taffy" panose="03050402030202030204" pitchFamily="66" charset="0"/>
              </a:rPr>
              <a:t>L’école que fréquente votre enfant collabore avec le Centre PMS libre de Wavre II. Nous pouvons donc vous offrir nos services.</a:t>
            </a:r>
          </a:p>
          <a:p>
            <a:pPr algn="l"/>
            <a:r>
              <a:rPr lang="fr-BE" sz="1300" b="1" i="0" u="none" strike="noStrike" baseline="0">
                <a:latin typeface="Taffy"/>
              </a:rPr>
              <a:t>Qui sommes-nous ?</a:t>
            </a:r>
          </a:p>
          <a:p>
            <a:pPr algn="l"/>
            <a:r>
              <a:rPr lang="fr-BE" sz="1300" b="0" i="0" u="none" strike="noStrike" baseline="0">
                <a:latin typeface="Taffy"/>
              </a:rPr>
              <a:t>Une équipe composée de psychologues, d’infirmières et d’assistants sociaux.</a:t>
            </a:r>
          </a:p>
          <a:p>
            <a:pPr algn="l"/>
            <a:endParaRPr lang="fr-BE" sz="1300" b="1" i="0" u="none" strike="noStrike" baseline="0">
              <a:latin typeface="Taffy" panose="03050402030202030204" pitchFamily="66" charset="0"/>
            </a:endParaRPr>
          </a:p>
          <a:p>
            <a:pPr algn="l"/>
            <a:r>
              <a:rPr lang="fr-BE" sz="1300" b="1" i="0" u="none" strike="noStrike" baseline="0">
                <a:latin typeface="Taffy"/>
              </a:rPr>
              <a:t>Pour qui ?</a:t>
            </a:r>
          </a:p>
          <a:p>
            <a:pPr algn="l"/>
            <a:r>
              <a:rPr lang="fr-BE" sz="1300" b="0" i="0" u="none" strike="noStrike" baseline="0">
                <a:latin typeface="Taffy"/>
              </a:rPr>
              <a:t>Pour les </a:t>
            </a:r>
            <a:r>
              <a:rPr lang="fr-BE" sz="1300" b="1" i="0" u="none" strike="noStrike" baseline="0">
                <a:latin typeface="Taffy"/>
              </a:rPr>
              <a:t>enfants </a:t>
            </a:r>
            <a:r>
              <a:rPr lang="fr-BE" sz="1300" b="0" i="0" u="none" strike="noStrike" baseline="0">
                <a:latin typeface="Taffy"/>
              </a:rPr>
              <a:t>ainsi que leurs parents et leurs enseignants, en réponse et dans le respect des demandes qui lui sont adressées. La législation prévoit toutefois que les parents puissent refuser à priori la guidance individuelle de leur enfant par le Centre PMS. Dans ce cas, il est nécessaire de prendre contact avec le directeur du Centre qui transmettra un formulaire à compléter.</a:t>
            </a:r>
          </a:p>
          <a:p>
            <a:pPr algn="l"/>
            <a:endParaRPr lang="fr-BE" sz="1300" b="1" i="0" u="none" strike="noStrike" baseline="0">
              <a:latin typeface="Taffy" panose="03050402030202030204" pitchFamily="66" charset="0"/>
            </a:endParaRPr>
          </a:p>
          <a:p>
            <a:pPr algn="l"/>
            <a:r>
              <a:rPr lang="fr-BE" sz="1300" b="1" i="0" u="none" strike="noStrike" baseline="0">
                <a:latin typeface="Taffy"/>
              </a:rPr>
              <a:t>Pour quoi ?</a:t>
            </a:r>
          </a:p>
          <a:p>
            <a:pPr algn="l"/>
            <a:r>
              <a:rPr lang="fr-BE" sz="1300" b="0" i="0" u="none" strike="noStrike" baseline="0">
                <a:latin typeface="Taffy"/>
              </a:rPr>
              <a:t>• Recevoir une écoute attentive</a:t>
            </a:r>
          </a:p>
          <a:p>
            <a:pPr algn="l"/>
            <a:r>
              <a:rPr lang="fr-BE" sz="1300" b="0" i="0" u="none" strike="noStrike" baseline="0">
                <a:latin typeface="Taffy"/>
              </a:rPr>
              <a:t>• Chercher à </a:t>
            </a:r>
            <a:r>
              <a:rPr lang="fr-BE" sz="1300" b="1" i="0" u="none" strike="noStrike" baseline="0">
                <a:latin typeface="Taffy"/>
              </a:rPr>
              <a:t>comprendre les difficultés </a:t>
            </a:r>
            <a:r>
              <a:rPr lang="fr-BE" sz="1300" b="0" i="0" u="none" strike="noStrike" baseline="0">
                <a:latin typeface="Taffy"/>
              </a:rPr>
              <a:t>(scolaires, familiales, comportementales, personnelles, relationnelles, …)</a:t>
            </a:r>
          </a:p>
          <a:p>
            <a:pPr algn="l"/>
            <a:r>
              <a:rPr lang="fr-BE" sz="1300" b="0" i="0" u="none" strike="noStrike" baseline="0">
                <a:latin typeface="Taffy"/>
              </a:rPr>
              <a:t>• Identifier des </a:t>
            </a:r>
            <a:r>
              <a:rPr lang="fr-BE" sz="1300" b="1" i="0" u="none" strike="noStrike" baseline="0">
                <a:latin typeface="Taffy"/>
              </a:rPr>
              <a:t>pistes de solutions </a:t>
            </a:r>
            <a:r>
              <a:rPr lang="fr-BE" sz="1300" b="0" i="0" u="none" strike="noStrike" baseline="0">
                <a:latin typeface="Taffy"/>
              </a:rPr>
              <a:t>et mobiliser au mieux les ressources disponibles</a:t>
            </a:r>
          </a:p>
          <a:p>
            <a:pPr algn="l"/>
            <a:r>
              <a:rPr lang="fr-BE" sz="1300" b="0" i="0" u="none" strike="noStrike" baseline="0">
                <a:latin typeface="Taffy"/>
              </a:rPr>
              <a:t>• Construire un projet personnel </a:t>
            </a:r>
            <a:r>
              <a:rPr lang="fr-BE" sz="1300" b="1" i="0" u="none" strike="noStrike" baseline="0">
                <a:latin typeface="Taffy"/>
              </a:rPr>
              <a:t>d’orientation</a:t>
            </a:r>
            <a:r>
              <a:rPr lang="fr-BE" sz="1300" b="0" i="0" u="none" strike="noStrike" baseline="0">
                <a:latin typeface="Taffy"/>
              </a:rPr>
              <a:t>, se connaître, découvrir des filières de formation et des métiers</a:t>
            </a:r>
          </a:p>
          <a:p>
            <a:pPr algn="l"/>
            <a:endParaRPr lang="fr-BE" sz="1300" b="1" i="0" u="none" strike="noStrike" baseline="0">
              <a:latin typeface="Taffy" panose="03050402030202030204" pitchFamily="66" charset="0"/>
            </a:endParaRPr>
          </a:p>
          <a:p>
            <a:pPr algn="l"/>
            <a:r>
              <a:rPr lang="fr-BE" sz="1300" b="1" i="0" u="none" strike="noStrike" baseline="0">
                <a:latin typeface="Taffy"/>
              </a:rPr>
              <a:t>Comment ?</a:t>
            </a:r>
          </a:p>
          <a:p>
            <a:pPr algn="l"/>
            <a:r>
              <a:rPr lang="fr-BE" sz="1300" b="0" i="0" u="none" strike="noStrike" baseline="0">
                <a:latin typeface="Taffy"/>
              </a:rPr>
              <a:t>• Sur </a:t>
            </a:r>
            <a:r>
              <a:rPr lang="fr-BE" sz="1300" b="1" i="0" u="none" strike="noStrike" baseline="0">
                <a:latin typeface="Taffy"/>
              </a:rPr>
              <a:t>rendez-vous </a:t>
            </a:r>
            <a:r>
              <a:rPr lang="fr-BE" sz="1300" b="0" i="0" u="none" strike="noStrike" baseline="0">
                <a:latin typeface="Taffy"/>
              </a:rPr>
              <a:t>en réponse aux demandes (par téléphone au 010 24 10 09, par mail, …)</a:t>
            </a:r>
          </a:p>
          <a:p>
            <a:pPr algn="l"/>
            <a:r>
              <a:rPr lang="fr-BE" sz="1300" b="0" i="0" u="none" strike="noStrike" baseline="0">
                <a:latin typeface="Taffy"/>
              </a:rPr>
              <a:t>• Des services </a:t>
            </a:r>
            <a:r>
              <a:rPr lang="fr-BE" sz="1300" b="1" i="0" u="none" strike="noStrike" baseline="0">
                <a:latin typeface="Taffy"/>
              </a:rPr>
              <a:t>gratuits</a:t>
            </a:r>
          </a:p>
          <a:p>
            <a:pPr algn="l"/>
            <a:r>
              <a:rPr lang="fr-BE" sz="1300" b="0" i="0" u="none" strike="noStrike" baseline="0">
                <a:latin typeface="Taffy"/>
              </a:rPr>
              <a:t>• Des avis consultatifs</a:t>
            </a:r>
          </a:p>
          <a:p>
            <a:pPr algn="l"/>
            <a:r>
              <a:rPr lang="fr-BE" sz="1300" b="0" i="0" u="none" strike="noStrike" baseline="0">
                <a:latin typeface="Taffy"/>
              </a:rPr>
              <a:t>• En toute indépendance</a:t>
            </a:r>
          </a:p>
          <a:p>
            <a:pPr algn="l"/>
            <a:r>
              <a:rPr lang="fr-BE" sz="1300" b="0" i="0" u="none" strike="noStrike" baseline="0">
                <a:latin typeface="Taffy"/>
              </a:rPr>
              <a:t>• Dans le respect du </a:t>
            </a:r>
            <a:r>
              <a:rPr lang="fr-BE" sz="1300" b="1" i="0" u="none" strike="noStrike" baseline="0">
                <a:latin typeface="Taffy"/>
              </a:rPr>
              <a:t>secret </a:t>
            </a:r>
            <a:r>
              <a:rPr lang="fr-BE" sz="1300" b="0" i="0" u="none" strike="noStrike" baseline="0">
                <a:latin typeface="Taffy"/>
              </a:rPr>
              <a:t>professionnel</a:t>
            </a:r>
          </a:p>
          <a:p>
            <a:pPr algn="l"/>
            <a:r>
              <a:rPr lang="fr-BE" sz="1300" b="0" i="0" u="none" strike="noStrike" baseline="0">
                <a:latin typeface="Taffy"/>
              </a:rPr>
              <a:t>• En </a:t>
            </a:r>
            <a:r>
              <a:rPr lang="fr-BE" sz="1300" b="1" i="0" u="none" strike="noStrike" baseline="0">
                <a:latin typeface="Taffy"/>
              </a:rPr>
              <a:t>partenariat </a:t>
            </a:r>
            <a:r>
              <a:rPr lang="fr-BE" sz="1300" b="0" i="0" u="none" strike="noStrike" baseline="0">
                <a:latin typeface="Taffy"/>
              </a:rPr>
              <a:t>avec les écoles (concertations, conseils de classe, …)</a:t>
            </a:r>
          </a:p>
          <a:p>
            <a:pPr algn="l"/>
            <a:endParaRPr lang="fr-BE" sz="1300" b="0" i="0" u="none" strike="noStrike" baseline="0">
              <a:latin typeface="Taffy" panose="03050402030202030204" pitchFamily="66" charset="0"/>
            </a:endParaRPr>
          </a:p>
          <a:p>
            <a:r>
              <a:rPr lang="fr-BE" sz="1300" b="1" i="0" u="none" strike="noStrike" baseline="0">
                <a:latin typeface="Taffy"/>
              </a:rPr>
              <a:t>Où ?</a:t>
            </a:r>
            <a:r>
              <a:rPr lang="fr-BE" sz="1300" b="1">
                <a:latin typeface="Taffy"/>
              </a:rPr>
              <a:t> </a:t>
            </a:r>
          </a:p>
          <a:p>
            <a:pPr algn="l"/>
            <a:r>
              <a:rPr lang="fr-BE" sz="1300" b="0" i="0" u="none" strike="noStrike" baseline="0">
                <a:latin typeface="Taffy"/>
              </a:rPr>
              <a:t>Au centre PMS </a:t>
            </a:r>
            <a:r>
              <a:rPr lang="fr-BE" sz="1300" b="1" i="0" u="none" strike="noStrike" baseline="0">
                <a:latin typeface="Taffy"/>
              </a:rPr>
              <a:t>à Wavre </a:t>
            </a:r>
            <a:r>
              <a:rPr lang="fr-BE" sz="1300" b="0" i="0" u="none" strike="noStrike" baseline="0">
                <a:latin typeface="Taffy"/>
              </a:rPr>
              <a:t>:</a:t>
            </a:r>
            <a:r>
              <a:rPr lang="fr-BE" sz="1300">
                <a:latin typeface="Taffy"/>
              </a:rPr>
              <a:t>  </a:t>
            </a:r>
          </a:p>
          <a:p>
            <a:pPr algn="l"/>
            <a:r>
              <a:rPr lang="fr-BE" sz="1300" b="0" i="0" u="none" strike="noStrike" baseline="0">
                <a:latin typeface="Taffy"/>
              </a:rPr>
              <a:t>Rue Théophile Piat, 22 -</a:t>
            </a:r>
            <a:r>
              <a:rPr lang="fr-BE" sz="1300">
                <a:latin typeface="Taffy"/>
              </a:rPr>
              <a:t>  </a:t>
            </a:r>
            <a:endParaRPr lang="fr-BE" sz="1300" b="0" i="0" u="none" strike="noStrike" baseline="0">
              <a:latin typeface="Taffy" panose="03050402030202030204" pitchFamily="66" charset="0"/>
            </a:endParaRPr>
          </a:p>
          <a:p>
            <a:r>
              <a:rPr lang="fr-BE" sz="1300" b="0" i="0" u="none" strike="noStrike" baseline="0">
                <a:latin typeface="Taffy"/>
              </a:rPr>
              <a:t>Rue du Moulin à Vent, 26</a:t>
            </a:r>
            <a:r>
              <a:rPr lang="fr-BE" sz="1300">
                <a:latin typeface="Taffy"/>
              </a:rPr>
              <a:t>    </a:t>
            </a:r>
            <a:endParaRPr lang="fr-BE" sz="1300">
              <a:latin typeface="Taffy" panose="03050402030202030204" pitchFamily="66" charset="0"/>
            </a:endParaRPr>
          </a:p>
          <a:p>
            <a:pPr algn="l"/>
            <a:r>
              <a:rPr lang="fr-BE" sz="1300" b="1" i="0" u="none" strike="noStrike" baseline="0">
                <a:latin typeface="Taffy"/>
              </a:rPr>
              <a:t>Tel. </a:t>
            </a:r>
            <a:r>
              <a:rPr lang="fr-BE" sz="1300" b="0" i="0" u="none" strike="noStrike" baseline="0">
                <a:latin typeface="Taffy"/>
              </a:rPr>
              <a:t>: 010 24 10 09</a:t>
            </a:r>
          </a:p>
          <a:p>
            <a:r>
              <a:rPr lang="fr-BE" sz="1300" b="1" i="0" u="none" strike="noStrike" baseline="0">
                <a:latin typeface="Taffy"/>
              </a:rPr>
              <a:t>Pour en savoir plus : </a:t>
            </a:r>
            <a:r>
              <a:rPr lang="fr-BE" sz="1300" b="0" i="0" u="none" strike="noStrike" baseline="0">
                <a:latin typeface="Taffy"/>
                <a:hlinkClick r:id="rId6">
                  <a:extLst>
                    <a:ext uri="{A12FA001-AC4F-418D-AE19-62706E023703}">
                      <ahyp:hlinkClr xmlns:ahyp="http://schemas.microsoft.com/office/drawing/2018/hyperlinkcolor" val="tx"/>
                    </a:ext>
                  </a:extLst>
                </a:hlinkClick>
              </a:rPr>
              <a:t>www.pms-wavre2.be</a:t>
            </a:r>
            <a:r>
              <a:rPr lang="fr-BE" sz="1300">
                <a:latin typeface="Taffy"/>
              </a:rPr>
              <a:t> </a:t>
            </a:r>
            <a:r>
              <a:rPr lang="fr-BE" sz="1300" b="0" i="0" u="none" strike="noStrike" baseline="0">
                <a:latin typeface="Taffy"/>
              </a:rPr>
              <a:t> </a:t>
            </a:r>
            <a:r>
              <a:rPr lang="fr-BE" sz="1300" b="0" i="0" u="none" strike="noStrike" baseline="0">
                <a:latin typeface="Taffy"/>
                <a:hlinkClick r:id="rId7">
                  <a:extLst>
                    <a:ext uri="{A12FA001-AC4F-418D-AE19-62706E023703}">
                      <ahyp:hlinkClr xmlns:ahyp="http://schemas.microsoft.com/office/drawing/2018/hyperlinkcolor" val="tx"/>
                    </a:ext>
                  </a:extLst>
                </a:hlinkClick>
              </a:rPr>
              <a:t>www.centrepms.be</a:t>
            </a:r>
            <a:r>
              <a:rPr lang="fr-BE" sz="1300">
                <a:latin typeface="Taffy"/>
              </a:rPr>
              <a:t> </a:t>
            </a:r>
            <a:endParaRPr lang="fr-BE" sz="1300">
              <a:latin typeface="Taffy" panose="03050402030202030204" pitchFamily="66" charset="0"/>
            </a:endParaRPr>
          </a:p>
        </p:txBody>
      </p:sp>
      <p:pic>
        <p:nvPicPr>
          <p:cNvPr id="22" name="Graphique 21" descr="Retour avec un remplissage uni">
            <a:hlinkClick r:id="rId8" action="ppaction://hlinksldjump"/>
            <a:extLst>
              <a:ext uri="{FF2B5EF4-FFF2-40B4-BE49-F238E27FC236}">
                <a16:creationId xmlns:a16="http://schemas.microsoft.com/office/drawing/2014/main" id="{68829D56-9EA3-42C1-9776-60864BCCC5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9313520" y="6284890"/>
            <a:ext cx="599980" cy="599980"/>
          </a:xfrm>
          <a:prstGeom prst="rect">
            <a:avLst/>
          </a:prstGeom>
        </p:spPr>
      </p:pic>
      <p:pic>
        <p:nvPicPr>
          <p:cNvPr id="12" name="Image 11">
            <a:extLst>
              <a:ext uri="{FF2B5EF4-FFF2-40B4-BE49-F238E27FC236}">
                <a16:creationId xmlns:a16="http://schemas.microsoft.com/office/drawing/2014/main" id="{64A38386-6F4D-4542-B215-1CE4C76BDB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65916" y="4379890"/>
            <a:ext cx="2295525" cy="1905000"/>
          </a:xfrm>
          <a:prstGeom prst="rect">
            <a:avLst/>
          </a:prstGeom>
        </p:spPr>
      </p:pic>
      <p:sp>
        <p:nvSpPr>
          <p:cNvPr id="13" name="ZoneTexte 12">
            <a:extLst>
              <a:ext uri="{FF2B5EF4-FFF2-40B4-BE49-F238E27FC236}">
                <a16:creationId xmlns:a16="http://schemas.microsoft.com/office/drawing/2014/main" id="{D137349F-FD1F-4D9C-B8AC-D10A66A06784}"/>
              </a:ext>
            </a:extLst>
          </p:cNvPr>
          <p:cNvSpPr txBox="1"/>
          <p:nvPr/>
        </p:nvSpPr>
        <p:spPr>
          <a:xfrm>
            <a:off x="9316625" y="6157370"/>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2460194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grpSp>
        <p:nvGrpSpPr>
          <p:cNvPr id="10" name="Groupe 9">
            <a:extLst>
              <a:ext uri="{FF2B5EF4-FFF2-40B4-BE49-F238E27FC236}">
                <a16:creationId xmlns:a16="http://schemas.microsoft.com/office/drawing/2014/main" id="{DE779F6C-096C-4570-97B6-DF83C644C0E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E6099F85-D7F2-40E4-885C-D7079F48C0E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65036FDF-138F-4268-A144-995911479C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700F4AB0-BB1B-44F0-90E0-E379EEB55BE7}"/>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E3596230-EBB4-41C9-94AE-58D633E7EBD2}"/>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0" name="ZoneTexte 19">
            <a:extLst>
              <a:ext uri="{FF2B5EF4-FFF2-40B4-BE49-F238E27FC236}">
                <a16:creationId xmlns:a16="http://schemas.microsoft.com/office/drawing/2014/main" id="{40CCCE09-C043-4511-926F-1470AC41166D}"/>
              </a:ext>
            </a:extLst>
          </p:cNvPr>
          <p:cNvSpPr txBox="1"/>
          <p:nvPr/>
        </p:nvSpPr>
        <p:spPr>
          <a:xfrm>
            <a:off x="3296884" y="272280"/>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Centre P.M.S.</a:t>
            </a:r>
          </a:p>
        </p:txBody>
      </p:sp>
      <p:sp>
        <p:nvSpPr>
          <p:cNvPr id="12" name="ZoneTexte 11">
            <a:extLst>
              <a:ext uri="{FF2B5EF4-FFF2-40B4-BE49-F238E27FC236}">
                <a16:creationId xmlns:a16="http://schemas.microsoft.com/office/drawing/2014/main" id="{D715D61E-BA7A-400C-9BDF-8335A8B3A5F0}"/>
              </a:ext>
            </a:extLst>
          </p:cNvPr>
          <p:cNvSpPr txBox="1"/>
          <p:nvPr/>
        </p:nvSpPr>
        <p:spPr>
          <a:xfrm>
            <a:off x="0" y="903821"/>
            <a:ext cx="9906000" cy="5693866"/>
          </a:xfrm>
          <a:prstGeom prst="rect">
            <a:avLst/>
          </a:prstGeom>
          <a:noFill/>
        </p:spPr>
        <p:txBody>
          <a:bodyPr wrap="square">
            <a:spAutoFit/>
          </a:bodyPr>
          <a:lstStyle/>
          <a:p>
            <a:pPr algn="l"/>
            <a:r>
              <a:rPr lang="fr-BE" sz="1300" b="1" i="0" u="none" strike="noStrike" baseline="0">
                <a:latin typeface="Taffy" panose="03050402030202030204" pitchFamily="66" charset="0"/>
              </a:rPr>
              <a:t>Que se passe-t-il si vous faites appel au Centre PMS ?</a:t>
            </a:r>
          </a:p>
          <a:p>
            <a:pPr algn="l"/>
            <a:endParaRPr lang="fr-BE" sz="1300" b="1" i="0" u="none" strike="noStrike" baseline="0">
              <a:latin typeface="Taffy" panose="03050402030202030204" pitchFamily="66" charset="0"/>
            </a:endParaRPr>
          </a:p>
          <a:p>
            <a:pPr algn="l"/>
            <a:r>
              <a:rPr lang="fr-BE" sz="1300" b="1" i="0" u="none" strike="noStrike" baseline="0">
                <a:latin typeface="Taffy" panose="03050402030202030204" pitchFamily="66" charset="0"/>
              </a:rPr>
              <a:t>Vous êtes un parent :</a:t>
            </a:r>
          </a:p>
          <a:p>
            <a:pPr algn="l"/>
            <a:r>
              <a:rPr lang="fr-BE" sz="1300" b="0" i="0" u="none" strike="noStrike" baseline="0">
                <a:latin typeface="Taffy" panose="03050402030202030204" pitchFamily="66" charset="0"/>
              </a:rPr>
              <a:t>Vous observez une difficulté chez votre enfant (au niveau de son comportement, son attitude, ses apprentissages) et vous vous posez des questions à ce sujet ?</a:t>
            </a:r>
          </a:p>
          <a:p>
            <a:pPr algn="l"/>
            <a:r>
              <a:rPr lang="fr-BE" sz="1300" b="1" i="0" u="none" strike="noStrike" baseline="0">
                <a:latin typeface="Taffy" panose="03050402030202030204" pitchFamily="66" charset="0"/>
              </a:rPr>
              <a:t>Ou </a:t>
            </a:r>
            <a:r>
              <a:rPr lang="fr-BE" sz="1300" b="0" i="0" u="none" strike="noStrike" baseline="0">
                <a:latin typeface="Taffy" panose="03050402030202030204" pitchFamily="66" charset="0"/>
              </a:rPr>
              <a:t>vous avez été contacté par l’enseignant de votre enfant, il vous a fait part de ses questions et de ses observations à l’école et il vous a encouragé à prendre rendez-vous avec le Centre PMS ?</a:t>
            </a:r>
          </a:p>
          <a:p>
            <a:pPr algn="l"/>
            <a:r>
              <a:rPr lang="fr-BE" sz="1300" b="0" i="0" u="none" strike="noStrike" baseline="0">
                <a:latin typeface="Taffy" panose="03050402030202030204" pitchFamily="66" charset="0"/>
              </a:rPr>
              <a:t>Vous pouvez prendre contact avec l’équipe du Centre PMS, par téléphone ou de préférence par mail. Elle répondra à votre demande gratuitement et confidentiellement.</a:t>
            </a:r>
          </a:p>
          <a:p>
            <a:pPr algn="l"/>
            <a:r>
              <a:rPr lang="fr-BE" sz="1300" b="0" i="0" u="none" strike="noStrike" baseline="0">
                <a:latin typeface="Taffy" panose="03050402030202030204" pitchFamily="66" charset="0"/>
              </a:rPr>
              <a:t>Une première analyse de votre demande au téléphone ou par mail sera suivie d’un rendez-vous au Centre PMS assez rapidement.</a:t>
            </a:r>
          </a:p>
          <a:p>
            <a:pPr algn="l"/>
            <a:r>
              <a:rPr lang="fr-BE" sz="1300" b="0" i="0" u="none" strike="noStrike" baseline="0">
                <a:latin typeface="Taffy" panose="03050402030202030204" pitchFamily="66" charset="0"/>
              </a:rPr>
              <a:t>Ce premier entretien sera l’occasion de prendre connaissance de la situation, d’en faire une première analyse avec vous, d’envisager plusieurs hypothèses et d’organiser la suite des contacts si des questions restent ouvertes ou si d’autres investigations doivent être prévues (un examen ou un entretien avec votre enfant, des contacts avec un autre service, …).</a:t>
            </a:r>
          </a:p>
          <a:p>
            <a:pPr algn="l"/>
            <a:r>
              <a:rPr lang="fr-BE" sz="1300" b="0" i="0" u="none" strike="noStrike" baseline="0">
                <a:latin typeface="Taffy" panose="03050402030202030204" pitchFamily="66" charset="0"/>
              </a:rPr>
              <a:t>Suite à des démarches d’approfondissement, un second rendez-vous vous est proposé pour en partager avec vous les résultats. Des pistes ou des orientations sont alors construites ensemble. Nous prévoyons avec vous toutes les communications nécessaires, avec l’école mais aussi, quand c’est nécessaire, avec un service qui pourrait prendre en charge la remédiation des difficultés. Nous prévoyons ce qui peut être dit, dans l’intérêt de l’enfant, et qui permettrait aux personnes concernées de comprendre et d’accompagner l’enfant. Un suivi est enfin à prévoir, pour évaluer l’évolution de l’enfant. Centre PMS libre de Wavre II</a:t>
            </a:r>
          </a:p>
          <a:p>
            <a:pPr algn="l"/>
            <a:endParaRPr lang="fr-BE" sz="1300" b="0" i="0" u="none" strike="noStrike" baseline="0">
              <a:latin typeface="Taffy" panose="03050402030202030204" pitchFamily="66" charset="0"/>
            </a:endParaRPr>
          </a:p>
          <a:p>
            <a:pPr algn="l"/>
            <a:r>
              <a:rPr lang="fr-BE" sz="1300" b="1" i="0" u="none" strike="noStrike" baseline="0">
                <a:latin typeface="Taffy" panose="03050402030202030204" pitchFamily="66" charset="0"/>
              </a:rPr>
              <a:t>Tu es un enfant :</a:t>
            </a:r>
          </a:p>
          <a:p>
            <a:pPr algn="l"/>
            <a:r>
              <a:rPr lang="fr-BE" sz="1300" b="0" i="0" u="none" strike="noStrike" baseline="0">
                <a:latin typeface="Taffy" panose="03050402030202030204" pitchFamily="66" charset="0"/>
              </a:rPr>
              <a:t>Tu sens que quelque chose ne va pas bien, tu te poses des questions, tu sens que tu as besoin de parler à quelqu’un ? Sans doute as-tu pu en parler avec tes parents ou tes enseignants. Si ceux-ci t’ont conseillé de rencontrer une personne du Centre PMS, ils pourront t’aider à prendre</a:t>
            </a:r>
          </a:p>
          <a:p>
            <a:pPr algn="l"/>
            <a:r>
              <a:rPr lang="fr-BE" sz="1300" b="0" i="0" u="none" strike="noStrike" baseline="0">
                <a:latin typeface="Taffy" panose="03050402030202030204" pitchFamily="66" charset="0"/>
              </a:rPr>
              <a:t>contact avec nous. Nous pourrons te rencontrer à l’école ou au Centre PMS, avec eux ou sans eux. Dans ce cas, nous ne</a:t>
            </a:r>
          </a:p>
          <a:p>
            <a:pPr algn="l"/>
            <a:r>
              <a:rPr lang="fr-BE" sz="1300" b="0" i="0" u="none" strike="noStrike" baseline="0">
                <a:latin typeface="Taffy" panose="03050402030202030204" pitchFamily="66" charset="0"/>
              </a:rPr>
              <a:t>serons pas tenus de leur communiquer ce que tu nous aurais dit. On appelle ça le secret professionnel. Cela dit, il est souvent très utile de partager en confiance et avec notre aide les questions ou les pistes de solution à tes parents ou à tes profs.</a:t>
            </a:r>
          </a:p>
          <a:p>
            <a:pPr algn="l"/>
            <a:endParaRPr lang="fr-BE" sz="1300" b="0" i="0" u="none" strike="noStrike" baseline="0">
              <a:latin typeface="Taffy" panose="03050402030202030204" pitchFamily="66" charset="0"/>
            </a:endParaRPr>
          </a:p>
          <a:p>
            <a:pPr algn="l"/>
            <a:endParaRPr lang="fr-BE" sz="1300" b="0" i="0" u="none" strike="noStrike" baseline="0">
              <a:latin typeface="Taffy" panose="03050402030202030204" pitchFamily="66" charset="0"/>
            </a:endParaRPr>
          </a:p>
          <a:p>
            <a:pPr algn="l"/>
            <a:r>
              <a:rPr lang="fr-BE" sz="1300" b="0" i="0" u="none" strike="noStrike" baseline="0">
                <a:latin typeface="Taffy" panose="03050402030202030204" pitchFamily="66" charset="0"/>
              </a:rPr>
              <a:t>Centre PMS libre de Wavre II </a:t>
            </a:r>
            <a:r>
              <a:rPr lang="fr-BE" sz="1300">
                <a:latin typeface="Taffy" panose="03050402030202030204" pitchFamily="66" charset="0"/>
              </a:rPr>
              <a:t>- </a:t>
            </a:r>
            <a:r>
              <a:rPr lang="fr-BE" sz="1300" b="0" i="0" u="none" strike="noStrike" baseline="0">
                <a:latin typeface="Taffy" panose="03050402030202030204" pitchFamily="66" charset="0"/>
              </a:rPr>
              <a:t>Rue T. Piat, 22 – 1300 Wavre – 010 24 10 09 – www.pms-wavre2.be– wavre2@centrepms.be</a:t>
            </a:r>
            <a:endParaRPr lang="fr-BE" sz="1300">
              <a:latin typeface="Taffy" panose="03050402030202030204" pitchFamily="66" charset="0"/>
            </a:endParaRPr>
          </a:p>
        </p:txBody>
      </p:sp>
    </p:spTree>
    <p:extLst>
      <p:ext uri="{BB962C8B-B14F-4D97-AF65-F5344CB8AC3E}">
        <p14:creationId xmlns:p14="http://schemas.microsoft.com/office/powerpoint/2010/main" val="2655969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273741"/>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éducatif</a:t>
            </a:r>
          </a:p>
        </p:txBody>
      </p:sp>
      <p:sp>
        <p:nvSpPr>
          <p:cNvPr id="4" name="ZoneTexte 3">
            <a:extLst>
              <a:ext uri="{FF2B5EF4-FFF2-40B4-BE49-F238E27FC236}">
                <a16:creationId xmlns:a16="http://schemas.microsoft.com/office/drawing/2014/main" id="{0DD79C59-2AE7-4335-BA88-ED09519D588C}"/>
              </a:ext>
            </a:extLst>
          </p:cNvPr>
          <p:cNvSpPr txBox="1"/>
          <p:nvPr/>
        </p:nvSpPr>
        <p:spPr>
          <a:xfrm>
            <a:off x="-281491" y="839426"/>
            <a:ext cx="10187490" cy="5868273"/>
          </a:xfrm>
          <a:prstGeom prst="rect">
            <a:avLst/>
          </a:prstGeom>
          <a:noFill/>
        </p:spPr>
        <p:txBody>
          <a:bodyPr wrap="square" rtlCol="0">
            <a:spAutoFit/>
          </a:bodyPr>
          <a:lstStyle/>
          <a:p>
            <a:pPr marL="342900" indent="17463">
              <a:spcAft>
                <a:spcPts val="400"/>
              </a:spcAft>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L’école fondamentale du Collège St-Etienne ne sépare pas l’éducation humaine de l’éducation chrétienne.</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342900" indent="17463">
              <a:spcAft>
                <a:spcPts val="400"/>
              </a:spcAft>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	Une communauté éducative d’enseignement catholique est ouverte au monde respectant et cultivant les différences afin que rien d’humain ne lui soit étranger mais en même temps, elle se laisse interpeller par la personne du Christ et son message.</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342900" indent="17463">
              <a:spcAft>
                <a:spcPts val="400"/>
              </a:spcAft>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	Sa visée pédagogique est l’éducation de la personne, équilibrant le développement physique, intellectuel et spirituel, la créativité et les exigences du savoir.</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342900" indent="17463">
              <a:spcAft>
                <a:spcPts val="400"/>
              </a:spcAft>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	Ses principes demandent aux éducateurs, aux parents et aux enfants, une ouverture réelle sur les valeurs qui caractérisent le chrétien d’aujourd’hui, </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342900" indent="17463">
              <a:spcAft>
                <a:spcPts val="400"/>
              </a:spcAft>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C’est-à-dire :</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631825" lvl="0" indent="-271463">
              <a:spcAft>
                <a:spcPts val="400"/>
              </a:spcAft>
              <a:buFont typeface="Wingdings" panose="05000000000000000000" pitchFamily="2" charset="2"/>
              <a:buChar char=""/>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attitude d’accueil, d’amour et de pardon qui reconnaîtra la richesse des différences sociales, culturelles et raciales.</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631825" lvl="0" indent="-271463">
              <a:spcAft>
                <a:spcPts val="400"/>
              </a:spcAft>
              <a:buFont typeface="Wingdings" panose="05000000000000000000" pitchFamily="2" charset="2"/>
              <a:buChar char=""/>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 esprit de respect et de tolérance pour ce que vivent les autres dans leurs démarches positives et particulièrement dans le domaine de la spiritualité ou de la recherche d’un sens à la vie.</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631825" lvl="0" indent="-271463">
              <a:spcAft>
                <a:spcPts val="400"/>
              </a:spcAft>
              <a:buFont typeface="Wingdings" panose="05000000000000000000" pitchFamily="2" charset="2"/>
              <a:buChar char=""/>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 climat de confiance et d’amitié permettant le travail en équipe et le développement harmonieux de la personne.</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631825" lvl="0" indent="-271463">
              <a:spcAft>
                <a:spcPts val="400"/>
              </a:spcAft>
              <a:buFont typeface="Wingdings" panose="05000000000000000000" pitchFamily="2" charset="2"/>
              <a:buChar char=""/>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 souci d’engagement réel, une discipline personnelle, un esprit d’initiative constructive qui prennent en compte les contraintes de la vie communautaire.</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631825" lvl="0" indent="-271463">
              <a:spcAft>
                <a:spcPts val="400"/>
              </a:spcAft>
              <a:buFont typeface="Wingdings" panose="05000000000000000000" pitchFamily="2" charset="2"/>
              <a:buChar char=""/>
            </a:pPr>
            <a:r>
              <a:rPr lang="fr-FR"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éducation à la liberté qui suppose la conscience du devoir.</a:t>
            </a:r>
            <a:endParaRPr lang="fr-BE" sz="18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342900" indent="17463"/>
            <a:endParaRPr lang="fr-BE"/>
          </a:p>
        </p:txBody>
      </p:sp>
      <p:grpSp>
        <p:nvGrpSpPr>
          <p:cNvPr id="10" name="Groupe 9">
            <a:extLst>
              <a:ext uri="{FF2B5EF4-FFF2-40B4-BE49-F238E27FC236}">
                <a16:creationId xmlns:a16="http://schemas.microsoft.com/office/drawing/2014/main" id="{4A68A5DE-B2EF-4B32-84A1-F6D2E3E7FDFF}"/>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88B9380D-43F9-4862-8336-F21AA1336444}"/>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2" name="Graphique 11" descr="Logement">
              <a:hlinkClick r:id="rId3" action="ppaction://hlinksldjump"/>
              <a:extLst>
                <a:ext uri="{FF2B5EF4-FFF2-40B4-BE49-F238E27FC236}">
                  <a16:creationId xmlns:a16="http://schemas.microsoft.com/office/drawing/2014/main" id="{6FAB65BD-CF44-441E-B74E-EBA4EC0F70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3" name="Arc 12">
              <a:extLst>
                <a:ext uri="{FF2B5EF4-FFF2-40B4-BE49-F238E27FC236}">
                  <a16:creationId xmlns:a16="http://schemas.microsoft.com/office/drawing/2014/main" id="{188CED15-A731-46B9-A692-C22E5C78F586}"/>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5" name="Arc 14">
              <a:extLst>
                <a:ext uri="{FF2B5EF4-FFF2-40B4-BE49-F238E27FC236}">
                  <a16:creationId xmlns:a16="http://schemas.microsoft.com/office/drawing/2014/main" id="{B8190011-80F4-42CD-BA99-05B6803283CE}"/>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5" name="Graphique 4" descr="Retour avec un remplissage uni">
            <a:hlinkClick r:id="rId6" action="ppaction://hlinksldjump"/>
            <a:extLst>
              <a:ext uri="{FF2B5EF4-FFF2-40B4-BE49-F238E27FC236}">
                <a16:creationId xmlns:a16="http://schemas.microsoft.com/office/drawing/2014/main" id="{FF9BA6FC-2476-4D19-B732-D62A525073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515" y="5906472"/>
            <a:ext cx="744066" cy="744066"/>
          </a:xfrm>
          <a:prstGeom prst="rect">
            <a:avLst/>
          </a:prstGeom>
        </p:spPr>
      </p:pic>
      <p:sp>
        <p:nvSpPr>
          <p:cNvPr id="6" name="ZoneTexte 5">
            <a:extLst>
              <a:ext uri="{FF2B5EF4-FFF2-40B4-BE49-F238E27FC236}">
                <a16:creationId xmlns:a16="http://schemas.microsoft.com/office/drawing/2014/main" id="{94BCC8ED-73BD-44DE-982B-1C7D55A0F99B}"/>
              </a:ext>
            </a:extLst>
          </p:cNvPr>
          <p:cNvSpPr txBox="1"/>
          <p:nvPr/>
        </p:nvSpPr>
        <p:spPr>
          <a:xfrm>
            <a:off x="8309575" y="6442719"/>
            <a:ext cx="1451038" cy="292388"/>
          </a:xfrm>
          <a:prstGeom prst="rect">
            <a:avLst/>
          </a:prstGeom>
          <a:noFill/>
        </p:spPr>
        <p:txBody>
          <a:bodyPr wrap="none" rtlCol="0">
            <a:spAutoFit/>
          </a:bodyPr>
          <a:lstStyle/>
          <a:p>
            <a:r>
              <a:rPr lang="fr-BE" sz="1300">
                <a:latin typeface="Taffy" panose="03050402030202030204" pitchFamily="66" charset="0"/>
              </a:rPr>
              <a:t>Retour aux projets</a:t>
            </a:r>
          </a:p>
        </p:txBody>
      </p:sp>
    </p:spTree>
    <p:extLst>
      <p:ext uri="{BB962C8B-B14F-4D97-AF65-F5344CB8AC3E}">
        <p14:creationId xmlns:p14="http://schemas.microsoft.com/office/powerpoint/2010/main" val="138727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grpSp>
        <p:nvGrpSpPr>
          <p:cNvPr id="10" name="Groupe 9">
            <a:extLst>
              <a:ext uri="{FF2B5EF4-FFF2-40B4-BE49-F238E27FC236}">
                <a16:creationId xmlns:a16="http://schemas.microsoft.com/office/drawing/2014/main" id="{DE779F6C-096C-4570-97B6-DF83C644C0E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E6099F85-D7F2-40E4-885C-D7079F48C0E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65036FDF-138F-4268-A144-995911479C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700F4AB0-BB1B-44F0-90E0-E379EEB55BE7}"/>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E3596230-EBB4-41C9-94AE-58D633E7EBD2}"/>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6337D8F1-8AF4-4E5D-92F0-FCE971DB38FB}"/>
              </a:ext>
            </a:extLst>
          </p:cNvPr>
          <p:cNvSpPr txBox="1"/>
          <p:nvPr/>
        </p:nvSpPr>
        <p:spPr>
          <a:xfrm>
            <a:off x="1545465" y="344016"/>
            <a:ext cx="617369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Promotion de la Santé à l’École (PSE)</a:t>
            </a:r>
          </a:p>
        </p:txBody>
      </p:sp>
      <p:sp>
        <p:nvSpPr>
          <p:cNvPr id="13" name="ZoneTexte 12">
            <a:extLst>
              <a:ext uri="{FF2B5EF4-FFF2-40B4-BE49-F238E27FC236}">
                <a16:creationId xmlns:a16="http://schemas.microsoft.com/office/drawing/2014/main" id="{C9ACC0E7-D412-4CFE-A7D3-D5F9F6EAC6EE}"/>
              </a:ext>
            </a:extLst>
          </p:cNvPr>
          <p:cNvSpPr txBox="1"/>
          <p:nvPr/>
        </p:nvSpPr>
        <p:spPr>
          <a:xfrm>
            <a:off x="141668" y="906310"/>
            <a:ext cx="9764333" cy="5693866"/>
          </a:xfrm>
          <a:prstGeom prst="rect">
            <a:avLst/>
          </a:prstGeom>
          <a:noFill/>
        </p:spPr>
        <p:txBody>
          <a:bodyPr wrap="square">
            <a:spAutoFit/>
          </a:bodyPr>
          <a:lstStyle/>
          <a:p>
            <a:pPr algn="l"/>
            <a:r>
              <a:rPr lang="fr-BE" sz="1300" b="0" i="0" u="none" strike="noStrike" baseline="0">
                <a:solidFill>
                  <a:srgbClr val="000000"/>
                </a:solidFill>
                <a:latin typeface="Taffy" panose="03050402030202030204" pitchFamily="66" charset="0"/>
              </a:rPr>
              <a:t>1. </a:t>
            </a:r>
            <a:r>
              <a:rPr lang="fr-BE" sz="1300" b="1" i="0" u="sng" strike="noStrike" baseline="0">
                <a:solidFill>
                  <a:srgbClr val="000000"/>
                </a:solidFill>
                <a:latin typeface="Taffy" panose="03050402030202030204" pitchFamily="66" charset="0"/>
              </a:rPr>
              <a:t>Nos missions </a:t>
            </a:r>
            <a:r>
              <a:rPr lang="fr-BE" sz="1300" b="0" i="0" u="none" strike="noStrike" baseline="0">
                <a:solidFill>
                  <a:srgbClr val="000000"/>
                </a:solidFill>
                <a:latin typeface="Taffy" panose="03050402030202030204" pitchFamily="66" charset="0"/>
              </a:rPr>
              <a:t>:</a:t>
            </a:r>
          </a:p>
          <a:p>
            <a:pPr algn="l"/>
            <a:r>
              <a:rPr lang="fr-BE" sz="1300" b="0" i="0" u="none" strike="noStrike" baseline="0">
                <a:solidFill>
                  <a:srgbClr val="000000"/>
                </a:solidFill>
                <a:latin typeface="Taffy" panose="03050402030202030204" pitchFamily="66" charset="0"/>
              </a:rPr>
              <a:t>- suivi médical (bilans de santé et vaccination)</a:t>
            </a:r>
          </a:p>
          <a:p>
            <a:pPr algn="l"/>
            <a:r>
              <a:rPr lang="fr-BE" sz="1300" b="0" i="0" u="none" strike="noStrike" baseline="0">
                <a:solidFill>
                  <a:srgbClr val="000000"/>
                </a:solidFill>
                <a:latin typeface="Taffy" panose="03050402030202030204" pitchFamily="66" charset="0"/>
              </a:rPr>
              <a:t>- lutte contre les maladies transmissibles</a:t>
            </a:r>
          </a:p>
          <a:p>
            <a:pPr algn="l"/>
            <a:r>
              <a:rPr lang="fr-BE" sz="1300" b="0" i="0" u="none" strike="noStrike" baseline="0">
                <a:solidFill>
                  <a:srgbClr val="000000"/>
                </a:solidFill>
                <a:latin typeface="Taffy" panose="03050402030202030204" pitchFamily="66" charset="0"/>
              </a:rPr>
              <a:t>- promotion de la santé et d’un environnement favorable au bien-être des élèves.</a:t>
            </a:r>
          </a:p>
          <a:p>
            <a:pPr algn="l"/>
            <a:r>
              <a:rPr lang="fr-BE" sz="1300" b="0" i="0" u="none" strike="noStrike" baseline="0">
                <a:solidFill>
                  <a:srgbClr val="000000"/>
                </a:solidFill>
                <a:latin typeface="Taffy" panose="03050402030202030204" pitchFamily="66" charset="0"/>
              </a:rPr>
              <a:t>- recueil de données sanitaires statistiques.</a:t>
            </a:r>
          </a:p>
          <a:p>
            <a:pPr algn="l"/>
            <a:r>
              <a:rPr lang="fr-BE" sz="1300" b="0" i="0" u="none" strike="noStrike" baseline="0">
                <a:solidFill>
                  <a:srgbClr val="000000"/>
                </a:solidFill>
                <a:latin typeface="Taffy" panose="03050402030202030204" pitchFamily="66" charset="0"/>
              </a:rPr>
              <a:t>Ce service est identique et gratuit pour tous les élèves du Brabant Wallon.</a:t>
            </a:r>
          </a:p>
          <a:p>
            <a:pPr algn="l"/>
            <a:endParaRPr lang="fr-BE" sz="1300" b="0" i="0" u="none" strike="noStrike" baseline="0">
              <a:solidFill>
                <a:srgbClr val="000000"/>
              </a:solidFill>
              <a:latin typeface="Taffy" panose="03050402030202030204" pitchFamily="66" charset="0"/>
            </a:endParaRPr>
          </a:p>
          <a:p>
            <a:pPr algn="l"/>
            <a:r>
              <a:rPr lang="fr-BE" sz="1300" b="0" i="0" u="none" strike="noStrike" baseline="0">
                <a:solidFill>
                  <a:srgbClr val="000000"/>
                </a:solidFill>
                <a:latin typeface="Taffy" panose="03050402030202030204" pitchFamily="66" charset="0"/>
              </a:rPr>
              <a:t>2</a:t>
            </a:r>
            <a:r>
              <a:rPr lang="fr-BE" sz="1300" b="1" i="0" u="sng" strike="noStrike" baseline="0">
                <a:solidFill>
                  <a:srgbClr val="000000"/>
                </a:solidFill>
                <a:latin typeface="Taffy" panose="03050402030202030204" pitchFamily="66" charset="0"/>
              </a:rPr>
              <a:t>. Notre souhait, au travers de ces missions</a:t>
            </a:r>
          </a:p>
          <a:p>
            <a:pPr algn="l"/>
            <a:r>
              <a:rPr lang="fr-BE" sz="1300" b="0" i="0" u="none" strike="noStrike" baseline="0">
                <a:solidFill>
                  <a:srgbClr val="000000"/>
                </a:solidFill>
                <a:latin typeface="Taffy" panose="03050402030202030204" pitchFamily="66" charset="0"/>
              </a:rPr>
              <a:t>Promouvoir la santé et le bien-être de l’élève ;</a:t>
            </a:r>
          </a:p>
          <a:p>
            <a:pPr algn="l"/>
            <a:r>
              <a:rPr lang="fr-BE" sz="1300" b="0" i="0" u="none" strike="noStrike" baseline="0">
                <a:solidFill>
                  <a:srgbClr val="000000"/>
                </a:solidFill>
                <a:latin typeface="Taffy" panose="03050402030202030204" pitchFamily="66" charset="0"/>
              </a:rPr>
              <a:t>Veiller à la qualité de vie de l’élève à l’école ;</a:t>
            </a:r>
          </a:p>
          <a:p>
            <a:pPr algn="l"/>
            <a:r>
              <a:rPr lang="fr-BE" sz="1300" b="0" i="0" u="none" strike="noStrike" baseline="0">
                <a:solidFill>
                  <a:srgbClr val="000000"/>
                </a:solidFill>
                <a:latin typeface="Taffy" panose="03050402030202030204" pitchFamily="66" charset="0"/>
              </a:rPr>
              <a:t>Favoriser l’estime de soi de l'élève.</a:t>
            </a:r>
          </a:p>
          <a:p>
            <a:pPr algn="l"/>
            <a:r>
              <a:rPr lang="fr-BE" sz="1300" b="0" i="0" u="none" strike="noStrike" baseline="0">
                <a:solidFill>
                  <a:srgbClr val="000000"/>
                </a:solidFill>
                <a:latin typeface="Taffy" panose="03050402030202030204" pitchFamily="66" charset="0"/>
              </a:rPr>
              <a:t>➢ Nous réalisons une visite d’école tous les 3 ans via notre médecin référent. Cette visite a pour objectif de passer en revue tous les aspects de sécurité mais aussi de bien-être des élèves de toute l’école.</a:t>
            </a:r>
          </a:p>
          <a:p>
            <a:pPr algn="l"/>
            <a:r>
              <a:rPr lang="fr-BE" sz="1300" b="0" i="0" u="none" strike="noStrike" baseline="0">
                <a:solidFill>
                  <a:srgbClr val="000000"/>
                </a:solidFill>
                <a:latin typeface="Taffy" panose="03050402030202030204" pitchFamily="66" charset="0"/>
              </a:rPr>
              <a:t>➢ Nous réalisons les bilans de santé pour les 1ères maternelles, les 3èmes maternelles, les 2èmes primaires, les 4èmes primaires et les 6èmes primaires. Vos enfants seront aussi vus en secondaire : 2ème et 4ème.</a:t>
            </a:r>
          </a:p>
          <a:p>
            <a:pPr algn="l"/>
            <a:r>
              <a:rPr lang="fr-BE" sz="1300" b="0" i="0" u="none" strike="noStrike" baseline="0">
                <a:solidFill>
                  <a:srgbClr val="000000"/>
                </a:solidFill>
                <a:latin typeface="Taffy" panose="03050402030202030204" pitchFamily="66" charset="0"/>
              </a:rPr>
              <a:t>➢ Nous proposons aussi les vaccinations pour votre enfant sur simple demande dument complétée. Plus d’infos sur le calendrier vaccinal de votre enfant sur : </a:t>
            </a:r>
            <a:r>
              <a:rPr lang="fr-BE" sz="1300" b="0" i="0" u="none" strike="noStrike" baseline="0">
                <a:solidFill>
                  <a:srgbClr val="0000FF"/>
                </a:solidFill>
                <a:latin typeface="Taffy" panose="03050402030202030204" pitchFamily="66" charset="0"/>
              </a:rPr>
              <a:t>www.vaccinationinfo.be</a:t>
            </a:r>
          </a:p>
          <a:p>
            <a:pPr algn="l"/>
            <a:r>
              <a:rPr lang="fr-BE" sz="1300" b="0" i="0" u="none" strike="noStrike" baseline="0">
                <a:solidFill>
                  <a:srgbClr val="000000"/>
                </a:solidFill>
                <a:latin typeface="Taffy" panose="03050402030202030204" pitchFamily="66" charset="0"/>
              </a:rPr>
              <a:t>➢ Nous collaborons étroitement avec le PMS de l’école (suivi des élèves, animations santé, projets santé à l’école, …) mais aussi avec d’autres partenaires : planning familial, croix rouge, AMO, SAJ, …</a:t>
            </a:r>
          </a:p>
          <a:p>
            <a:pPr algn="l"/>
            <a:r>
              <a:rPr lang="fr-BE" sz="1300" b="0" i="0" u="none" strike="noStrike" baseline="0">
                <a:solidFill>
                  <a:srgbClr val="000000"/>
                </a:solidFill>
                <a:latin typeface="Taffy" panose="03050402030202030204" pitchFamily="66" charset="0"/>
              </a:rPr>
              <a:t>• Votre infirmière référente est Mme Madeleine </a:t>
            </a:r>
            <a:r>
              <a:rPr lang="fr-BE" sz="1300" b="0" i="0" u="none" strike="noStrike" baseline="0" err="1">
                <a:solidFill>
                  <a:srgbClr val="000000"/>
                </a:solidFill>
                <a:latin typeface="Taffy" panose="03050402030202030204" pitchFamily="66" charset="0"/>
              </a:rPr>
              <a:t>Defnet</a:t>
            </a:r>
            <a:endParaRPr lang="fr-BE" sz="1300" b="0" i="0" u="none" strike="noStrike" baseline="0">
              <a:solidFill>
                <a:srgbClr val="000000"/>
              </a:solidFill>
              <a:latin typeface="Taffy" panose="03050402030202030204" pitchFamily="66" charset="0"/>
            </a:endParaRPr>
          </a:p>
          <a:p>
            <a:pPr algn="l"/>
            <a:r>
              <a:rPr lang="fr-BE" sz="1300" b="0" i="0" u="none" strike="noStrike" baseline="0">
                <a:solidFill>
                  <a:srgbClr val="000000"/>
                </a:solidFill>
                <a:latin typeface="Taffy" panose="03050402030202030204" pitchFamily="66" charset="0"/>
              </a:rPr>
              <a:t>• Votre médecin référent est le Dr</a:t>
            </a:r>
          </a:p>
          <a:p>
            <a:pPr algn="l"/>
            <a:endParaRPr lang="fr-BE" sz="1300">
              <a:solidFill>
                <a:srgbClr val="000000"/>
              </a:solidFill>
              <a:latin typeface="Taffy" panose="03050402030202030204" pitchFamily="66" charset="0"/>
            </a:endParaRPr>
          </a:p>
          <a:p>
            <a:pPr algn="l"/>
            <a:endParaRPr lang="fr-BE" sz="1300">
              <a:solidFill>
                <a:srgbClr val="000000"/>
              </a:solidFill>
              <a:latin typeface="Taffy" panose="03050402030202030204" pitchFamily="66" charset="0"/>
            </a:endParaRPr>
          </a:p>
          <a:p>
            <a:pPr algn="l"/>
            <a:r>
              <a:rPr lang="fr-BE" sz="1300" b="1" i="0" u="none" strike="noStrike" baseline="0">
                <a:solidFill>
                  <a:srgbClr val="000000"/>
                </a:solidFill>
                <a:latin typeface="Taffy" panose="03050402030202030204" pitchFamily="66" charset="0"/>
              </a:rPr>
              <a:t>PSE (Promotion Santé à l’Ecole) libre de Wavre</a:t>
            </a:r>
          </a:p>
          <a:p>
            <a:pPr algn="l"/>
            <a:r>
              <a:rPr lang="fr-BE" sz="1300" b="0" i="0" u="none" strike="noStrike" baseline="0">
                <a:solidFill>
                  <a:srgbClr val="000000"/>
                </a:solidFill>
                <a:latin typeface="Taffy" panose="03050402030202030204" pitchFamily="66" charset="0"/>
              </a:rPr>
              <a:t>Montagne d’Aisemont,119 1300 Wavre</a:t>
            </a:r>
          </a:p>
          <a:p>
            <a:pPr algn="l"/>
            <a:r>
              <a:rPr lang="fr-BE" sz="1300" b="0" i="0" u="none" strike="noStrike" baseline="0">
                <a:solidFill>
                  <a:srgbClr val="000000"/>
                </a:solidFill>
                <a:latin typeface="Taffy" panose="03050402030202030204" pitchFamily="66" charset="0"/>
              </a:rPr>
              <a:t>Tel : 010/22 45 51 Fax :010/24 39 67</a:t>
            </a:r>
          </a:p>
          <a:p>
            <a:pPr algn="l"/>
            <a:r>
              <a:rPr lang="fr-BE" sz="1300" b="0" i="0" u="none" strike="noStrike" baseline="0">
                <a:solidFill>
                  <a:srgbClr val="000000"/>
                </a:solidFill>
                <a:latin typeface="Taffy" panose="03050402030202030204" pitchFamily="66" charset="0"/>
              </a:rPr>
              <a:t>Email : </a:t>
            </a:r>
            <a:r>
              <a:rPr lang="fr-BE" sz="1300" b="0" i="0" u="none" strike="noStrike" baseline="0">
                <a:solidFill>
                  <a:srgbClr val="0000FF"/>
                </a:solidFill>
                <a:latin typeface="Taffy" panose="03050402030202030204" pitchFamily="66" charset="0"/>
              </a:rPr>
              <a:t>wavre@pselibrebw.be</a:t>
            </a:r>
          </a:p>
          <a:p>
            <a:pPr algn="l"/>
            <a:endParaRPr lang="fr-BE" sz="1300">
              <a:latin typeface="Taffy" panose="03050402030202030204" pitchFamily="66" charset="0"/>
            </a:endParaRPr>
          </a:p>
        </p:txBody>
      </p:sp>
      <p:pic>
        <p:nvPicPr>
          <p:cNvPr id="3" name="Image 2" descr="Une image contenant texte&#10;&#10;Description générée automatiquement">
            <a:extLst>
              <a:ext uri="{FF2B5EF4-FFF2-40B4-BE49-F238E27FC236}">
                <a16:creationId xmlns:a16="http://schemas.microsoft.com/office/drawing/2014/main" id="{3F243C29-A146-45F8-A103-0C05B0EF6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293" y="887590"/>
            <a:ext cx="3974556" cy="2108948"/>
          </a:xfrm>
          <a:prstGeom prst="rect">
            <a:avLst/>
          </a:prstGeom>
        </p:spPr>
      </p:pic>
    </p:spTree>
    <p:extLst>
      <p:ext uri="{BB962C8B-B14F-4D97-AF65-F5344CB8AC3E}">
        <p14:creationId xmlns:p14="http://schemas.microsoft.com/office/powerpoint/2010/main" val="40749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grpSp>
        <p:nvGrpSpPr>
          <p:cNvPr id="10" name="Groupe 9">
            <a:extLst>
              <a:ext uri="{FF2B5EF4-FFF2-40B4-BE49-F238E27FC236}">
                <a16:creationId xmlns:a16="http://schemas.microsoft.com/office/drawing/2014/main" id="{DE779F6C-096C-4570-97B6-DF83C644C0E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E6099F85-D7F2-40E4-885C-D7079F48C0E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65036FDF-138F-4268-A144-995911479C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700F4AB0-BB1B-44F0-90E0-E379EEB55BE7}"/>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E3596230-EBB4-41C9-94AE-58D633E7EBD2}"/>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93240F64-27BA-4678-B85A-950CB2588C20}"/>
              </a:ext>
            </a:extLst>
          </p:cNvPr>
          <p:cNvSpPr txBox="1"/>
          <p:nvPr/>
        </p:nvSpPr>
        <p:spPr>
          <a:xfrm>
            <a:off x="3296884" y="137035"/>
            <a:ext cx="3312229" cy="510778"/>
          </a:xfrm>
          <a:prstGeom prst="roundRect">
            <a:avLst/>
          </a:prstGeom>
          <a:solidFill>
            <a:schemeClr val="accent2"/>
          </a:solidFill>
          <a:ln w="28575">
            <a:solidFill>
              <a:schemeClr val="tx1">
                <a:lumMod val="75000"/>
                <a:lumOff val="25000"/>
              </a:schemeClr>
            </a:solidFill>
          </a:ln>
        </p:spPr>
        <p:txBody>
          <a:bodyPr wrap="square" lIns="91440" tIns="45720" rIns="91440" bIns="45720" rtlCol="0" anchor="t">
            <a:spAutoFit/>
          </a:bodyPr>
          <a:lstStyle/>
          <a:p>
            <a:pPr algn="ctr"/>
            <a:r>
              <a:rPr lang="fr-BE" sz="2400">
                <a:solidFill>
                  <a:schemeClr val="bg1"/>
                </a:solidFill>
                <a:latin typeface="KG Miss Kindergarten"/>
                <a:ea typeface="Always In My Heart" panose="02000603000000000000" pitchFamily="2" charset="0"/>
              </a:rPr>
              <a:t>Éducation physique </a:t>
            </a:r>
            <a:endParaRPr lang="fr-BE" sz="2400" strike="sngStrike">
              <a:solidFill>
                <a:schemeClr val="bg1"/>
              </a:solidFill>
              <a:highlight>
                <a:srgbClr val="FF0000"/>
              </a:highlight>
              <a:latin typeface="KG Miss Kindergarten" panose="02000000000000000000" pitchFamily="2" charset="0"/>
              <a:ea typeface="Always In My Heart" panose="02000603000000000000" pitchFamily="2" charset="0"/>
            </a:endParaRPr>
          </a:p>
        </p:txBody>
      </p:sp>
      <p:sp>
        <p:nvSpPr>
          <p:cNvPr id="13" name="ZoneTexte 12">
            <a:extLst>
              <a:ext uri="{FF2B5EF4-FFF2-40B4-BE49-F238E27FC236}">
                <a16:creationId xmlns:a16="http://schemas.microsoft.com/office/drawing/2014/main" id="{3A9DCC3E-E873-4409-8A67-EBBADCE841D2}"/>
              </a:ext>
            </a:extLst>
          </p:cNvPr>
          <p:cNvSpPr txBox="1"/>
          <p:nvPr/>
        </p:nvSpPr>
        <p:spPr>
          <a:xfrm>
            <a:off x="185322" y="1942064"/>
            <a:ext cx="9906000" cy="3077766"/>
          </a:xfrm>
          <a:prstGeom prst="rect">
            <a:avLst/>
          </a:prstGeom>
          <a:noFill/>
        </p:spPr>
        <p:txBody>
          <a:bodyPr wrap="square" lIns="91440" tIns="45720" rIns="91440" bIns="45720" anchor="t">
            <a:spAutoFit/>
          </a:bodyPr>
          <a:lstStyle/>
          <a:p>
            <a:pPr algn="l"/>
            <a:r>
              <a:rPr lang="fr-BE" sz="2000" b="1" i="0" strike="noStrike" baseline="0">
                <a:latin typeface="Taffy" panose="03050402030202030204" pitchFamily="66" charset="0"/>
              </a:rPr>
              <a:t>La tenue d'éducation physique se compose :</a:t>
            </a:r>
          </a:p>
          <a:p>
            <a:pPr algn="l"/>
            <a:r>
              <a:rPr lang="fr-BE" sz="2000" b="0" i="0" u="none" strike="noStrike" baseline="0">
                <a:latin typeface="Taffy" panose="03050402030202030204" pitchFamily="66" charset="0"/>
              </a:rPr>
              <a:t>- d'un t-shirt </a:t>
            </a:r>
            <a:r>
              <a:rPr lang="fr-BE" sz="2000" b="1" i="0" u="none" strike="noStrike" baseline="0">
                <a:latin typeface="Taffy" panose="03050402030202030204" pitchFamily="66" charset="0"/>
              </a:rPr>
              <a:t>gris clair </a:t>
            </a:r>
            <a:r>
              <a:rPr lang="fr-BE" sz="2000" b="0" i="0" u="none" strike="noStrike" baseline="0">
                <a:latin typeface="Taffy" panose="03050402030202030204" pitchFamily="66" charset="0"/>
              </a:rPr>
              <a:t>réservé au cours (possibilité de commander un T-shirt avec logo à l’école),</a:t>
            </a:r>
          </a:p>
          <a:p>
            <a:pPr algn="l"/>
            <a:r>
              <a:rPr lang="fr-BE" sz="2000" b="0" i="0" u="none" strike="noStrike" baseline="0">
                <a:latin typeface="Taffy" panose="03050402030202030204" pitchFamily="66" charset="0"/>
              </a:rPr>
              <a:t>- d'un short, de sandales de gymnastique (intérieur) et de baskets de sport pour la course.</a:t>
            </a:r>
          </a:p>
          <a:p>
            <a:pPr algn="l"/>
            <a:r>
              <a:rPr lang="fr-BE" sz="2000" b="0" i="0" u="none" strike="noStrike" baseline="0">
                <a:latin typeface="Taffy" panose="03050402030202030204" pitchFamily="66" charset="0"/>
              </a:rPr>
              <a:t>- le tout bien marqué et dans un sac prévu à cet effet.</a:t>
            </a:r>
          </a:p>
          <a:p>
            <a:pPr algn="l"/>
            <a:r>
              <a:rPr lang="fr-BE" sz="2000" b="0" i="0" u="none" strike="noStrike" baseline="0">
                <a:latin typeface="Taffy" panose="03050402030202030204" pitchFamily="66" charset="0"/>
              </a:rPr>
              <a:t>Par mesure d’hygiène, le sac est ramené à la maison après chaque séance afin que la tenue soit propre pour le cours suivant.</a:t>
            </a:r>
          </a:p>
          <a:p>
            <a:pPr algn="l"/>
            <a:endParaRPr lang="fr-BE" sz="2000">
              <a:latin typeface="Taffy" panose="03050402030202030204" pitchFamily="66" charset="0"/>
            </a:endParaRPr>
          </a:p>
          <a:p>
            <a:pPr algn="l"/>
            <a:r>
              <a:rPr lang="fr-BE" sz="2000" b="0" i="0" u="none" strike="noStrike" baseline="0">
                <a:latin typeface="Taffy" panose="03050402030202030204" pitchFamily="66" charset="0"/>
              </a:rPr>
              <a:t>Les élèves participeront au Challenge du BW : le 22 septembre 2024</a:t>
            </a:r>
          </a:p>
          <a:p>
            <a:pPr algn="l"/>
            <a:endParaRPr lang="fr-BE" sz="1400" strike="sngStrike">
              <a:highlight>
                <a:srgbClr val="FF0000"/>
              </a:highlight>
              <a:latin typeface="Taffy" panose="03050402030202030204" pitchFamily="66" charset="0"/>
            </a:endParaRPr>
          </a:p>
        </p:txBody>
      </p:sp>
      <p:pic>
        <p:nvPicPr>
          <p:cNvPr id="5" name="Image 4" descr="Une image contenant posant, groupe, très coloré, plusieurs&#10;&#10;Description générée automatiquement">
            <a:extLst>
              <a:ext uri="{FF2B5EF4-FFF2-40B4-BE49-F238E27FC236}">
                <a16:creationId xmlns:a16="http://schemas.microsoft.com/office/drawing/2014/main" id="{9AB157D3-B85C-4834-9C10-8F652B0CD9CA}"/>
              </a:ext>
            </a:extLst>
          </p:cNvPr>
          <p:cNvPicPr>
            <a:picLocks noChangeAspect="1"/>
          </p:cNvPicPr>
          <p:nvPr/>
        </p:nvPicPr>
        <p:blipFill rotWithShape="1">
          <a:blip r:embed="rId6">
            <a:extLst>
              <a:ext uri="{28A0092B-C50C-407E-A947-70E740481C1C}">
                <a14:useLocalDpi xmlns:a14="http://schemas.microsoft.com/office/drawing/2010/main" val="0"/>
              </a:ext>
            </a:extLst>
          </a:blip>
          <a:srcRect l="71962" t="64992"/>
          <a:stretch/>
        </p:blipFill>
        <p:spPr>
          <a:xfrm>
            <a:off x="7329675" y="435255"/>
            <a:ext cx="1364693" cy="1630554"/>
          </a:xfrm>
          <a:prstGeom prst="rect">
            <a:avLst/>
          </a:prstGeom>
        </p:spPr>
      </p:pic>
    </p:spTree>
    <p:extLst>
      <p:ext uri="{BB962C8B-B14F-4D97-AF65-F5344CB8AC3E}">
        <p14:creationId xmlns:p14="http://schemas.microsoft.com/office/powerpoint/2010/main" val="2820292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2063693" y="338136"/>
            <a:ext cx="4653192"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Classes de dépaysement</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61957" y="1214556"/>
            <a:ext cx="9744043" cy="5755422"/>
          </a:xfrm>
          <a:prstGeom prst="rect">
            <a:avLst/>
          </a:prstGeom>
          <a:noFill/>
        </p:spPr>
        <p:txBody>
          <a:bodyPr wrap="square" lIns="91440" tIns="45720" rIns="91440" bIns="45720" rtlCol="0" anchor="t">
            <a:spAutoFit/>
          </a:bodyPr>
          <a:lstStyle/>
          <a:p>
            <a:pPr algn="l"/>
            <a:r>
              <a:rPr lang="fr-BE" sz="1600" b="1" i="0" u="none" strike="noStrike" baseline="0">
                <a:latin typeface="Taffy" panose="03050402030202030204" pitchFamily="66" charset="0"/>
              </a:rPr>
              <a:t>Classes de neige et objectif 2025</a:t>
            </a:r>
          </a:p>
          <a:p>
            <a:pPr algn="l"/>
            <a:endParaRPr lang="fr-BE" sz="1600" b="0" i="0" u="none" strike="noStrike" baseline="0">
              <a:latin typeface="Taffy" panose="03050402030202030204" pitchFamily="66" charset="0"/>
            </a:endParaRPr>
          </a:p>
          <a:p>
            <a:pPr algn="l"/>
            <a:r>
              <a:rPr lang="fr-BE" sz="1600" b="0" i="0" u="none" strike="noStrike" baseline="0">
                <a:latin typeface="Taffy"/>
              </a:rPr>
              <a:t>Les classes de 5</a:t>
            </a:r>
            <a:r>
              <a:rPr lang="fr-BE" sz="1600" b="0" i="0" u="none" strike="noStrike" baseline="30000">
                <a:latin typeface="Taffy"/>
              </a:rPr>
              <a:t>e</a:t>
            </a:r>
            <a:r>
              <a:rPr lang="fr-BE" sz="1600" b="0" i="0" u="none" strike="noStrike" baseline="0">
                <a:latin typeface="Taffy"/>
              </a:rPr>
              <a:t> et 6</a:t>
            </a:r>
            <a:r>
              <a:rPr lang="fr-BE" sz="1600" b="0" i="0" u="none" strike="noStrike" baseline="30000">
                <a:latin typeface="Taffy"/>
              </a:rPr>
              <a:t>e</a:t>
            </a:r>
            <a:r>
              <a:rPr lang="fr-BE" sz="1600" b="0" i="0" u="none" strike="noStrike" baseline="0">
                <a:latin typeface="Taffy"/>
              </a:rPr>
              <a:t> participeront aux classes de dépaysement en 2024-2025 : du 15/01 au 24/01/2025</a:t>
            </a:r>
            <a:r>
              <a:rPr lang="fr-BE" sz="1600">
                <a:latin typeface="Taffy"/>
              </a:rPr>
              <a:t>. </a:t>
            </a:r>
            <a:r>
              <a:rPr lang="fr-BE" sz="1600" b="0" i="0" u="none" strike="noStrike" baseline="0">
                <a:latin typeface="Taffy"/>
              </a:rPr>
              <a:t>Une épargne a été lancée dans le courant du premier trimestre </a:t>
            </a:r>
            <a:r>
              <a:rPr lang="fr-BE" sz="1600">
                <a:latin typeface="Taffy"/>
              </a:rPr>
              <a:t>2024, </a:t>
            </a:r>
            <a:r>
              <a:rPr lang="fr-BE" sz="1600" b="0" i="0" u="none" strike="noStrike" baseline="0">
                <a:latin typeface="Taffy"/>
              </a:rPr>
              <a:t>sur le compte</a:t>
            </a:r>
            <a:r>
              <a:rPr lang="fr-BE" sz="1600" b="1" i="0" u="none" strike="noStrike" baseline="0">
                <a:latin typeface="Taffy"/>
              </a:rPr>
              <a:t> </a:t>
            </a:r>
            <a:r>
              <a:rPr lang="fr-BE" sz="1600" b="1">
                <a:latin typeface="Taffy"/>
              </a:rPr>
              <a:t>BE65 7323 2723 4096,</a:t>
            </a:r>
            <a:r>
              <a:rPr lang="fr-BE" sz="1600" b="0" i="0" u="none" strike="noStrike" baseline="0">
                <a:latin typeface="Taffy"/>
              </a:rPr>
              <a:t> pour les élèves de </a:t>
            </a:r>
            <a:r>
              <a:rPr lang="fr-BE" sz="1600">
                <a:latin typeface="Taffy"/>
              </a:rPr>
              <a:t>5e</a:t>
            </a:r>
            <a:r>
              <a:rPr lang="fr-BE" sz="1600" b="0" i="0" u="none" strike="noStrike" baseline="0">
                <a:latin typeface="Taffy"/>
              </a:rPr>
              <a:t> et </a:t>
            </a:r>
            <a:r>
              <a:rPr lang="fr-BE" sz="1600">
                <a:latin typeface="Taffy"/>
              </a:rPr>
              <a:t>6e</a:t>
            </a:r>
            <a:r>
              <a:rPr lang="fr-BE" sz="1600" b="0" i="0" u="none" strike="noStrike" baseline="0">
                <a:latin typeface="Taffy"/>
              </a:rPr>
              <a:t> </a:t>
            </a:r>
            <a:r>
              <a:rPr lang="fr-BE" sz="1600">
                <a:latin typeface="Taffy"/>
              </a:rPr>
              <a:t>années</a:t>
            </a:r>
            <a:r>
              <a:rPr lang="fr-BE" sz="1600" b="0" i="0" u="none" strike="noStrike" baseline="0">
                <a:latin typeface="Taffy"/>
              </a:rPr>
              <a:t>.</a:t>
            </a:r>
          </a:p>
          <a:p>
            <a:pPr algn="l"/>
            <a:r>
              <a:rPr lang="fr-BE" sz="1600" b="0" i="0" u="none" strike="noStrike" baseline="0">
                <a:latin typeface="Taffy" panose="03050402030202030204" pitchFamily="66" charset="0"/>
              </a:rPr>
              <a:t>Afin de pouvoir aider les enfants à partir en classes de dépaysement à un prix raisonnable ou de leur offrir quelques activités supplémentaires comme une promenade en raquettes, une visite, ... Un petit groupe de parents motivés se constituera.</a:t>
            </a:r>
            <a:endParaRPr lang="fr-BE" sz="1600" b="0" i="0" u="none" strike="noStrike" baseline="0">
              <a:highlight>
                <a:srgbClr val="FFFF00"/>
              </a:highlight>
              <a:latin typeface="Taffy" panose="03050402030202030204" pitchFamily="66" charset="0"/>
            </a:endParaRPr>
          </a:p>
          <a:p>
            <a:pPr algn="l"/>
            <a:r>
              <a:rPr lang="fr-BE" sz="1600" b="0" i="0" u="none" strike="noStrike" baseline="0">
                <a:latin typeface="Taffy" panose="03050402030202030204" pitchFamily="66" charset="0"/>
              </a:rPr>
              <a:t>Les enfants viendront vous proposer ces différents objets, nous vous remercions de leur réserver un bon accueil.</a:t>
            </a:r>
          </a:p>
          <a:p>
            <a:pPr algn="l"/>
            <a:endParaRPr lang="fr-BE" sz="1600" b="0" i="0" u="none" strike="noStrike" baseline="0">
              <a:latin typeface="Taffy" panose="03050402030202030204" pitchFamily="66" charset="0"/>
            </a:endParaRPr>
          </a:p>
          <a:p>
            <a:pPr algn="r"/>
            <a:r>
              <a:rPr lang="fr-BE" sz="1600" b="0" i="0" u="none" strike="noStrike" baseline="0">
                <a:latin typeface="Taffy"/>
              </a:rPr>
              <a:t>L'équipe de "Objectif 2025"</a:t>
            </a:r>
          </a:p>
          <a:p>
            <a:pPr algn="l"/>
            <a:r>
              <a:rPr lang="fr-BE" sz="1600" b="1" i="0" u="none" strike="noStrike" baseline="0">
                <a:latin typeface="Taffy" panose="03050402030202030204" pitchFamily="66" charset="0"/>
              </a:rPr>
              <a:t>Classes vertes 2024</a:t>
            </a:r>
          </a:p>
          <a:p>
            <a:pPr algn="l"/>
            <a:endParaRPr lang="fr-BE" sz="1600" b="1" i="0" u="none" strike="noStrike" baseline="0">
              <a:latin typeface="Taffy" panose="03050402030202030204" pitchFamily="66" charset="0"/>
            </a:endParaRPr>
          </a:p>
          <a:p>
            <a:r>
              <a:rPr lang="fr-BE" sz="1600" b="0" i="0" u="none" strike="noStrike" baseline="0">
                <a:latin typeface="Taffy"/>
              </a:rPr>
              <a:t>Les classes de 3</a:t>
            </a:r>
            <a:r>
              <a:rPr lang="fr-BE" sz="1600" b="0" i="0" u="none" strike="noStrike" baseline="30000">
                <a:latin typeface="Taffy"/>
              </a:rPr>
              <a:t>e</a:t>
            </a:r>
            <a:r>
              <a:rPr lang="fr-BE" sz="1600" b="0" i="0" u="none" strike="noStrike" baseline="0">
                <a:latin typeface="Taffy"/>
              </a:rPr>
              <a:t> et 4</a:t>
            </a:r>
            <a:r>
              <a:rPr lang="fr-BE" sz="1600" b="0" i="0" u="none" strike="noStrike" baseline="30000">
                <a:latin typeface="Taffy"/>
              </a:rPr>
              <a:t>e</a:t>
            </a:r>
            <a:r>
              <a:rPr lang="fr-BE" sz="1600" b="0" i="0" u="none" strike="noStrike" baseline="0">
                <a:latin typeface="Taffy"/>
              </a:rPr>
              <a:t> participeront à des classes vertes en 2024-2025: du 23/09 au 26/09/2024. Elles auront lieu au Domaine Provincial de </a:t>
            </a:r>
            <a:r>
              <a:rPr lang="fr-BE" sz="1600" b="0" i="0" u="none" strike="noStrike" baseline="0" err="1">
                <a:latin typeface="Taffy"/>
              </a:rPr>
              <a:t>Chevetogne</a:t>
            </a:r>
            <a:r>
              <a:rPr lang="fr-BE" sz="1600">
                <a:latin typeface="Taffy"/>
              </a:rPr>
              <a:t>. </a:t>
            </a:r>
            <a:r>
              <a:rPr lang="fr-BE" sz="1600" b="0" i="0" u="none" strike="noStrike" baseline="0">
                <a:latin typeface="Taffy"/>
              </a:rPr>
              <a:t>Une épargne est proposée sur le compte</a:t>
            </a:r>
            <a:r>
              <a:rPr lang="fr-BE" sz="1600" b="1" i="0" u="none" strike="noStrike" baseline="0">
                <a:latin typeface="Taffy"/>
              </a:rPr>
              <a:t> </a:t>
            </a:r>
            <a:r>
              <a:rPr lang="fr-BE" sz="1600" b="1">
                <a:latin typeface="Taffy"/>
              </a:rPr>
              <a:t>BE65 7323 2723 4096</a:t>
            </a:r>
            <a:r>
              <a:rPr lang="fr-BE" sz="1600" b="0" i="0" u="none" strike="noStrike" baseline="0">
                <a:latin typeface="Taffy"/>
              </a:rPr>
              <a:t>. De plus amples informations </a:t>
            </a:r>
            <a:r>
              <a:rPr lang="fr-BE" sz="1600">
                <a:latin typeface="Taffy"/>
              </a:rPr>
              <a:t>vous </a:t>
            </a:r>
            <a:r>
              <a:rPr lang="fr-BE" sz="1600" b="0" i="0" u="none" strike="noStrike" baseline="0">
                <a:latin typeface="Taffy"/>
              </a:rPr>
              <a:t>seront données dans le courant de l’année 2024-2025.</a:t>
            </a:r>
          </a:p>
          <a:p>
            <a:pPr algn="l"/>
            <a:endParaRPr lang="fr-BE" sz="1600">
              <a:highlight>
                <a:srgbClr val="FFFF00"/>
              </a:highlight>
              <a:latin typeface="Taffy" panose="03050402030202030204" pitchFamily="66" charset="0"/>
            </a:endParaRPr>
          </a:p>
          <a:p>
            <a:r>
              <a:rPr lang="fr-BE" sz="1600" b="1">
                <a:latin typeface="Taffy"/>
              </a:rPr>
              <a:t>Classes de ferme 2025</a:t>
            </a:r>
            <a:endParaRPr lang="fr-BE" sz="1600" b="1">
              <a:latin typeface="Taffy" panose="03050402030202030204" pitchFamily="66" charset="0"/>
            </a:endParaRPr>
          </a:p>
          <a:p>
            <a:endParaRPr lang="fr-BE" sz="1600" b="1">
              <a:latin typeface="Taffy" panose="03050402030202030204" pitchFamily="66" charset="0"/>
            </a:endParaRPr>
          </a:p>
          <a:p>
            <a:r>
              <a:rPr lang="fr-BE" sz="1600">
                <a:latin typeface="Taffy"/>
              </a:rPr>
              <a:t>Les classes de 1</a:t>
            </a:r>
            <a:r>
              <a:rPr lang="fr-BE" sz="1600" baseline="30000">
                <a:latin typeface="Taffy"/>
              </a:rPr>
              <a:t>re</a:t>
            </a:r>
            <a:r>
              <a:rPr lang="fr-BE" sz="1600">
                <a:latin typeface="Taffy"/>
              </a:rPr>
              <a:t> et 2</a:t>
            </a:r>
            <a:r>
              <a:rPr lang="fr-BE" sz="1600" baseline="30000">
                <a:latin typeface="Taffy"/>
              </a:rPr>
              <a:t>e</a:t>
            </a:r>
            <a:r>
              <a:rPr lang="fr-BE" sz="1600">
                <a:latin typeface="Taffy"/>
              </a:rPr>
              <a:t> participeront à des classes de ferme en 2024-2025: du 17/03 au 19/03/2025. Elles auront lieu à la ferme du Chant d'Oiseau à </a:t>
            </a:r>
            <a:r>
              <a:rPr lang="fr-BE" sz="1600" err="1">
                <a:latin typeface="Taffy"/>
              </a:rPr>
              <a:t>Landenne</a:t>
            </a:r>
            <a:r>
              <a:rPr lang="fr-BE" sz="1600">
                <a:latin typeface="Taffy"/>
              </a:rPr>
              <a:t> sur Meuse. Une épargne est proposée sur le compte de l'école </a:t>
            </a:r>
            <a:r>
              <a:rPr lang="fr-BE" sz="1600" b="1">
                <a:latin typeface="Taffy"/>
              </a:rPr>
              <a:t>BE65 7323 2723 4096</a:t>
            </a:r>
            <a:r>
              <a:rPr lang="fr-BE" sz="1600">
                <a:latin typeface="Taffy"/>
              </a:rPr>
              <a:t>. Certaines actions auront lieu dans le courant de l'année afin de limiter/diminuer le coût.</a:t>
            </a:r>
            <a:br>
              <a:rPr lang="fr-BE" sz="1600">
                <a:highlight>
                  <a:srgbClr val="FFFF00"/>
                </a:highlight>
                <a:latin typeface="Taffy" panose="03050402030202030204" pitchFamily="66" charset="0"/>
              </a:rPr>
            </a:br>
            <a:endParaRPr lang="fr-BE" sz="1600" b="1">
              <a:highlight>
                <a:srgbClr val="FFFF00"/>
              </a:highlight>
              <a:latin typeface="Taffy" panose="03050402030202030204" pitchFamily="66" charset="0"/>
            </a:endParaRPr>
          </a:p>
        </p:txBody>
      </p:sp>
      <p:grpSp>
        <p:nvGrpSpPr>
          <p:cNvPr id="10" name="Groupe 9">
            <a:extLst>
              <a:ext uri="{FF2B5EF4-FFF2-40B4-BE49-F238E27FC236}">
                <a16:creationId xmlns:a16="http://schemas.microsoft.com/office/drawing/2014/main" id="{DE779F6C-096C-4570-97B6-DF83C644C0E4}"/>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E6099F85-D7F2-40E4-885C-D7079F48C0E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65036FDF-138F-4268-A144-995911479C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700F4AB0-BB1B-44F0-90E0-E379EEB55BE7}"/>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E3596230-EBB4-41C9-94AE-58D633E7EBD2}"/>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5" name="Image 4" descr="Une image contenant texte, bus, rouge, conduisant&#10;&#10;Description générée automatiquement">
            <a:extLst>
              <a:ext uri="{FF2B5EF4-FFF2-40B4-BE49-F238E27FC236}">
                <a16:creationId xmlns:a16="http://schemas.microsoft.com/office/drawing/2014/main" id="{7EE6227B-5742-4A77-8A28-464330EA7D6A}"/>
              </a:ext>
            </a:extLst>
          </p:cNvPr>
          <p:cNvPicPr>
            <a:picLocks noChangeAspect="1"/>
          </p:cNvPicPr>
          <p:nvPr/>
        </p:nvPicPr>
        <p:blipFill rotWithShape="1">
          <a:blip r:embed="rId6">
            <a:extLst>
              <a:ext uri="{28A0092B-C50C-407E-A947-70E740481C1C}">
                <a14:useLocalDpi xmlns:a14="http://schemas.microsoft.com/office/drawing/2010/main" val="0"/>
              </a:ext>
            </a:extLst>
          </a:blip>
          <a:srcRect b="19539"/>
          <a:stretch/>
        </p:blipFill>
        <p:spPr>
          <a:xfrm>
            <a:off x="6721373" y="208883"/>
            <a:ext cx="1884784" cy="1516515"/>
          </a:xfrm>
          <a:prstGeom prst="rect">
            <a:avLst/>
          </a:prstGeom>
        </p:spPr>
      </p:pic>
    </p:spTree>
    <p:extLst>
      <p:ext uri="{BB962C8B-B14F-4D97-AF65-F5344CB8AC3E}">
        <p14:creationId xmlns:p14="http://schemas.microsoft.com/office/powerpoint/2010/main" val="3871474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Dates importantes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77598" y="935697"/>
            <a:ext cx="794833" cy="538609"/>
          </a:xfrm>
          <a:prstGeom prst="rect">
            <a:avLst/>
          </a:prstGeom>
          <a:noFill/>
        </p:spPr>
        <p:txBody>
          <a:bodyPr wrap="none" rtlCol="0">
            <a:spAutoFit/>
          </a:bodyPr>
          <a:lstStyle/>
          <a:p>
            <a:pPr algn="l"/>
            <a:r>
              <a:rPr lang="fr-BE" sz="1600" b="1" i="0" u="sng" strike="noStrike" baseline="0">
                <a:latin typeface="Taffy" panose="03050402030202030204" pitchFamily="66" charset="0"/>
              </a:rPr>
              <a:t>Congés</a:t>
            </a:r>
            <a:endParaRPr lang="fr-BE" sz="1300" b="1" u="sng">
              <a:latin typeface="Taffy" panose="03050402030202030204" pitchFamily="66" charset="0"/>
            </a:endParaRPr>
          </a:p>
          <a:p>
            <a:pPr algn="l"/>
            <a:endParaRPr lang="fr-BE" sz="1300">
              <a:highlight>
                <a:srgbClr val="FFFF00"/>
              </a:highlight>
              <a:latin typeface="Taffy" panose="03050402030202030204" pitchFamily="66" charset="0"/>
            </a:endParaRPr>
          </a:p>
        </p:txBody>
      </p:sp>
      <p:grpSp>
        <p:nvGrpSpPr>
          <p:cNvPr id="15" name="Groupe 14">
            <a:extLst>
              <a:ext uri="{FF2B5EF4-FFF2-40B4-BE49-F238E27FC236}">
                <a16:creationId xmlns:a16="http://schemas.microsoft.com/office/drawing/2014/main" id="{C616DE17-8AA5-4E65-A963-DECFB32EEBCA}"/>
              </a:ext>
            </a:extLst>
          </p:cNvPr>
          <p:cNvGrpSpPr/>
          <p:nvPr/>
        </p:nvGrpSpPr>
        <p:grpSpPr>
          <a:xfrm>
            <a:off x="8606157" y="-848941"/>
            <a:ext cx="2544443" cy="1820838"/>
            <a:chOff x="8606157" y="-848941"/>
            <a:chExt cx="2544443" cy="1820838"/>
          </a:xfrm>
        </p:grpSpPr>
        <p:sp>
          <p:nvSpPr>
            <p:cNvPr id="16" name="Arc partiel 15">
              <a:extLst>
                <a:ext uri="{FF2B5EF4-FFF2-40B4-BE49-F238E27FC236}">
                  <a16:creationId xmlns:a16="http://schemas.microsoft.com/office/drawing/2014/main" id="{653238DE-00E1-4E4B-92FE-D5B0939DFE28}"/>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AE883D61-DEA3-470C-98E3-2151760EA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586D4762-92FB-4EC9-B6E7-6460B79EEBF2}"/>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DD69DC26-DDC7-40FA-A149-E0952DB476B1}"/>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4" name="Tableau 4">
            <a:extLst>
              <a:ext uri="{FF2B5EF4-FFF2-40B4-BE49-F238E27FC236}">
                <a16:creationId xmlns:a16="http://schemas.microsoft.com/office/drawing/2014/main" id="{B5CF7A09-5BDC-4A56-94D2-7CB94F9D65C1}"/>
              </a:ext>
            </a:extLst>
          </p:cNvPr>
          <p:cNvGraphicFramePr>
            <a:graphicFrameLocks noGrp="1"/>
          </p:cNvGraphicFramePr>
          <p:nvPr>
            <p:extLst>
              <p:ext uri="{D42A27DB-BD31-4B8C-83A1-F6EECF244321}">
                <p14:modId xmlns:p14="http://schemas.microsoft.com/office/powerpoint/2010/main" val="2697950646"/>
              </p:ext>
            </p:extLst>
          </p:nvPr>
        </p:nvGraphicFramePr>
        <p:xfrm>
          <a:off x="470316" y="1390664"/>
          <a:ext cx="9149172" cy="3065106"/>
        </p:xfrm>
        <a:graphic>
          <a:graphicData uri="http://schemas.openxmlformats.org/drawingml/2006/table">
            <a:tbl>
              <a:tblPr firstRow="1" bandRow="1">
                <a:tableStyleId>{2D5ABB26-0587-4C30-8999-92F81FD0307C}</a:tableStyleId>
              </a:tblPr>
              <a:tblGrid>
                <a:gridCol w="4586316">
                  <a:extLst>
                    <a:ext uri="{9D8B030D-6E8A-4147-A177-3AD203B41FA5}">
                      <a16:colId xmlns:a16="http://schemas.microsoft.com/office/drawing/2014/main" val="2526347818"/>
                    </a:ext>
                  </a:extLst>
                </a:gridCol>
                <a:gridCol w="4562856">
                  <a:extLst>
                    <a:ext uri="{9D8B030D-6E8A-4147-A177-3AD203B41FA5}">
                      <a16:colId xmlns:a16="http://schemas.microsoft.com/office/drawing/2014/main" val="120564579"/>
                    </a:ext>
                  </a:extLst>
                </a:gridCol>
              </a:tblGrid>
              <a:tr h="198663">
                <a:tc>
                  <a:txBody>
                    <a:bodyPr/>
                    <a:lstStyle/>
                    <a:p>
                      <a:r>
                        <a:rPr lang="fr-BE" sz="1400" b="0" i="0" u="none" strike="noStrike" kern="1200" baseline="0">
                          <a:solidFill>
                            <a:schemeClr val="tx1"/>
                          </a:solidFill>
                          <a:latin typeface="Taffy"/>
                          <a:ea typeface="+mn-ea"/>
                          <a:cs typeface="+mn-cs"/>
                        </a:rPr>
                        <a:t>Le vendredi 27 septembre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kern="1200" baseline="0">
                          <a:solidFill>
                            <a:schemeClr val="tx1"/>
                          </a:solidFill>
                          <a:latin typeface="Taffy" panose="03050402030202030204" pitchFamily="66" charset="0"/>
                          <a:ea typeface="+mn-ea"/>
                          <a:cs typeface="+mn-cs"/>
                        </a:rPr>
                        <a:t>Fête de la FWB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354807"/>
                  </a:ext>
                </a:extLst>
              </a:tr>
              <a:tr h="198663">
                <a:tc>
                  <a:txBody>
                    <a:bodyPr/>
                    <a:lstStyle/>
                    <a:p>
                      <a:r>
                        <a:rPr lang="fr-BE" sz="1400" b="0" i="0" u="none" strike="noStrike" baseline="0">
                          <a:latin typeface="Taffy"/>
                        </a:rPr>
                        <a:t>Du lundi 21 octobre au vendredi 01 novembre 2024</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panose="03050402030202030204" pitchFamily="66" charset="0"/>
                        </a:rPr>
                        <a:t>Congé d’automne</a:t>
                      </a:r>
                      <a:endParaRPr lang="fr-B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625548"/>
                  </a:ext>
                </a:extLst>
              </a:tr>
              <a:tr h="198663">
                <a:tc>
                  <a:txBody>
                    <a:bodyPr/>
                    <a:lstStyle/>
                    <a:p>
                      <a:r>
                        <a:rPr lang="fr-BE" sz="1400" b="0" i="0" u="none" strike="noStrike" baseline="0">
                          <a:latin typeface="Taffy"/>
                        </a:rPr>
                        <a:t>Le lundi 11 novembre 2024</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panose="03050402030202030204" pitchFamily="66" charset="0"/>
                        </a:rPr>
                        <a:t>Congé de l’Armistice</a:t>
                      </a:r>
                      <a:endParaRPr lang="fr-B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576089"/>
                  </a:ext>
                </a:extLst>
              </a:tr>
              <a:tr h="198663">
                <a:tc>
                  <a:txBody>
                    <a:bodyPr/>
                    <a:lstStyle/>
                    <a:p>
                      <a:r>
                        <a:rPr lang="fr-BE" sz="1400" b="0" i="0" u="none" strike="noStrike" baseline="0">
                          <a:latin typeface="Taffy"/>
                        </a:rPr>
                        <a:t>Du lundi 23 décembre 2024 au vendredi 03 janvier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panose="03050402030202030204" pitchFamily="66" charset="0"/>
                        </a:rPr>
                        <a:t>Vacances d’hiver</a:t>
                      </a:r>
                      <a:endParaRPr lang="fr-B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503031"/>
                  </a:ext>
                </a:extLst>
              </a:tr>
              <a:tr h="198663">
                <a:tc>
                  <a:txBody>
                    <a:bodyPr/>
                    <a:lstStyle/>
                    <a:p>
                      <a:r>
                        <a:rPr lang="fr-BE" sz="1400" b="0" i="0" u="none" strike="noStrike" baseline="0">
                          <a:latin typeface="Taffy"/>
                        </a:rPr>
                        <a:t>Du lundi 24 février au vendredi 07 mars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panose="03050402030202030204" pitchFamily="66" charset="0"/>
                        </a:rPr>
                        <a:t>Congé de détente</a:t>
                      </a:r>
                      <a:endParaRPr lang="fr-B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138528"/>
                  </a:ext>
                </a:extLst>
              </a:tr>
              <a:tr h="198663">
                <a:tc>
                  <a:txBody>
                    <a:bodyPr/>
                    <a:lstStyle/>
                    <a:p>
                      <a:r>
                        <a:rPr lang="fr-BE" sz="1400" b="0" i="0" u="none" strike="noStrike" baseline="0">
                          <a:latin typeface="Taffy"/>
                        </a:rPr>
                        <a:t>Le lundi 21 avril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panose="03050402030202030204" pitchFamily="66" charset="0"/>
                        </a:rPr>
                        <a:t>Lundi de Pâques</a:t>
                      </a:r>
                      <a:endParaRPr lang="fr-B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908746"/>
                  </a:ext>
                </a:extLst>
              </a:tr>
              <a:tr h="198663">
                <a:tc>
                  <a:txBody>
                    <a:bodyPr/>
                    <a:lstStyle/>
                    <a:p>
                      <a:r>
                        <a:rPr lang="fr-BE" sz="1400" b="0" i="0" u="none" strike="noStrike" baseline="0">
                          <a:latin typeface="Taffy"/>
                        </a:rPr>
                        <a:t>Du lundi 28 avril au 09 mai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a:latin typeface="Taffy"/>
                        </a:rPr>
                        <a:t>Vacances de printemps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969975"/>
                  </a:ext>
                </a:extLst>
              </a:tr>
              <a:tr h="321906">
                <a:tc>
                  <a:txBody>
                    <a:bodyPr/>
                    <a:lstStyle/>
                    <a:p>
                      <a:r>
                        <a:rPr lang="it-IT" sz="1400" b="0" i="0" u="none" strike="noStrike" baseline="0">
                          <a:latin typeface="Taffy"/>
                        </a:rPr>
                        <a:t>Le Jeudi 29 mai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Jeudi de l’Ascension</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814667"/>
                  </a:ext>
                </a:extLst>
              </a:tr>
              <a:tr h="198663">
                <a:tc>
                  <a:txBody>
                    <a:bodyPr/>
                    <a:lstStyle/>
                    <a:p>
                      <a:r>
                        <a:rPr lang="fr-BE" sz="1400" b="0" i="0" u="none" strike="noStrike" baseline="0">
                          <a:latin typeface="Taffy"/>
                        </a:rPr>
                        <a:t>Le lundi 09 juin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a:latin typeface="Taffy"/>
                        </a:rPr>
                        <a:t>Lundi de la Pentecôte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6962507"/>
                  </a:ext>
                </a:extLst>
              </a:tr>
              <a:tr h="198663">
                <a:tc>
                  <a:txBody>
                    <a:bodyPr/>
                    <a:lstStyle/>
                    <a:p>
                      <a:r>
                        <a:rPr lang="fr-BE" sz="1400">
                          <a:latin typeface="Taffy"/>
                        </a:rPr>
                        <a:t>À partir du 06 juillet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panose="03050402030202030204" pitchFamily="66" charset="0"/>
                        </a:rPr>
                        <a:t>Vacances d’été</a:t>
                      </a:r>
                      <a:endParaRPr lang="fr-B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507408"/>
                  </a:ext>
                </a:extLst>
              </a:tr>
            </a:tbl>
          </a:graphicData>
        </a:graphic>
      </p:graphicFrame>
      <p:pic>
        <p:nvPicPr>
          <p:cNvPr id="21" name="Graphique 20" descr="Retour avec un remplissage uni">
            <a:hlinkClick r:id="rId6" action="ppaction://hlinksldjump"/>
            <a:extLst>
              <a:ext uri="{FF2B5EF4-FFF2-40B4-BE49-F238E27FC236}">
                <a16:creationId xmlns:a16="http://schemas.microsoft.com/office/drawing/2014/main" id="{DBB967F1-9344-4811-99B3-6A327B5BC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123833" y="6095203"/>
            <a:ext cx="789667" cy="789667"/>
          </a:xfrm>
          <a:prstGeom prst="rect">
            <a:avLst/>
          </a:prstGeom>
        </p:spPr>
      </p:pic>
      <p:pic>
        <p:nvPicPr>
          <p:cNvPr id="6" name="Image 5" descr="Une image contenant texte, graphiques vectoriels&#10;&#10;Description générée automatiquement">
            <a:extLst>
              <a:ext uri="{FF2B5EF4-FFF2-40B4-BE49-F238E27FC236}">
                <a16:creationId xmlns:a16="http://schemas.microsoft.com/office/drawing/2014/main" id="{69F787B0-DF21-4697-8943-2AB9FBC977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3312" y="5101304"/>
            <a:ext cx="2817555" cy="1629321"/>
          </a:xfrm>
          <a:prstGeom prst="rect">
            <a:avLst/>
          </a:prstGeom>
        </p:spPr>
      </p:pic>
      <p:sp>
        <p:nvSpPr>
          <p:cNvPr id="14" name="ZoneTexte 13">
            <a:extLst>
              <a:ext uri="{FF2B5EF4-FFF2-40B4-BE49-F238E27FC236}">
                <a16:creationId xmlns:a16="http://schemas.microsoft.com/office/drawing/2014/main" id="{1804A3A1-529C-44C9-B4E7-0DC7B0B9A908}"/>
              </a:ext>
            </a:extLst>
          </p:cNvPr>
          <p:cNvSpPr txBox="1"/>
          <p:nvPr/>
        </p:nvSpPr>
        <p:spPr>
          <a:xfrm>
            <a:off x="9290867" y="6092975"/>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4137709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289" y="-10843"/>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Dates importantes </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77598" y="935697"/>
            <a:ext cx="6443046" cy="538609"/>
          </a:xfrm>
          <a:prstGeom prst="rect">
            <a:avLst/>
          </a:prstGeom>
          <a:noFill/>
        </p:spPr>
        <p:txBody>
          <a:bodyPr wrap="none" rtlCol="0">
            <a:spAutoFit/>
          </a:bodyPr>
          <a:lstStyle/>
          <a:p>
            <a:pPr algn="l"/>
            <a:r>
              <a:rPr lang="fr-BE" sz="1600" b="1" u="sng">
                <a:latin typeface="Taffy" panose="03050402030202030204" pitchFamily="66" charset="0"/>
              </a:rPr>
              <a:t>Agenda : 1</a:t>
            </a:r>
            <a:r>
              <a:rPr lang="fr-BE" sz="1600" b="1" u="sng" baseline="30000">
                <a:latin typeface="Taffy" panose="03050402030202030204" pitchFamily="66" charset="0"/>
              </a:rPr>
              <a:t>ère</a:t>
            </a:r>
            <a:r>
              <a:rPr lang="fr-BE" sz="1600" b="1" u="sng">
                <a:latin typeface="Taffy" panose="03050402030202030204" pitchFamily="66" charset="0"/>
              </a:rPr>
              <a:t> partie (d’autres événements s’ajouteront en cours d’année)</a:t>
            </a:r>
            <a:endParaRPr lang="fr-BE" sz="1300" b="1" u="sng">
              <a:latin typeface="Taffy" panose="03050402030202030204" pitchFamily="66" charset="0"/>
            </a:endParaRPr>
          </a:p>
          <a:p>
            <a:pPr algn="l"/>
            <a:endParaRPr lang="fr-BE" sz="1300">
              <a:highlight>
                <a:srgbClr val="FFFF00"/>
              </a:highlight>
              <a:latin typeface="Taffy" panose="03050402030202030204" pitchFamily="66" charset="0"/>
            </a:endParaRPr>
          </a:p>
        </p:txBody>
      </p:sp>
      <p:grpSp>
        <p:nvGrpSpPr>
          <p:cNvPr id="15" name="Groupe 14">
            <a:extLst>
              <a:ext uri="{FF2B5EF4-FFF2-40B4-BE49-F238E27FC236}">
                <a16:creationId xmlns:a16="http://schemas.microsoft.com/office/drawing/2014/main" id="{C616DE17-8AA5-4E65-A963-DECFB32EEBCA}"/>
              </a:ext>
            </a:extLst>
          </p:cNvPr>
          <p:cNvGrpSpPr/>
          <p:nvPr/>
        </p:nvGrpSpPr>
        <p:grpSpPr>
          <a:xfrm>
            <a:off x="8606157" y="-848941"/>
            <a:ext cx="2544443" cy="1820838"/>
            <a:chOff x="8606157" y="-848941"/>
            <a:chExt cx="2544443" cy="1820838"/>
          </a:xfrm>
        </p:grpSpPr>
        <p:sp>
          <p:nvSpPr>
            <p:cNvPr id="16" name="Arc partiel 15">
              <a:extLst>
                <a:ext uri="{FF2B5EF4-FFF2-40B4-BE49-F238E27FC236}">
                  <a16:creationId xmlns:a16="http://schemas.microsoft.com/office/drawing/2014/main" id="{653238DE-00E1-4E4B-92FE-D5B0939DFE28}"/>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AE883D61-DEA3-470C-98E3-2151760EA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586D4762-92FB-4EC9-B6E7-6460B79EEBF2}"/>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DD69DC26-DDC7-40FA-A149-E0952DB476B1}"/>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20" name="Tableau 4">
            <a:extLst>
              <a:ext uri="{FF2B5EF4-FFF2-40B4-BE49-F238E27FC236}">
                <a16:creationId xmlns:a16="http://schemas.microsoft.com/office/drawing/2014/main" id="{6E998B0F-4FC4-4EFF-B325-A3E135F197F9}"/>
              </a:ext>
            </a:extLst>
          </p:cNvPr>
          <p:cNvGraphicFramePr>
            <a:graphicFrameLocks noGrp="1"/>
          </p:cNvGraphicFramePr>
          <p:nvPr>
            <p:extLst>
              <p:ext uri="{D42A27DB-BD31-4B8C-83A1-F6EECF244321}">
                <p14:modId xmlns:p14="http://schemas.microsoft.com/office/powerpoint/2010/main" val="1049677975"/>
              </p:ext>
            </p:extLst>
          </p:nvPr>
        </p:nvGraphicFramePr>
        <p:xfrm>
          <a:off x="177598" y="1517885"/>
          <a:ext cx="9217386" cy="3962400"/>
        </p:xfrm>
        <a:graphic>
          <a:graphicData uri="http://schemas.openxmlformats.org/drawingml/2006/table">
            <a:tbl>
              <a:tblPr firstRow="1" bandRow="1">
                <a:tableStyleId>{2D5ABB26-0587-4C30-8999-92F81FD0307C}</a:tableStyleId>
              </a:tblPr>
              <a:tblGrid>
                <a:gridCol w="4754880">
                  <a:extLst>
                    <a:ext uri="{9D8B030D-6E8A-4147-A177-3AD203B41FA5}">
                      <a16:colId xmlns:a16="http://schemas.microsoft.com/office/drawing/2014/main" val="2526347818"/>
                    </a:ext>
                  </a:extLst>
                </a:gridCol>
                <a:gridCol w="4462506">
                  <a:extLst>
                    <a:ext uri="{9D8B030D-6E8A-4147-A177-3AD203B41FA5}">
                      <a16:colId xmlns:a16="http://schemas.microsoft.com/office/drawing/2014/main" val="120564579"/>
                    </a:ext>
                  </a:extLst>
                </a:gridCol>
              </a:tblGrid>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lundi 26 août 2024 dès 7h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Déjeuner de la rentrée et bénédiction des cartables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910677"/>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jeudi 19 septembre 2024 et le jeudi 03 octobre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Maternelles : CRIEE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480000"/>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vendredi 20 septembre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Célébration : la rentrée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917526"/>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dimanche 22 septembre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2</a:t>
                      </a:r>
                      <a:r>
                        <a:rPr lang="fr-BE" sz="1400" baseline="30000">
                          <a:latin typeface="Taffy"/>
                        </a:rPr>
                        <a:t>ème</a:t>
                      </a:r>
                      <a:r>
                        <a:rPr lang="fr-BE" sz="1400">
                          <a:latin typeface="Taffy"/>
                        </a:rPr>
                        <a:t> édition du Challenge : jogging de Court-Saint-Etienne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26306"/>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Les lundis 07 octobre 2024 et 18 novembre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Animations Estime de Soi :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303800"/>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Les mardis 15 octobre 2024 et les 5,12 et 19 novembre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Animations Tech Truck P5P6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535778"/>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Du mercredi 09 octobre au 11 octobre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Planète Mômes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735354"/>
                  </a:ext>
                </a:extLst>
              </a:tr>
              <a:tr h="198663">
                <a:tc>
                  <a:txBody>
                    <a:bodyPr/>
                    <a:lstStyle/>
                    <a:p>
                      <a:pPr marL="0" marR="0" lvl="0" indent="0" algn="l" rtl="0" eaLnBrk="1" fontAlgn="auto" latinLnBrk="0" hangingPunct="1">
                        <a:lnSpc>
                          <a:spcPct val="100000"/>
                        </a:lnSpc>
                        <a:spcBef>
                          <a:spcPts val="0"/>
                        </a:spcBef>
                        <a:spcAft>
                          <a:spcPts val="0"/>
                        </a:spcAft>
                        <a:buClrTx/>
                        <a:buSzTx/>
                        <a:buFontTx/>
                        <a:buNone/>
                      </a:pPr>
                      <a:r>
                        <a:rPr lang="fr-BE" sz="1400">
                          <a:latin typeface="Taffy"/>
                        </a:rPr>
                        <a:t>Le jeudi 17 octobre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Photos (nouveau photographe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657697"/>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Le vendredi 08 novembre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Repas gastronomique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642862"/>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Le vendredi 6 décembre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Il sera là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253586"/>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Le vendredi 13 décembre 2024</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dirty="0">
                          <a:latin typeface="Taffy"/>
                        </a:rPr>
                        <a:t>Marché de Noël</a:t>
                      </a:r>
                      <a:endParaRPr lang="fr-BE" sz="1400" dirty="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813342"/>
                  </a:ext>
                </a:extLst>
              </a:tr>
              <a:tr h="198663">
                <a:tc>
                  <a:txBody>
                    <a:bodyPr/>
                    <a:lstStyle/>
                    <a:p>
                      <a:pPr marL="0" marR="0" lvl="0" indent="0" algn="l" rtl="0" eaLnBrk="1" fontAlgn="auto" latinLnBrk="0" hangingPunct="1">
                        <a:lnSpc>
                          <a:spcPct val="100000"/>
                        </a:lnSpc>
                        <a:spcBef>
                          <a:spcPts val="0"/>
                        </a:spcBef>
                        <a:spcAft>
                          <a:spcPts val="0"/>
                        </a:spcAft>
                        <a:buClrTx/>
                        <a:buSzTx/>
                        <a:buFontTx/>
                        <a:buNone/>
                      </a:pPr>
                      <a:r>
                        <a:rPr lang="fr-BE" sz="1400">
                          <a:latin typeface="Taffy"/>
                        </a:rPr>
                        <a:t>Le mardi 17 décembre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Animations EVRAS :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320939"/>
                  </a:ext>
                </a:extLst>
              </a:tr>
              <a:tr h="198663">
                <a:tc>
                  <a:txBody>
                    <a:bodyPr/>
                    <a:lstStyle/>
                    <a:p>
                      <a:pPr marL="0" marR="0" lvl="0" indent="0" algn="l" rtl="0" eaLnBrk="1" fontAlgn="auto" latinLnBrk="0" hangingPunct="1">
                        <a:lnSpc>
                          <a:spcPct val="100000"/>
                        </a:lnSpc>
                        <a:spcBef>
                          <a:spcPts val="0"/>
                        </a:spcBef>
                        <a:spcAft>
                          <a:spcPts val="0"/>
                        </a:spcAft>
                        <a:buClrTx/>
                        <a:buSzTx/>
                        <a:buFontTx/>
                        <a:buNone/>
                      </a:pPr>
                      <a:r>
                        <a:rPr lang="fr-BE" sz="1400" dirty="0">
                          <a:latin typeface="Taffy"/>
                        </a:rPr>
                        <a:t>Le jeudi 19 décembre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Célébration : Noël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641083"/>
                  </a:ext>
                </a:extLst>
              </a:tr>
            </a:tbl>
          </a:graphicData>
        </a:graphic>
      </p:graphicFrame>
      <p:pic>
        <p:nvPicPr>
          <p:cNvPr id="21" name="Graphique 20" descr="Retour avec un remplissage uni">
            <a:hlinkClick r:id="rId6" action="ppaction://hlinksldjump"/>
            <a:extLst>
              <a:ext uri="{FF2B5EF4-FFF2-40B4-BE49-F238E27FC236}">
                <a16:creationId xmlns:a16="http://schemas.microsoft.com/office/drawing/2014/main" id="{DBB967F1-9344-4811-99B3-6A327B5BC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123833" y="6095203"/>
            <a:ext cx="789667" cy="789667"/>
          </a:xfrm>
          <a:prstGeom prst="rect">
            <a:avLst/>
          </a:prstGeom>
        </p:spPr>
      </p:pic>
      <p:pic>
        <p:nvPicPr>
          <p:cNvPr id="6" name="Image 5" descr="Une image contenant texte, graphiques vectoriels&#10;&#10;Description générée automatiquement">
            <a:extLst>
              <a:ext uri="{FF2B5EF4-FFF2-40B4-BE49-F238E27FC236}">
                <a16:creationId xmlns:a16="http://schemas.microsoft.com/office/drawing/2014/main" id="{69F787B0-DF21-4697-8943-2AB9FBC977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3448" y="5622845"/>
            <a:ext cx="1499617" cy="867191"/>
          </a:xfrm>
          <a:prstGeom prst="rect">
            <a:avLst/>
          </a:prstGeom>
        </p:spPr>
      </p:pic>
      <p:sp>
        <p:nvSpPr>
          <p:cNvPr id="14" name="ZoneTexte 13">
            <a:extLst>
              <a:ext uri="{FF2B5EF4-FFF2-40B4-BE49-F238E27FC236}">
                <a16:creationId xmlns:a16="http://schemas.microsoft.com/office/drawing/2014/main" id="{1804A3A1-529C-44C9-B4E7-0DC7B0B9A908}"/>
              </a:ext>
            </a:extLst>
          </p:cNvPr>
          <p:cNvSpPr txBox="1"/>
          <p:nvPr/>
        </p:nvSpPr>
        <p:spPr>
          <a:xfrm>
            <a:off x="9290867" y="6092975"/>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2722259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Dates importantes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77598" y="935697"/>
            <a:ext cx="5827942" cy="738664"/>
          </a:xfrm>
          <a:prstGeom prst="rect">
            <a:avLst/>
          </a:prstGeom>
          <a:noFill/>
        </p:spPr>
        <p:txBody>
          <a:bodyPr wrap="none" rtlCol="0">
            <a:spAutoFit/>
          </a:bodyPr>
          <a:lstStyle/>
          <a:p>
            <a:r>
              <a:rPr lang="fr-BE" sz="1600" b="1" u="sng">
                <a:latin typeface="Taffy" panose="03050402030202030204" pitchFamily="66" charset="0"/>
              </a:rPr>
              <a:t>Agenda : </a:t>
            </a:r>
            <a:r>
              <a:rPr lang="fr-BE" sz="1400" b="1" u="sng">
                <a:latin typeface="Taffy" panose="03050402030202030204" pitchFamily="66" charset="0"/>
              </a:rPr>
              <a:t>2</a:t>
            </a:r>
            <a:r>
              <a:rPr lang="fr-BE" sz="1400" b="1" u="sng" baseline="30000">
                <a:latin typeface="Taffy" panose="03050402030202030204" pitchFamily="66" charset="0"/>
              </a:rPr>
              <a:t>ème</a:t>
            </a:r>
            <a:r>
              <a:rPr lang="fr-BE" sz="1400" b="1" u="sng">
                <a:latin typeface="Taffy" panose="03050402030202030204" pitchFamily="66" charset="0"/>
              </a:rPr>
              <a:t>  partie (d’autres événements s’ajouteront en cours d’année)</a:t>
            </a:r>
            <a:endParaRPr lang="fr-BE" sz="1200" b="1" u="sng">
              <a:latin typeface="Taffy" panose="03050402030202030204" pitchFamily="66" charset="0"/>
            </a:endParaRPr>
          </a:p>
          <a:p>
            <a:pPr algn="l"/>
            <a:endParaRPr lang="fr-BE" sz="1300" b="1" u="sng">
              <a:latin typeface="Taffy" panose="03050402030202030204" pitchFamily="66" charset="0"/>
            </a:endParaRPr>
          </a:p>
          <a:p>
            <a:pPr algn="l"/>
            <a:endParaRPr lang="fr-BE" sz="1300">
              <a:highlight>
                <a:srgbClr val="FFFF00"/>
              </a:highlight>
              <a:latin typeface="Taffy" panose="03050402030202030204" pitchFamily="66" charset="0"/>
            </a:endParaRPr>
          </a:p>
        </p:txBody>
      </p:sp>
      <p:grpSp>
        <p:nvGrpSpPr>
          <p:cNvPr id="15" name="Groupe 14">
            <a:extLst>
              <a:ext uri="{FF2B5EF4-FFF2-40B4-BE49-F238E27FC236}">
                <a16:creationId xmlns:a16="http://schemas.microsoft.com/office/drawing/2014/main" id="{C616DE17-8AA5-4E65-A963-DECFB32EEBCA}"/>
              </a:ext>
            </a:extLst>
          </p:cNvPr>
          <p:cNvGrpSpPr/>
          <p:nvPr/>
        </p:nvGrpSpPr>
        <p:grpSpPr>
          <a:xfrm>
            <a:off x="8606157" y="-848941"/>
            <a:ext cx="2544443" cy="1820838"/>
            <a:chOff x="8606157" y="-848941"/>
            <a:chExt cx="2544443" cy="1820838"/>
          </a:xfrm>
        </p:grpSpPr>
        <p:sp>
          <p:nvSpPr>
            <p:cNvPr id="16" name="Arc partiel 15">
              <a:extLst>
                <a:ext uri="{FF2B5EF4-FFF2-40B4-BE49-F238E27FC236}">
                  <a16:creationId xmlns:a16="http://schemas.microsoft.com/office/drawing/2014/main" id="{653238DE-00E1-4E4B-92FE-D5B0939DFE28}"/>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AE883D61-DEA3-470C-98E3-2151760EA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586D4762-92FB-4EC9-B6E7-6460B79EEBF2}"/>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DD69DC26-DDC7-40FA-A149-E0952DB476B1}"/>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20" name="Tableau 4">
            <a:extLst>
              <a:ext uri="{FF2B5EF4-FFF2-40B4-BE49-F238E27FC236}">
                <a16:creationId xmlns:a16="http://schemas.microsoft.com/office/drawing/2014/main" id="{6E998B0F-4FC4-4EFF-B325-A3E135F197F9}"/>
              </a:ext>
            </a:extLst>
          </p:cNvPr>
          <p:cNvGraphicFramePr>
            <a:graphicFrameLocks noGrp="1"/>
          </p:cNvGraphicFramePr>
          <p:nvPr>
            <p:extLst>
              <p:ext uri="{D42A27DB-BD31-4B8C-83A1-F6EECF244321}">
                <p14:modId xmlns:p14="http://schemas.microsoft.com/office/powerpoint/2010/main" val="87175031"/>
              </p:ext>
            </p:extLst>
          </p:nvPr>
        </p:nvGraphicFramePr>
        <p:xfrm>
          <a:off x="192024" y="1305630"/>
          <a:ext cx="8922111" cy="2743200"/>
        </p:xfrm>
        <a:graphic>
          <a:graphicData uri="http://schemas.openxmlformats.org/drawingml/2006/table">
            <a:tbl>
              <a:tblPr firstRow="1" bandRow="1">
                <a:tableStyleId>{2D5ABB26-0587-4C30-8999-92F81FD0307C}</a:tableStyleId>
              </a:tblPr>
              <a:tblGrid>
                <a:gridCol w="3534507">
                  <a:extLst>
                    <a:ext uri="{9D8B030D-6E8A-4147-A177-3AD203B41FA5}">
                      <a16:colId xmlns:a16="http://schemas.microsoft.com/office/drawing/2014/main" val="2526347818"/>
                    </a:ext>
                  </a:extLst>
                </a:gridCol>
                <a:gridCol w="5387604">
                  <a:extLst>
                    <a:ext uri="{9D8B030D-6E8A-4147-A177-3AD203B41FA5}">
                      <a16:colId xmlns:a16="http://schemas.microsoft.com/office/drawing/2014/main" val="120564579"/>
                    </a:ext>
                  </a:extLst>
                </a:gridCol>
              </a:tblGrid>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mardi 11 février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100</a:t>
                      </a:r>
                      <a:r>
                        <a:rPr lang="fr-BE" sz="1400" baseline="30000" dirty="0">
                          <a:latin typeface="Taffy"/>
                        </a:rPr>
                        <a:t>ème</a:t>
                      </a:r>
                      <a:r>
                        <a:rPr lang="fr-BE" sz="1400" dirty="0">
                          <a:latin typeface="Taffy"/>
                        </a:rPr>
                        <a:t> jour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910677"/>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dirty="0">
                          <a:latin typeface="Taffy"/>
                        </a:rPr>
                        <a:t>Le samedi 29 mars 2025</a:t>
                      </a:r>
                      <a:endParaRPr lang="fr-BE" sz="1400" dirty="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dirty="0">
                          <a:latin typeface="Taffy"/>
                        </a:rPr>
                        <a:t>Repas de printemps</a:t>
                      </a:r>
                      <a:endParaRPr lang="fr-BE" sz="1400" dirty="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480000"/>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vendredi 25 avril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Célébration : Pâques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6757941"/>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dirty="0">
                          <a:latin typeface="Taffy"/>
                        </a:rPr>
                        <a:t>Le samedi 24 mai 2025</a:t>
                      </a:r>
                      <a:endParaRPr lang="fr-BE" sz="1400" dirty="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dirty="0">
                          <a:latin typeface="Taffy"/>
                        </a:rPr>
                        <a:t>Fête d'école</a:t>
                      </a:r>
                      <a:endParaRPr lang="fr-BE" sz="1400" dirty="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917526"/>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mardi 1</a:t>
                      </a:r>
                      <a:r>
                        <a:rPr lang="fr-BE" sz="1400" baseline="30000" dirty="0">
                          <a:latin typeface="Taffy"/>
                        </a:rPr>
                        <a:t>er</a:t>
                      </a:r>
                      <a:r>
                        <a:rPr lang="fr-BE" sz="1400" dirty="0">
                          <a:latin typeface="Taffy"/>
                        </a:rPr>
                        <a:t> juillet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CEB: cérémonie de remise des diplômes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505191"/>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mercredi 02 juillet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Journée rencontre de ma future classe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303800"/>
                  </a:ext>
                </a:extLst>
              </a:tr>
              <a:tr h="19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jeudi 03 juillet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Fête «sportive » des enfants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535778"/>
                  </a:ext>
                </a:extLst>
              </a:tr>
              <a:tr h="0">
                <a:tc>
                  <a:txBody>
                    <a:bodyPr/>
                    <a:lstStyle/>
                    <a:p>
                      <a:pPr marL="0" lvl="0" indent="0" algn="l">
                        <a:lnSpc>
                          <a:spcPct val="100000"/>
                        </a:lnSpc>
                        <a:spcBef>
                          <a:spcPts val="0"/>
                        </a:spcBef>
                        <a:spcAft>
                          <a:spcPts val="0"/>
                        </a:spcAft>
                        <a:buNone/>
                      </a:pPr>
                      <a:r>
                        <a:rPr lang="fr-BE" sz="1400" b="0" i="0" u="none" strike="noStrike" noProof="0" dirty="0">
                          <a:latin typeface="Taffy"/>
                        </a:rPr>
                        <a:t>Le vendredi 04 juillet 2025</a:t>
                      </a:r>
                      <a:endParaRPr lang="fr-FR" dirty="0">
                        <a:latin typeface="Taffy"/>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l">
                        <a:lnSpc>
                          <a:spcPct val="100000"/>
                        </a:lnSpc>
                        <a:spcBef>
                          <a:spcPts val="0"/>
                        </a:spcBef>
                        <a:spcAft>
                          <a:spcPts val="0"/>
                        </a:spcAft>
                        <a:buNone/>
                      </a:pPr>
                      <a:r>
                        <a:rPr lang="fr-BE" sz="1400" dirty="0">
                          <a:latin typeface="Taffy"/>
                        </a:rPr>
                        <a:t>Célébration : fin d'année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023093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vendredi 04 juillet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latin typeface="Taffy"/>
                        </a:rPr>
                        <a:t>Le barbecue de fin d’année : enfants et équipe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735354"/>
                  </a:ext>
                </a:extLst>
              </a:tr>
            </a:tbl>
          </a:graphicData>
        </a:graphic>
      </p:graphicFrame>
      <p:pic>
        <p:nvPicPr>
          <p:cNvPr id="21" name="Graphique 20" descr="Retour avec un remplissage uni">
            <a:hlinkClick r:id="rId6" action="ppaction://hlinksldjump"/>
            <a:extLst>
              <a:ext uri="{FF2B5EF4-FFF2-40B4-BE49-F238E27FC236}">
                <a16:creationId xmlns:a16="http://schemas.microsoft.com/office/drawing/2014/main" id="{DBB967F1-9344-4811-99B3-6A327B5BC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123833" y="6095203"/>
            <a:ext cx="789667" cy="789667"/>
          </a:xfrm>
          <a:prstGeom prst="rect">
            <a:avLst/>
          </a:prstGeom>
        </p:spPr>
      </p:pic>
      <p:pic>
        <p:nvPicPr>
          <p:cNvPr id="6" name="Image 5" descr="Une image contenant texte, graphiques vectoriels&#10;&#10;Description générée automatiquement">
            <a:extLst>
              <a:ext uri="{FF2B5EF4-FFF2-40B4-BE49-F238E27FC236}">
                <a16:creationId xmlns:a16="http://schemas.microsoft.com/office/drawing/2014/main" id="{69F787B0-DF21-4697-8943-2AB9FBC977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0696" y="5388055"/>
            <a:ext cx="1905637" cy="1101982"/>
          </a:xfrm>
          <a:prstGeom prst="rect">
            <a:avLst/>
          </a:prstGeom>
        </p:spPr>
      </p:pic>
      <p:sp>
        <p:nvSpPr>
          <p:cNvPr id="14" name="ZoneTexte 13">
            <a:extLst>
              <a:ext uri="{FF2B5EF4-FFF2-40B4-BE49-F238E27FC236}">
                <a16:creationId xmlns:a16="http://schemas.microsoft.com/office/drawing/2014/main" id="{1804A3A1-529C-44C9-B4E7-0DC7B0B9A908}"/>
              </a:ext>
            </a:extLst>
          </p:cNvPr>
          <p:cNvSpPr txBox="1"/>
          <p:nvPr/>
        </p:nvSpPr>
        <p:spPr>
          <a:xfrm>
            <a:off x="9290867" y="6092975"/>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2769843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Challenge du BW</a:t>
            </a:r>
          </a:p>
        </p:txBody>
      </p:sp>
      <p:grpSp>
        <p:nvGrpSpPr>
          <p:cNvPr id="15" name="Groupe 14">
            <a:extLst>
              <a:ext uri="{FF2B5EF4-FFF2-40B4-BE49-F238E27FC236}">
                <a16:creationId xmlns:a16="http://schemas.microsoft.com/office/drawing/2014/main" id="{C616DE17-8AA5-4E65-A963-DECFB32EEBCA}"/>
              </a:ext>
            </a:extLst>
          </p:cNvPr>
          <p:cNvGrpSpPr/>
          <p:nvPr/>
        </p:nvGrpSpPr>
        <p:grpSpPr>
          <a:xfrm>
            <a:off x="8606157" y="-848941"/>
            <a:ext cx="2544443" cy="1820838"/>
            <a:chOff x="8606157" y="-848941"/>
            <a:chExt cx="2544443" cy="1820838"/>
          </a:xfrm>
        </p:grpSpPr>
        <p:sp>
          <p:nvSpPr>
            <p:cNvPr id="16" name="Arc partiel 15">
              <a:extLst>
                <a:ext uri="{FF2B5EF4-FFF2-40B4-BE49-F238E27FC236}">
                  <a16:creationId xmlns:a16="http://schemas.microsoft.com/office/drawing/2014/main" id="{653238DE-00E1-4E4B-92FE-D5B0939DFE28}"/>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AE883D61-DEA3-470C-98E3-2151760EA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586D4762-92FB-4EC9-B6E7-6460B79EEBF2}"/>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DD69DC26-DDC7-40FA-A149-E0952DB476B1}"/>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21" name="Graphique 20" descr="Retour avec un remplissage uni">
            <a:hlinkClick r:id="rId6" action="ppaction://hlinksldjump"/>
            <a:extLst>
              <a:ext uri="{FF2B5EF4-FFF2-40B4-BE49-F238E27FC236}">
                <a16:creationId xmlns:a16="http://schemas.microsoft.com/office/drawing/2014/main" id="{DBB967F1-9344-4811-99B3-6A327B5BC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123833" y="6095203"/>
            <a:ext cx="789667" cy="789667"/>
          </a:xfrm>
          <a:prstGeom prst="rect">
            <a:avLst/>
          </a:prstGeom>
        </p:spPr>
      </p:pic>
      <p:sp>
        <p:nvSpPr>
          <p:cNvPr id="14" name="ZoneTexte 13">
            <a:extLst>
              <a:ext uri="{FF2B5EF4-FFF2-40B4-BE49-F238E27FC236}">
                <a16:creationId xmlns:a16="http://schemas.microsoft.com/office/drawing/2014/main" id="{1804A3A1-529C-44C9-B4E7-0DC7B0B9A908}"/>
              </a:ext>
            </a:extLst>
          </p:cNvPr>
          <p:cNvSpPr txBox="1"/>
          <p:nvPr/>
        </p:nvSpPr>
        <p:spPr>
          <a:xfrm>
            <a:off x="9290867" y="6092975"/>
            <a:ext cx="550151" cy="292388"/>
          </a:xfrm>
          <a:prstGeom prst="rect">
            <a:avLst/>
          </a:prstGeom>
          <a:noFill/>
        </p:spPr>
        <p:txBody>
          <a:bodyPr wrap="none" rtlCol="0">
            <a:spAutoFit/>
          </a:bodyPr>
          <a:lstStyle/>
          <a:p>
            <a:r>
              <a:rPr lang="fr-BE" sz="1300">
                <a:latin typeface="Taffy" panose="03050402030202030204" pitchFamily="66" charset="0"/>
              </a:rPr>
              <a:t>Suite</a:t>
            </a:r>
          </a:p>
        </p:txBody>
      </p:sp>
      <p:pic>
        <p:nvPicPr>
          <p:cNvPr id="4" name="Image 3" descr="Une image contenant texte, habits, homme, Visage humain&#10;&#10;Description générée automatiquement">
            <a:extLst>
              <a:ext uri="{FF2B5EF4-FFF2-40B4-BE49-F238E27FC236}">
                <a16:creationId xmlns:a16="http://schemas.microsoft.com/office/drawing/2014/main" id="{0E8048B3-CCDA-D8A7-2046-395C74260A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9504" y="908348"/>
            <a:ext cx="4166988" cy="5890217"/>
          </a:xfrm>
          <a:prstGeom prst="rect">
            <a:avLst/>
          </a:prstGeom>
        </p:spPr>
      </p:pic>
    </p:spTree>
    <p:extLst>
      <p:ext uri="{BB962C8B-B14F-4D97-AF65-F5344CB8AC3E}">
        <p14:creationId xmlns:p14="http://schemas.microsoft.com/office/powerpoint/2010/main" val="750927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338617" y="100840"/>
            <a:ext cx="3312229" cy="510778"/>
          </a:xfrm>
          <a:prstGeom prst="roundRect">
            <a:avLst/>
          </a:prstGeom>
          <a:solidFill>
            <a:schemeClr val="accent2"/>
          </a:solidFill>
          <a:ln w="28575">
            <a:solidFill>
              <a:schemeClr val="tx1">
                <a:lumMod val="75000"/>
                <a:lumOff val="25000"/>
              </a:schemeClr>
            </a:solidFill>
          </a:ln>
        </p:spPr>
        <p:txBody>
          <a:bodyPr wrap="square" lIns="91440" tIns="45720" rIns="91440" bIns="45720" rtlCol="0" anchor="t">
            <a:spAutoFit/>
          </a:bodyPr>
          <a:lstStyle/>
          <a:p>
            <a:pPr algn="ctr"/>
            <a:r>
              <a:rPr lang="fr-BE" sz="2400">
                <a:solidFill>
                  <a:schemeClr val="bg1"/>
                </a:solidFill>
                <a:latin typeface="KG Miss Kindergarten"/>
                <a:ea typeface="Always In My Heart" panose="02000603000000000000" pitchFamily="2" charset="0"/>
              </a:rPr>
              <a:t>Dates importantes</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77597" y="503899"/>
            <a:ext cx="9634268" cy="6247864"/>
          </a:xfrm>
          <a:prstGeom prst="rect">
            <a:avLst/>
          </a:prstGeom>
          <a:noFill/>
        </p:spPr>
        <p:txBody>
          <a:bodyPr wrap="square" lIns="91440" tIns="45720" rIns="91440" bIns="45720" rtlCol="0" anchor="t">
            <a:spAutoFit/>
          </a:bodyPr>
          <a:lstStyle/>
          <a:p>
            <a:r>
              <a:rPr lang="fr-BE" sz="1600" b="1" u="sng" dirty="0">
                <a:latin typeface="Taffy"/>
              </a:rPr>
              <a:t>Bulletins – Carnets de route</a:t>
            </a: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latin typeface="Taffy"/>
            </a:endParaRPr>
          </a:p>
          <a:p>
            <a:endParaRPr lang="fr-BE" sz="1600" b="1" u="sng">
              <a:latin typeface="Taffy"/>
            </a:endParaRPr>
          </a:p>
          <a:p>
            <a:endParaRPr lang="fr-BE" sz="1600" b="1" u="sng">
              <a:latin typeface="Taffy"/>
            </a:endParaRPr>
          </a:p>
          <a:p>
            <a:endParaRPr lang="fr-BE" sz="1600" b="1" u="sng">
              <a:latin typeface="Taffy"/>
            </a:endParaRPr>
          </a:p>
          <a:p>
            <a:r>
              <a:rPr lang="fr-BE" sz="1600" b="1" u="sng" dirty="0">
                <a:latin typeface="Taffy"/>
              </a:rPr>
              <a:t>Réunion d’accueil pour les parents, à 19h</a:t>
            </a:r>
            <a:endParaRPr lang="fr-BE" sz="1600" b="1" u="sng" dirty="0">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highlight>
                <a:srgbClr val="FFFF00"/>
              </a:highlight>
              <a:latin typeface="Taffy" panose="03050402030202030204" pitchFamily="66" charset="0"/>
            </a:endParaRPr>
          </a:p>
          <a:p>
            <a:endParaRPr lang="fr-BE" sz="1600" b="1" u="sng">
              <a:latin typeface="Taffy"/>
            </a:endParaRPr>
          </a:p>
          <a:p>
            <a:r>
              <a:rPr lang="fr-BE" sz="1600" b="1" u="sng" dirty="0">
                <a:latin typeface="Taffy"/>
              </a:rPr>
              <a:t>Journées pédagogiques</a:t>
            </a:r>
            <a:endParaRPr lang="fr-BE" dirty="0"/>
          </a:p>
          <a:p>
            <a:endParaRPr lang="fr-BE" sz="800" b="1" u="sng">
              <a:latin typeface="Taffy" panose="03050402030202030204" pitchFamily="66" charset="0"/>
            </a:endParaRPr>
          </a:p>
          <a:p>
            <a:r>
              <a:rPr lang="fr-BE" sz="1400" b="1" dirty="0">
                <a:latin typeface="Taffy"/>
              </a:rPr>
              <a:t>Nous attendons les dates des formations organisées par l’IFEC (tous les cycles se forment à des compétences différentes).</a:t>
            </a:r>
          </a:p>
          <a:p>
            <a:pPr algn="l"/>
            <a:r>
              <a:rPr lang="fr-BE" sz="1400" b="1" dirty="0">
                <a:latin typeface="Taffy"/>
              </a:rPr>
              <a:t>IMPORTANT</a:t>
            </a:r>
            <a:r>
              <a:rPr lang="fr-BE" sz="1400" b="1" i="0" u="none" strike="noStrike" baseline="0" dirty="0">
                <a:latin typeface="Taffy"/>
              </a:rPr>
              <a:t> l’école organisera une garderie payante avec CFS car l’ensemble de </a:t>
            </a:r>
            <a:r>
              <a:rPr lang="fr-BE" sz="1400" b="1" dirty="0">
                <a:latin typeface="Taffy"/>
              </a:rPr>
              <a:t>l’équipe se forme.</a:t>
            </a:r>
          </a:p>
          <a:p>
            <a:r>
              <a:rPr lang="fr-BE" sz="1400" dirty="0">
                <a:latin typeface="Taffy"/>
              </a:rPr>
              <a:t>2 journées pédagogiques pour les enseignants P5P6 auront lieu : 02/10/2024 et 12/02/2025.</a:t>
            </a:r>
          </a:p>
          <a:p>
            <a:r>
              <a:rPr lang="fr-BE" sz="1400" b="0" i="0" u="none" strike="noStrike" baseline="0" dirty="0">
                <a:latin typeface="Taffy"/>
              </a:rPr>
              <a:t>Une journée pédagogique pour</a:t>
            </a:r>
            <a:r>
              <a:rPr lang="fr-BE" sz="1400" dirty="0">
                <a:latin typeface="Taffy"/>
              </a:rPr>
              <a:t> </a:t>
            </a:r>
            <a:r>
              <a:rPr lang="fr-BE" sz="1400" b="0" i="0" u="none" strike="noStrike" baseline="0" dirty="0">
                <a:latin typeface="Taffy"/>
              </a:rPr>
              <a:t>les enseignants de </a:t>
            </a:r>
            <a:r>
              <a:rPr lang="fr-BE" sz="1400" dirty="0">
                <a:latin typeface="Taffy"/>
              </a:rPr>
              <a:t>P1P2</a:t>
            </a:r>
            <a:r>
              <a:rPr lang="fr-BE" sz="1400" b="0" i="0" u="none" strike="noStrike" baseline="0" dirty="0">
                <a:latin typeface="Taffy"/>
              </a:rPr>
              <a:t> aura également lieu cette année : le 23/01/2025. </a:t>
            </a:r>
            <a:endParaRPr lang="fr-BE" sz="1400" b="1" dirty="0">
              <a:highlight>
                <a:srgbClr val="FFFF00"/>
              </a:highlight>
              <a:latin typeface="Taffy"/>
            </a:endParaRPr>
          </a:p>
        </p:txBody>
      </p:sp>
      <p:grpSp>
        <p:nvGrpSpPr>
          <p:cNvPr id="15" name="Groupe 14">
            <a:extLst>
              <a:ext uri="{FF2B5EF4-FFF2-40B4-BE49-F238E27FC236}">
                <a16:creationId xmlns:a16="http://schemas.microsoft.com/office/drawing/2014/main" id="{C616DE17-8AA5-4E65-A963-DECFB32EEBCA}"/>
              </a:ext>
            </a:extLst>
          </p:cNvPr>
          <p:cNvGrpSpPr/>
          <p:nvPr/>
        </p:nvGrpSpPr>
        <p:grpSpPr>
          <a:xfrm>
            <a:off x="8606157" y="-848941"/>
            <a:ext cx="2544443" cy="1820838"/>
            <a:chOff x="8606157" y="-848941"/>
            <a:chExt cx="2544443" cy="1820838"/>
          </a:xfrm>
        </p:grpSpPr>
        <p:sp>
          <p:nvSpPr>
            <p:cNvPr id="16" name="Arc partiel 15">
              <a:extLst>
                <a:ext uri="{FF2B5EF4-FFF2-40B4-BE49-F238E27FC236}">
                  <a16:creationId xmlns:a16="http://schemas.microsoft.com/office/drawing/2014/main" id="{653238DE-00E1-4E4B-92FE-D5B0939DFE28}"/>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Graphique 16" descr="Logement">
              <a:hlinkClick r:id="rId3" action="ppaction://hlinksldjump"/>
              <a:extLst>
                <a:ext uri="{FF2B5EF4-FFF2-40B4-BE49-F238E27FC236}">
                  <a16:creationId xmlns:a16="http://schemas.microsoft.com/office/drawing/2014/main" id="{AE883D61-DEA3-470C-98E3-2151760EA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8" name="Arc 17">
              <a:extLst>
                <a:ext uri="{FF2B5EF4-FFF2-40B4-BE49-F238E27FC236}">
                  <a16:creationId xmlns:a16="http://schemas.microsoft.com/office/drawing/2014/main" id="{586D4762-92FB-4EC9-B6E7-6460B79EEBF2}"/>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9" name="Arc 18">
              <a:extLst>
                <a:ext uri="{FF2B5EF4-FFF2-40B4-BE49-F238E27FC236}">
                  <a16:creationId xmlns:a16="http://schemas.microsoft.com/office/drawing/2014/main" id="{DD69DC26-DDC7-40FA-A149-E0952DB476B1}"/>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11" name="Tableau 4">
            <a:extLst>
              <a:ext uri="{FF2B5EF4-FFF2-40B4-BE49-F238E27FC236}">
                <a16:creationId xmlns:a16="http://schemas.microsoft.com/office/drawing/2014/main" id="{294A1EF0-18A3-4205-9991-063E4CAAD2EE}"/>
              </a:ext>
            </a:extLst>
          </p:cNvPr>
          <p:cNvGraphicFramePr>
            <a:graphicFrameLocks noGrp="1"/>
          </p:cNvGraphicFramePr>
          <p:nvPr>
            <p:extLst>
              <p:ext uri="{D42A27DB-BD31-4B8C-83A1-F6EECF244321}">
                <p14:modId xmlns:p14="http://schemas.microsoft.com/office/powerpoint/2010/main" val="1763470306"/>
              </p:ext>
            </p:extLst>
          </p:nvPr>
        </p:nvGraphicFramePr>
        <p:xfrm>
          <a:off x="338328" y="935335"/>
          <a:ext cx="8147304" cy="2438400"/>
        </p:xfrm>
        <a:graphic>
          <a:graphicData uri="http://schemas.openxmlformats.org/drawingml/2006/table">
            <a:tbl>
              <a:tblPr firstRow="1" bandRow="1">
                <a:tableStyleId>{2D5ABB26-0587-4C30-8999-92F81FD0307C}</a:tableStyleId>
              </a:tblPr>
              <a:tblGrid>
                <a:gridCol w="3349448">
                  <a:extLst>
                    <a:ext uri="{9D8B030D-6E8A-4147-A177-3AD203B41FA5}">
                      <a16:colId xmlns:a16="http://schemas.microsoft.com/office/drawing/2014/main" val="2526347818"/>
                    </a:ext>
                  </a:extLst>
                </a:gridCol>
                <a:gridCol w="3115360">
                  <a:extLst>
                    <a:ext uri="{9D8B030D-6E8A-4147-A177-3AD203B41FA5}">
                      <a16:colId xmlns:a16="http://schemas.microsoft.com/office/drawing/2014/main" val="120564579"/>
                    </a:ext>
                  </a:extLst>
                </a:gridCol>
                <a:gridCol w="1682496">
                  <a:extLst>
                    <a:ext uri="{9D8B030D-6E8A-4147-A177-3AD203B41FA5}">
                      <a16:colId xmlns:a16="http://schemas.microsoft.com/office/drawing/2014/main" val="1032886058"/>
                    </a:ext>
                  </a:extLst>
                </a:gridCol>
              </a:tblGrid>
              <a:tr h="265318">
                <a:tc>
                  <a:txBody>
                    <a:bodyPr/>
                    <a:lstStyle/>
                    <a:p>
                      <a:r>
                        <a:rPr lang="fr-BE" sz="1400" b="0" i="0" u="none" strike="noStrike" baseline="0">
                          <a:latin typeface="Taffy"/>
                        </a:rPr>
                        <a:t>Semaine du 15 novembre 2024</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a:rPr>
                        <a:t>1</a:t>
                      </a:r>
                      <a:r>
                        <a:rPr lang="fr-BE" sz="1400" b="0" i="0" u="none" strike="noStrike" baseline="30000">
                          <a:latin typeface="Taffy"/>
                        </a:rPr>
                        <a:t>er</a:t>
                      </a:r>
                      <a:r>
                        <a:rPr lang="fr-BE" sz="1400" b="0" i="0" u="none" strike="noStrike" baseline="0">
                          <a:latin typeface="Taffy"/>
                        </a:rPr>
                        <a:t> bulletin + rencontres parents</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a:latin typeface="Taffy"/>
                        </a:rPr>
                        <a:t>P3 à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625548"/>
                  </a:ext>
                </a:extLst>
              </a:tr>
              <a:tr h="265318">
                <a:tc>
                  <a:txBody>
                    <a:bodyPr/>
                    <a:lstStyle/>
                    <a:p>
                      <a:r>
                        <a:rPr lang="fr-BE" sz="1400" b="0" i="0" u="none" strike="noStrike" baseline="0">
                          <a:latin typeface="Taffy"/>
                        </a:rPr>
                        <a:t>Semaine du 22 novembre 2024</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1</a:t>
                      </a:r>
                      <a:r>
                        <a:rPr lang="fr-BE" sz="1400" b="0" i="0" u="none" strike="noStrike" baseline="30000">
                          <a:latin typeface="Taffy"/>
                        </a:rPr>
                        <a:t>er</a:t>
                      </a:r>
                      <a:r>
                        <a:rPr lang="fr-BE" sz="1400" b="0" i="0" u="none" strike="noStrike" baseline="0">
                          <a:latin typeface="Taffy"/>
                        </a:rPr>
                        <a:t>  bulletin + rencontres parents</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P1 et 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576089"/>
                  </a:ext>
                </a:extLst>
              </a:tr>
              <a:tr h="265318">
                <a:tc>
                  <a:txBody>
                    <a:bodyPr/>
                    <a:lstStyle/>
                    <a:p>
                      <a:pPr marL="0" marR="0" lvl="0" indent="0" algn="l" rtl="0" eaLnBrk="1" fontAlgn="auto" latinLnBrk="0" hangingPunct="1">
                        <a:lnSpc>
                          <a:spcPct val="100000"/>
                        </a:lnSpc>
                        <a:spcBef>
                          <a:spcPts val="0"/>
                        </a:spcBef>
                        <a:spcAft>
                          <a:spcPts val="0"/>
                        </a:spcAft>
                        <a:buClrTx/>
                        <a:buSzTx/>
                        <a:buFontTx/>
                        <a:buNone/>
                      </a:pPr>
                      <a:r>
                        <a:rPr kumimoji="0" lang="fr-BE" sz="1400" b="0" i="0" u="none" strike="noStrike" kern="1200" cap="none" spc="0" normalizeH="0" baseline="0" noProof="0">
                          <a:ln>
                            <a:noFill/>
                          </a:ln>
                          <a:effectLst/>
                          <a:uLnTx/>
                          <a:uFillTx/>
                          <a:latin typeface="Taffy"/>
                          <a:ea typeface="+mn-ea"/>
                          <a:cs typeface="+mn-cs"/>
                        </a:rPr>
                        <a:t>Semaine du </a:t>
                      </a:r>
                      <a:r>
                        <a:rPr lang="fr-BE" sz="1400" b="0" i="0" u="none" strike="noStrike" kern="1200" cap="none" spc="0" normalizeH="0" baseline="0" noProof="0">
                          <a:ln>
                            <a:noFill/>
                          </a:ln>
                          <a:effectLst/>
                          <a:uLnTx/>
                          <a:uFillTx/>
                          <a:latin typeface="Taffy"/>
                          <a:ea typeface="+mn-ea"/>
                          <a:cs typeface="+mn-cs"/>
                        </a:rPr>
                        <a:t>21 février 2025</a:t>
                      </a:r>
                      <a:endParaRPr kumimoji="0" lang="fr-BE" sz="1400" b="0" i="0" u="none" strike="noStrike" kern="1200" cap="none" spc="0" normalizeH="0" baseline="0" noProof="0">
                        <a:ln>
                          <a:noFill/>
                        </a:ln>
                        <a:effectLst/>
                        <a:uLnTx/>
                        <a:uFillTx/>
                        <a:latin typeface="Taffy"/>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2</a:t>
                      </a:r>
                      <a:r>
                        <a:rPr lang="fr-BE" sz="1400" b="0" i="0" u="none" strike="noStrike" baseline="30000">
                          <a:latin typeface="Taffy"/>
                        </a:rPr>
                        <a:t>e</a:t>
                      </a:r>
                      <a:r>
                        <a:rPr lang="fr-BE" sz="1400" b="0" i="0" u="none" strike="noStrike" baseline="0">
                          <a:latin typeface="Taffy"/>
                        </a:rPr>
                        <a:t> bulletin  (rencontres 10 mars 2025)</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P1 et 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503031"/>
                  </a:ext>
                </a:extLst>
              </a:tr>
              <a:tr h="265318">
                <a:tc>
                  <a:txBody>
                    <a:bodyPr/>
                    <a:lstStyle/>
                    <a:p>
                      <a:pPr marL="0" marR="0" lvl="0" indent="0" algn="l" rtl="0" eaLnBrk="1" fontAlgn="auto" latinLnBrk="0" hangingPunct="1">
                        <a:lnSpc>
                          <a:spcPct val="100000"/>
                        </a:lnSpc>
                        <a:spcBef>
                          <a:spcPts val="0"/>
                        </a:spcBef>
                        <a:spcAft>
                          <a:spcPts val="0"/>
                        </a:spcAft>
                        <a:buClrTx/>
                        <a:buSzTx/>
                        <a:buFontTx/>
                        <a:buNone/>
                      </a:pPr>
                      <a:r>
                        <a:rPr kumimoji="0" lang="fr-BE" sz="1400" b="0" i="0" u="none" strike="noStrike" kern="1200" cap="none" spc="0" normalizeH="0" baseline="0" noProof="0">
                          <a:ln>
                            <a:noFill/>
                          </a:ln>
                          <a:effectLst/>
                          <a:uLnTx/>
                          <a:uFillTx/>
                          <a:latin typeface="Taffy"/>
                          <a:ea typeface="+mn-ea"/>
                          <a:cs typeface="+mn-cs"/>
                        </a:rPr>
                        <a:t>Semaine du 14 mars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Rencontres parents </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Maternelles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908746"/>
                  </a:ext>
                </a:extLst>
              </a:tr>
              <a:tr h="265318">
                <a:tc>
                  <a:txBody>
                    <a:bodyPr/>
                    <a:lstStyle/>
                    <a:p>
                      <a:pPr marL="0" marR="0" lvl="0" indent="0" algn="l" rtl="0" eaLnBrk="1" fontAlgn="auto" latinLnBrk="0" hangingPunct="1">
                        <a:lnSpc>
                          <a:spcPct val="100000"/>
                        </a:lnSpc>
                        <a:spcBef>
                          <a:spcPts val="0"/>
                        </a:spcBef>
                        <a:spcAft>
                          <a:spcPts val="0"/>
                        </a:spcAft>
                        <a:buClrTx/>
                        <a:buSzTx/>
                        <a:buFontTx/>
                        <a:buNone/>
                      </a:pPr>
                      <a:r>
                        <a:rPr kumimoji="0" lang="fr-BE" sz="1400" b="0" i="0" u="none" strike="noStrike" kern="1200" cap="none" spc="0" normalizeH="0" baseline="0" noProof="0">
                          <a:ln>
                            <a:noFill/>
                          </a:ln>
                          <a:effectLst/>
                          <a:uLnTx/>
                          <a:uFillTx/>
                          <a:latin typeface="Taffy"/>
                          <a:ea typeface="+mn-ea"/>
                          <a:cs typeface="+mn-cs"/>
                        </a:rPr>
                        <a:t>Semaine du </a:t>
                      </a:r>
                      <a:r>
                        <a:rPr lang="fr-BE" sz="1400" b="0" i="0" u="none" strike="noStrike" kern="1200" cap="none" spc="0" normalizeH="0" baseline="0" noProof="0">
                          <a:ln>
                            <a:noFill/>
                          </a:ln>
                          <a:effectLst/>
                          <a:uLnTx/>
                          <a:uFillTx/>
                          <a:latin typeface="Taffy"/>
                          <a:ea typeface="+mn-ea"/>
                          <a:cs typeface="+mn-cs"/>
                        </a:rPr>
                        <a:t>21 mars 2025</a:t>
                      </a:r>
                      <a:endParaRPr kumimoji="0" lang="fr-BE" sz="1400" b="0" i="0" u="none" strike="noStrike" kern="1200" cap="none" spc="0" normalizeH="0" baseline="0" noProof="0">
                        <a:ln>
                          <a:noFill/>
                        </a:ln>
                        <a:effectLst/>
                        <a:uLnTx/>
                        <a:uFillTx/>
                        <a:latin typeface="Taffy"/>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b="0" i="0" u="none" strike="noStrike" baseline="0">
                          <a:latin typeface="Taffy"/>
                        </a:rPr>
                        <a:t>2</a:t>
                      </a:r>
                      <a:r>
                        <a:rPr lang="fr-BE" sz="1400" b="0" i="0" u="none" strike="noStrike" baseline="30000">
                          <a:latin typeface="Taffy"/>
                        </a:rPr>
                        <a:t>e</a:t>
                      </a:r>
                      <a:r>
                        <a:rPr lang="fr-BE" sz="1400" b="0" i="0" u="none" strike="noStrike" baseline="0">
                          <a:latin typeface="Taffy"/>
                        </a:rPr>
                        <a:t>  bulletin + rencontres parents</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P3 à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835905"/>
                  </a:ext>
                </a:extLst>
              </a:tr>
              <a:tr h="265318">
                <a:tc>
                  <a:txBody>
                    <a:bodyPr/>
                    <a:lstStyle/>
                    <a:p>
                      <a:pPr marL="0" marR="0" lvl="0" indent="0" algn="l" rtl="0" eaLnBrk="1" fontAlgn="auto" latinLnBrk="0" hangingPunct="1">
                        <a:lnSpc>
                          <a:spcPct val="100000"/>
                        </a:lnSpc>
                        <a:spcBef>
                          <a:spcPts val="0"/>
                        </a:spcBef>
                        <a:spcAft>
                          <a:spcPts val="0"/>
                        </a:spcAft>
                        <a:buClrTx/>
                        <a:buSzTx/>
                        <a:buFontTx/>
                        <a:buNone/>
                      </a:pPr>
                      <a:r>
                        <a:rPr kumimoji="0" lang="fr-BE" sz="1400" b="0" i="0" u="none" strike="noStrike" kern="1200" cap="none" spc="0" normalizeH="0" baseline="0" noProof="0">
                          <a:ln>
                            <a:noFill/>
                          </a:ln>
                          <a:effectLst/>
                          <a:uLnTx/>
                          <a:uFillTx/>
                          <a:latin typeface="Taffy"/>
                          <a:ea typeface="+mn-ea"/>
                          <a:cs typeface="+mn-cs"/>
                        </a:rPr>
                        <a:t>Semaine du 06 juin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3</a:t>
                      </a:r>
                      <a:r>
                        <a:rPr lang="fr-BE" sz="1400" b="0" i="0" u="none" strike="noStrike" baseline="30000">
                          <a:latin typeface="Taffy"/>
                        </a:rPr>
                        <a:t>e</a:t>
                      </a:r>
                      <a:r>
                        <a:rPr lang="fr-BE" sz="1400" b="0" i="0" u="none" strike="noStrike" baseline="0">
                          <a:latin typeface="Taffy"/>
                        </a:rPr>
                        <a:t>  bulletin + rencontres parents</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P4 à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621890"/>
                  </a:ext>
                </a:extLst>
              </a:tr>
              <a:tr h="265318">
                <a:tc>
                  <a:txBody>
                    <a:bodyPr/>
                    <a:lstStyle/>
                    <a:p>
                      <a:pPr marL="0" marR="0" lvl="0" indent="0" algn="l" rtl="0" eaLnBrk="1" fontAlgn="auto" latinLnBrk="0" hangingPunct="1">
                        <a:lnSpc>
                          <a:spcPct val="100000"/>
                        </a:lnSpc>
                        <a:spcBef>
                          <a:spcPts val="0"/>
                        </a:spcBef>
                        <a:spcAft>
                          <a:spcPts val="0"/>
                        </a:spcAft>
                        <a:buClrTx/>
                        <a:buSzTx/>
                        <a:buFontTx/>
                        <a:buNone/>
                      </a:pPr>
                      <a:r>
                        <a:rPr kumimoji="0" lang="fr-BE" sz="1400" b="0" i="0" u="none" strike="noStrike" kern="1200" cap="none" spc="0" normalizeH="0" baseline="0" noProof="0">
                          <a:ln>
                            <a:noFill/>
                          </a:ln>
                          <a:effectLst/>
                          <a:uLnTx/>
                          <a:uFillTx/>
                          <a:latin typeface="Taffy"/>
                          <a:ea typeface="+mn-ea"/>
                          <a:cs typeface="+mn-cs"/>
                        </a:rPr>
                        <a:t>Semaine du 16 juin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i="0" u="none" strike="noStrike" baseline="0">
                          <a:latin typeface="Taffy"/>
                        </a:rPr>
                        <a:t>Rencontres parents </a:t>
                      </a:r>
                      <a:endParaRPr lang="fr-BE" sz="14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Maternelles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95173"/>
                  </a:ext>
                </a:extLst>
              </a:tr>
              <a:tr h="265318">
                <a:tc>
                  <a:txBody>
                    <a:bodyPr/>
                    <a:lstStyle/>
                    <a:p>
                      <a:pPr marL="0" marR="0" lvl="0" indent="0" algn="l" rtl="0" eaLnBrk="1" fontAlgn="auto" latinLnBrk="0" hangingPunct="1">
                        <a:lnSpc>
                          <a:spcPct val="100000"/>
                        </a:lnSpc>
                        <a:spcBef>
                          <a:spcPts val="0"/>
                        </a:spcBef>
                        <a:spcAft>
                          <a:spcPts val="0"/>
                        </a:spcAft>
                        <a:buClrTx/>
                        <a:buSzTx/>
                        <a:buFontTx/>
                        <a:buNone/>
                      </a:pPr>
                      <a:r>
                        <a:rPr kumimoji="0" lang="fr-BE" sz="1400" b="0" i="0" u="none" strike="noStrike" kern="1200" cap="none" spc="0" normalizeH="0" baseline="0" noProof="0">
                          <a:ln>
                            <a:noFill/>
                          </a:ln>
                          <a:effectLst/>
                          <a:uLnTx/>
                          <a:uFillTx/>
                          <a:latin typeface="Taffy"/>
                          <a:ea typeface="+mn-ea"/>
                          <a:cs typeface="+mn-cs"/>
                        </a:rPr>
                        <a:t>Semaine du 30 juin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a:latin typeface="Taffy"/>
                        </a:rPr>
                        <a:t>Bulletin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latin typeface="Taffy"/>
                        </a:rPr>
                        <a:t>P1 à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68969"/>
                  </a:ext>
                </a:extLst>
              </a:tr>
            </a:tbl>
          </a:graphicData>
        </a:graphic>
      </p:graphicFrame>
      <p:graphicFrame>
        <p:nvGraphicFramePr>
          <p:cNvPr id="12" name="Tableau 4">
            <a:extLst>
              <a:ext uri="{FF2B5EF4-FFF2-40B4-BE49-F238E27FC236}">
                <a16:creationId xmlns:a16="http://schemas.microsoft.com/office/drawing/2014/main" id="{71FF5E22-32AA-4594-A319-2AFDD952A1BE}"/>
              </a:ext>
            </a:extLst>
          </p:cNvPr>
          <p:cNvGraphicFramePr>
            <a:graphicFrameLocks noGrp="1"/>
          </p:cNvGraphicFramePr>
          <p:nvPr>
            <p:extLst>
              <p:ext uri="{D42A27DB-BD31-4B8C-83A1-F6EECF244321}">
                <p14:modId xmlns:p14="http://schemas.microsoft.com/office/powerpoint/2010/main" val="2114616394"/>
              </p:ext>
            </p:extLst>
          </p:nvPr>
        </p:nvGraphicFramePr>
        <p:xfrm>
          <a:off x="309221" y="3829088"/>
          <a:ext cx="7787820" cy="1447800"/>
        </p:xfrm>
        <a:graphic>
          <a:graphicData uri="http://schemas.openxmlformats.org/drawingml/2006/table">
            <a:tbl>
              <a:tblPr firstRow="1" bandRow="1">
                <a:tableStyleId>{2D5ABB26-0587-4C30-8999-92F81FD0307C}</a:tableStyleId>
              </a:tblPr>
              <a:tblGrid>
                <a:gridCol w="2468172">
                  <a:extLst>
                    <a:ext uri="{9D8B030D-6E8A-4147-A177-3AD203B41FA5}">
                      <a16:colId xmlns:a16="http://schemas.microsoft.com/office/drawing/2014/main" val="2924099035"/>
                    </a:ext>
                  </a:extLst>
                </a:gridCol>
                <a:gridCol w="5319648">
                  <a:extLst>
                    <a:ext uri="{9D8B030D-6E8A-4147-A177-3AD203B41FA5}">
                      <a16:colId xmlns:a16="http://schemas.microsoft.com/office/drawing/2014/main" val="2526347818"/>
                    </a:ext>
                  </a:extLst>
                </a:gridCol>
              </a:tblGrid>
              <a:tr h="265318">
                <a:tc>
                  <a:txBody>
                    <a:bodyPr/>
                    <a:lstStyle/>
                    <a:p>
                      <a:r>
                        <a:rPr lang="fr-BE" sz="1300" b="0" i="0" u="none" strike="noStrike" baseline="0">
                          <a:latin typeface="Taffy"/>
                        </a:rPr>
                        <a:t>Le mardi 27 août 2024</a:t>
                      </a:r>
                      <a:endParaRPr lang="fr-BE" sz="13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fr-BE" sz="1300" b="0" i="0" u="none" strike="noStrike" noProof="0">
                          <a:solidFill>
                            <a:srgbClr val="000000"/>
                          </a:solidFill>
                          <a:latin typeface="Taffy"/>
                        </a:rPr>
                        <a:t>P1 et P2</a:t>
                      </a:r>
                      <a:endParaRPr lang="fr-BE" sz="13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625548"/>
                  </a:ext>
                </a:extLst>
              </a:tr>
              <a:tr h="265318">
                <a:tc>
                  <a:txBody>
                    <a:bodyPr/>
                    <a:lstStyle/>
                    <a:p>
                      <a:r>
                        <a:rPr lang="fr-BE" sz="1300" b="0" i="0" u="none" strike="noStrike" baseline="0">
                          <a:latin typeface="Taffy"/>
                        </a:rPr>
                        <a:t>Le jeudi 29 août 2024</a:t>
                      </a:r>
                      <a:endParaRPr lang="fr-BE" sz="13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300" b="0" i="0" u="none" strike="noStrike" baseline="0">
                          <a:latin typeface="Taffy"/>
                        </a:rPr>
                        <a:t>P5 et 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576089"/>
                  </a:ext>
                </a:extLst>
              </a:tr>
              <a:tr h="265318">
                <a:tc>
                  <a:txBody>
                    <a:bodyPr/>
                    <a:lstStyle/>
                    <a:p>
                      <a:r>
                        <a:rPr lang="fr-BE" sz="1300" b="0" i="0" u="none" strike="noStrike" baseline="0">
                          <a:latin typeface="Taffy"/>
                        </a:rPr>
                        <a:t>Le lundi  02 septembre 2024</a:t>
                      </a:r>
                      <a:endParaRPr lang="fr-BE" sz="13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300">
                          <a:latin typeface="Taffy"/>
                        </a:rPr>
                        <a:t>Les maternelles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503031"/>
                  </a:ext>
                </a:extLst>
              </a:tr>
              <a:tr h="265318">
                <a:tc>
                  <a:txBody>
                    <a:bodyPr/>
                    <a:lstStyle/>
                    <a:p>
                      <a:r>
                        <a:rPr lang="fr-BE" sz="1300" b="0" i="0" u="none" strike="noStrike" baseline="0">
                          <a:latin typeface="Taffy"/>
                        </a:rPr>
                        <a:t>Le mardi 03 septembre 2024</a:t>
                      </a:r>
                      <a:endParaRPr lang="fr-BE" sz="13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300">
                          <a:latin typeface="Taffy"/>
                        </a:rPr>
                        <a:t>P3 et P4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908746"/>
                  </a:ext>
                </a:extLst>
              </a:tr>
              <a:tr h="265318">
                <a:tc>
                  <a:txBody>
                    <a:bodyPr/>
                    <a:lstStyle/>
                    <a:p>
                      <a:r>
                        <a:rPr lang="fr-BE" sz="1300">
                          <a:latin typeface="Taffy"/>
                        </a:rPr>
                        <a:t>Le jeudi 05 septembre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300">
                          <a:latin typeface="Taffy"/>
                        </a:rPr>
                        <a:t>Soirée d’informations : Bénévoles et Mme Rétif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374598"/>
                  </a:ext>
                </a:extLst>
              </a:tr>
            </a:tbl>
          </a:graphicData>
        </a:graphic>
      </p:graphicFrame>
      <p:pic>
        <p:nvPicPr>
          <p:cNvPr id="13" name="Image 12" descr="Une image contenant texte, graphiques vectoriels&#10;&#10;Description générée automatiquement">
            <a:extLst>
              <a:ext uri="{FF2B5EF4-FFF2-40B4-BE49-F238E27FC236}">
                <a16:creationId xmlns:a16="http://schemas.microsoft.com/office/drawing/2014/main" id="{D6411444-6C55-4C88-A101-8AD7A3E8D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814" y="3145510"/>
            <a:ext cx="1893649" cy="1095049"/>
          </a:xfrm>
          <a:prstGeom prst="rect">
            <a:avLst/>
          </a:prstGeom>
        </p:spPr>
      </p:pic>
    </p:spTree>
    <p:extLst>
      <p:ext uri="{BB962C8B-B14F-4D97-AF65-F5344CB8AC3E}">
        <p14:creationId xmlns:p14="http://schemas.microsoft.com/office/powerpoint/2010/main" val="1807623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6" name="Ellipse 25">
            <a:hlinkClick r:id="rId6" action="ppaction://hlinksldjump"/>
            <a:extLst>
              <a:ext uri="{FF2B5EF4-FFF2-40B4-BE49-F238E27FC236}">
                <a16:creationId xmlns:a16="http://schemas.microsoft.com/office/drawing/2014/main" id="{D3B6CE8C-3C86-45AF-8EC8-71F69CB61AA4}"/>
              </a:ext>
            </a:extLst>
          </p:cNvPr>
          <p:cNvSpPr>
            <a:spLocks noChangeAspect="1"/>
          </p:cNvSpPr>
          <p:nvPr/>
        </p:nvSpPr>
        <p:spPr>
          <a:xfrm>
            <a:off x="690577" y="319861"/>
            <a:ext cx="1368000" cy="1368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P.O.</a:t>
            </a:r>
          </a:p>
        </p:txBody>
      </p:sp>
      <p:sp>
        <p:nvSpPr>
          <p:cNvPr id="27" name="Ellipse 26">
            <a:hlinkClick r:id="rId6" action="ppaction://hlinksldjump"/>
            <a:extLst>
              <a:ext uri="{FF2B5EF4-FFF2-40B4-BE49-F238E27FC236}">
                <a16:creationId xmlns:a16="http://schemas.microsoft.com/office/drawing/2014/main" id="{E672E215-58AB-4B7F-BC1D-F8F67E663CD4}"/>
              </a:ext>
            </a:extLst>
          </p:cNvPr>
          <p:cNvSpPr>
            <a:spLocks noChangeAspect="1"/>
          </p:cNvSpPr>
          <p:nvPr/>
        </p:nvSpPr>
        <p:spPr>
          <a:xfrm>
            <a:off x="2239604" y="1187050"/>
            <a:ext cx="1476000" cy="1476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Direction</a:t>
            </a:r>
          </a:p>
        </p:txBody>
      </p:sp>
      <p:sp>
        <p:nvSpPr>
          <p:cNvPr id="28" name="Ellipse 27">
            <a:hlinkClick r:id="rId7" action="ppaction://hlinksldjump"/>
            <a:extLst>
              <a:ext uri="{FF2B5EF4-FFF2-40B4-BE49-F238E27FC236}">
                <a16:creationId xmlns:a16="http://schemas.microsoft.com/office/drawing/2014/main" id="{EB99FDEE-69F7-4D9E-BB6E-C055E349C3F4}"/>
              </a:ext>
            </a:extLst>
          </p:cNvPr>
          <p:cNvSpPr>
            <a:spLocks noChangeAspect="1"/>
          </p:cNvSpPr>
          <p:nvPr/>
        </p:nvSpPr>
        <p:spPr>
          <a:xfrm>
            <a:off x="598623" y="2558721"/>
            <a:ext cx="1908000" cy="1908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Enseignants</a:t>
            </a:r>
          </a:p>
        </p:txBody>
      </p:sp>
      <p:sp>
        <p:nvSpPr>
          <p:cNvPr id="30" name="Ellipse 29">
            <a:hlinkClick r:id="rId8" action="ppaction://hlinksldjump"/>
            <a:extLst>
              <a:ext uri="{FF2B5EF4-FFF2-40B4-BE49-F238E27FC236}">
                <a16:creationId xmlns:a16="http://schemas.microsoft.com/office/drawing/2014/main" id="{639986E4-BB68-43F0-8466-E75764496AF9}"/>
              </a:ext>
            </a:extLst>
          </p:cNvPr>
          <p:cNvSpPr>
            <a:spLocks noChangeAspect="1"/>
          </p:cNvSpPr>
          <p:nvPr/>
        </p:nvSpPr>
        <p:spPr>
          <a:xfrm>
            <a:off x="7828180" y="2015882"/>
            <a:ext cx="1620000" cy="1620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Bénévoles</a:t>
            </a:r>
          </a:p>
        </p:txBody>
      </p:sp>
      <p:sp>
        <p:nvSpPr>
          <p:cNvPr id="31" name="Ellipse 30">
            <a:hlinkClick r:id="rId9" action="ppaction://hlinksldjump"/>
            <a:extLst>
              <a:ext uri="{FF2B5EF4-FFF2-40B4-BE49-F238E27FC236}">
                <a16:creationId xmlns:a16="http://schemas.microsoft.com/office/drawing/2014/main" id="{17ED7E78-CC0C-43C5-B387-FA1930DD577B}"/>
              </a:ext>
            </a:extLst>
          </p:cNvPr>
          <p:cNvSpPr>
            <a:spLocks noChangeAspect="1"/>
          </p:cNvSpPr>
          <p:nvPr/>
        </p:nvSpPr>
        <p:spPr>
          <a:xfrm>
            <a:off x="6341271" y="3653322"/>
            <a:ext cx="1080000" cy="1080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CNV</a:t>
            </a:r>
          </a:p>
        </p:txBody>
      </p:sp>
      <p:sp>
        <p:nvSpPr>
          <p:cNvPr id="32" name="Ellipse 31">
            <a:hlinkClick r:id="rId9" action="ppaction://hlinksldjump"/>
            <a:extLst>
              <a:ext uri="{FF2B5EF4-FFF2-40B4-BE49-F238E27FC236}">
                <a16:creationId xmlns:a16="http://schemas.microsoft.com/office/drawing/2014/main" id="{5EB4143B-DFE7-4E1A-88C9-8EE60963D90A}"/>
              </a:ext>
            </a:extLst>
          </p:cNvPr>
          <p:cNvSpPr>
            <a:spLocks noChangeAspect="1"/>
          </p:cNvSpPr>
          <p:nvPr/>
        </p:nvSpPr>
        <p:spPr>
          <a:xfrm>
            <a:off x="4815265" y="2172815"/>
            <a:ext cx="1768315" cy="1768315"/>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Impact écologique</a:t>
            </a:r>
          </a:p>
        </p:txBody>
      </p:sp>
      <p:sp>
        <p:nvSpPr>
          <p:cNvPr id="33" name="Ellipse 32">
            <a:hlinkClick r:id="rId10" action="ppaction://hlinksldjump"/>
            <a:extLst>
              <a:ext uri="{FF2B5EF4-FFF2-40B4-BE49-F238E27FC236}">
                <a16:creationId xmlns:a16="http://schemas.microsoft.com/office/drawing/2014/main" id="{6A013431-B053-4273-A1C3-72DC682C1708}"/>
              </a:ext>
            </a:extLst>
          </p:cNvPr>
          <p:cNvSpPr>
            <a:spLocks noChangeAspect="1"/>
          </p:cNvSpPr>
          <p:nvPr/>
        </p:nvSpPr>
        <p:spPr>
          <a:xfrm>
            <a:off x="4152971" y="4231360"/>
            <a:ext cx="1920856" cy="1920856"/>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Association des Parents</a:t>
            </a:r>
          </a:p>
        </p:txBody>
      </p:sp>
      <p:sp>
        <p:nvSpPr>
          <p:cNvPr id="34" name="Ellipse 33">
            <a:hlinkClick r:id="rId11" action="ppaction://hlinksldjump"/>
            <a:extLst>
              <a:ext uri="{FF2B5EF4-FFF2-40B4-BE49-F238E27FC236}">
                <a16:creationId xmlns:a16="http://schemas.microsoft.com/office/drawing/2014/main" id="{E4341065-25E8-4746-BCDD-F14540C1E993}"/>
              </a:ext>
            </a:extLst>
          </p:cNvPr>
          <p:cNvSpPr>
            <a:spLocks noChangeAspect="1"/>
          </p:cNvSpPr>
          <p:nvPr/>
        </p:nvSpPr>
        <p:spPr>
          <a:xfrm>
            <a:off x="3188671" y="3355060"/>
            <a:ext cx="1224000" cy="122400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Taffy" panose="03050402030202030204" pitchFamily="66" charset="0"/>
              </a:rPr>
              <a:t>Comité des Fêtes</a:t>
            </a:r>
          </a:p>
        </p:txBody>
      </p:sp>
      <p:pic>
        <p:nvPicPr>
          <p:cNvPr id="4" name="Image 3" descr="Une image contenant texte&#10;&#10;Description générée automatiquement">
            <a:extLst>
              <a:ext uri="{FF2B5EF4-FFF2-40B4-BE49-F238E27FC236}">
                <a16:creationId xmlns:a16="http://schemas.microsoft.com/office/drawing/2014/main" id="{8CCEF2FA-997B-436B-A8A9-5A9F73EE45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4057" y="4205713"/>
            <a:ext cx="3671713" cy="2658395"/>
          </a:xfrm>
          <a:prstGeom prst="rect">
            <a:avLst/>
          </a:prstGeom>
        </p:spPr>
      </p:pic>
    </p:spTree>
    <p:extLst>
      <p:ext uri="{BB962C8B-B14F-4D97-AF65-F5344CB8AC3E}">
        <p14:creationId xmlns:p14="http://schemas.microsoft.com/office/powerpoint/2010/main" val="3526792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98581" y="1026169"/>
            <a:ext cx="9708834" cy="4493538"/>
          </a:xfrm>
          <a:prstGeom prst="rect">
            <a:avLst/>
          </a:prstGeom>
          <a:noFill/>
        </p:spPr>
        <p:txBody>
          <a:bodyPr wrap="square" lIns="91440" tIns="45720" rIns="91440" bIns="45720" rtlCol="0" anchor="t">
            <a:spAutoFit/>
          </a:bodyPr>
          <a:lstStyle/>
          <a:p>
            <a:r>
              <a:rPr lang="fr-BE" sz="1600" b="1" u="sng">
                <a:latin typeface="Taffy" panose="03050402030202030204" pitchFamily="66" charset="0"/>
              </a:rPr>
              <a:t>Le Pouvoir Organisateur (P.O.)</a:t>
            </a:r>
          </a:p>
          <a:p>
            <a:endParaRPr lang="fr-BE" sz="1300" b="1" u="sng">
              <a:latin typeface="Taffy" panose="03050402030202030204" pitchFamily="66" charset="0"/>
            </a:endParaRPr>
          </a:p>
          <a:p>
            <a:r>
              <a:rPr lang="fr-BE" sz="1400">
                <a:latin typeface="Taffy"/>
              </a:rPr>
              <a:t>L'Organe d’Administration (O.A.) </a:t>
            </a:r>
            <a:r>
              <a:rPr lang="fr-BE" sz="1400" b="0" i="0" u="none" strike="noStrike" baseline="0">
                <a:latin typeface="Taffy"/>
              </a:rPr>
              <a:t>du Pouvoir Organisateur (P.O.) regroupe les responsables légaux de l’école qui prennent des décisions pour le bien de celle-ci.</a:t>
            </a:r>
          </a:p>
          <a:p>
            <a:pPr algn="l"/>
            <a:endParaRPr lang="fr-BE" sz="1400" b="0" i="0" u="none" strike="noStrike" baseline="0">
              <a:latin typeface="Taffy" panose="03050402030202030204" pitchFamily="66" charset="0"/>
            </a:endParaRPr>
          </a:p>
          <a:p>
            <a:pPr algn="l"/>
            <a:r>
              <a:rPr lang="fr-BE" sz="1400" b="0" i="0" u="none" strike="noStrike" baseline="0">
                <a:latin typeface="Taffy" panose="03050402030202030204" pitchFamily="66" charset="0"/>
              </a:rPr>
              <a:t>Il se compose aujourd’hui de :</a:t>
            </a:r>
          </a:p>
          <a:p>
            <a:pPr algn="l"/>
            <a:endParaRPr lang="fr-BE" sz="1400" b="0" i="0" u="none" strike="noStrike" baseline="0">
              <a:latin typeface="Taffy" panose="03050402030202030204" pitchFamily="66" charset="0"/>
            </a:endParaRPr>
          </a:p>
          <a:p>
            <a:pPr algn="l"/>
            <a:r>
              <a:rPr lang="fr-BE" sz="1400" b="0" i="0" u="sng" strike="noStrike" baseline="0">
                <a:latin typeface="Taffy" panose="03050402030202030204" pitchFamily="66" charset="0"/>
              </a:rPr>
              <a:t>Présidente</a:t>
            </a:r>
            <a:r>
              <a:rPr lang="fr-BE" sz="1400" b="0" i="0" u="none" strike="noStrike" baseline="0">
                <a:latin typeface="Taffy" panose="03050402030202030204" pitchFamily="66" charset="0"/>
              </a:rPr>
              <a:t> : </a:t>
            </a:r>
            <a:r>
              <a:rPr lang="fr-BE" sz="1400" b="0" i="0" u="none" strike="noStrike" baseline="0">
                <a:latin typeface="Taffy"/>
              </a:rPr>
              <a:t>Mme Miette MOHYMONT </a:t>
            </a:r>
            <a:endParaRPr lang="fr-BE" sz="1400" b="0" i="0" u="none" strike="noStrike" baseline="0">
              <a:latin typeface="Taffy" panose="03050402030202030204" pitchFamily="66" charset="0"/>
            </a:endParaRPr>
          </a:p>
          <a:p>
            <a:pPr algn="l"/>
            <a:endParaRPr lang="fr-BE" sz="1400" b="0" i="0" u="none" strike="noStrike" baseline="0">
              <a:latin typeface="Taffy" panose="03050402030202030204" pitchFamily="66" charset="0"/>
            </a:endParaRPr>
          </a:p>
          <a:p>
            <a:pPr algn="l"/>
            <a:r>
              <a:rPr lang="fr-BE" sz="1400" b="0" i="0" u="sng" strike="noStrike" baseline="0">
                <a:latin typeface="Taffy" panose="03050402030202030204" pitchFamily="66" charset="0"/>
              </a:rPr>
              <a:t>Membres de l’Organe d’Administration </a:t>
            </a:r>
            <a:r>
              <a:rPr lang="fr-BE" sz="1400" b="0" i="0" u="none" strike="noStrike" baseline="0">
                <a:latin typeface="Taffy" panose="03050402030202030204" pitchFamily="66" charset="0"/>
              </a:rPr>
              <a:t>:</a:t>
            </a:r>
          </a:p>
          <a:p>
            <a:r>
              <a:rPr lang="fr-BE" sz="1400" b="0" i="0" u="none" strike="noStrike" baseline="0">
                <a:latin typeface="Taffy"/>
              </a:rPr>
              <a:t>Mme Cécile RÉTIF -  Mme Cécile ANDRE – Mme Audrey SOREL</a:t>
            </a:r>
            <a:endParaRPr lang="fr-BE" sz="1400">
              <a:latin typeface="Taffy"/>
            </a:endParaRPr>
          </a:p>
          <a:p>
            <a:r>
              <a:rPr lang="fr-BE" sz="1400" b="0" i="0" u="none" strike="noStrike" baseline="0">
                <a:latin typeface="Taffy"/>
              </a:rPr>
              <a:t>M. Yorick CZARNOCKI -  Mme Axelle GALAND</a:t>
            </a:r>
            <a:r>
              <a:rPr lang="fr-BE" sz="1400">
                <a:latin typeface="Taffy"/>
              </a:rPr>
              <a:t> </a:t>
            </a:r>
            <a:r>
              <a:rPr lang="fr-BE" sz="1400" b="0" i="0" u="none" strike="noStrike" baseline="0">
                <a:latin typeface="Taffy"/>
              </a:rPr>
              <a:t> </a:t>
            </a:r>
            <a:endParaRPr lang="fr-BE">
              <a:latin typeface="Calibri" panose="020F0502020204030204"/>
              <a:cs typeface="Calibri" panose="020F0502020204030204"/>
            </a:endParaRPr>
          </a:p>
          <a:p>
            <a:r>
              <a:rPr lang="fr-BE" sz="1400">
                <a:latin typeface="Taffy"/>
              </a:rPr>
              <a:t>Mme Marie-Alix HECTORS</a:t>
            </a:r>
            <a:r>
              <a:rPr lang="fr-BE">
                <a:latin typeface="Calibri" panose="020F0502020204030204"/>
                <a:cs typeface="Calibri"/>
              </a:rPr>
              <a:t> - </a:t>
            </a:r>
            <a:r>
              <a:rPr lang="fr-BE" sz="1400">
                <a:latin typeface="Taffy"/>
              </a:rPr>
              <a:t>M. Boris MAROUTAEFF - M. Stéphane VREUX - M. Marc MICHIELS - M. Amaury BRECKPOT – </a:t>
            </a:r>
          </a:p>
          <a:p>
            <a:r>
              <a:rPr lang="fr-BE" sz="1400">
                <a:latin typeface="Taffy"/>
              </a:rPr>
              <a:t>M</a:t>
            </a:r>
            <a:r>
              <a:rPr lang="fr-BE" sz="1400" b="0" i="0" u="none" strike="noStrike" baseline="0">
                <a:latin typeface="Taffy"/>
              </a:rPr>
              <a:t>. Christian DEGRAEVE </a:t>
            </a:r>
            <a:r>
              <a:rPr lang="fr-BE" sz="1400">
                <a:latin typeface="Taffy"/>
              </a:rPr>
              <a:t> - </a:t>
            </a:r>
            <a:r>
              <a:rPr lang="fr-BE" sz="1400" b="0" i="0" u="none" strike="noStrike" baseline="0">
                <a:latin typeface="Taffy"/>
              </a:rPr>
              <a:t>M. Pierre DILLIEN </a:t>
            </a:r>
            <a:r>
              <a:rPr lang="fr-BE" sz="1400">
                <a:latin typeface="Taffy"/>
              </a:rPr>
              <a:t> - </a:t>
            </a:r>
            <a:r>
              <a:rPr lang="fr-BE" sz="1400" b="0" i="0" u="none" strike="noStrike" baseline="0">
                <a:latin typeface="Taffy"/>
              </a:rPr>
              <a:t>M. Jean-Luc BERNARD</a:t>
            </a:r>
            <a:endParaRPr lang="fr-BE" sz="1600" b="1" u="sng">
              <a:latin typeface="Taffy" panose="03050402030202030204" pitchFamily="66" charset="0"/>
            </a:endParaRPr>
          </a:p>
          <a:p>
            <a:pPr algn="l"/>
            <a:endParaRPr lang="fr-BE" sz="1600" b="1" u="sng">
              <a:latin typeface="Taffy" panose="03050402030202030204" pitchFamily="66" charset="0"/>
            </a:endParaRPr>
          </a:p>
          <a:p>
            <a:pPr algn="l"/>
            <a:r>
              <a:rPr lang="fr-BE" sz="1600" b="1" u="sng">
                <a:latin typeface="Taffy" panose="03050402030202030204" pitchFamily="66" charset="0"/>
              </a:rPr>
              <a:t>La direction</a:t>
            </a:r>
            <a:r>
              <a:rPr lang="fr-BE" sz="1300" b="0" i="0" u="none" strike="noStrike" baseline="0">
                <a:latin typeface="Taffy" panose="03050402030202030204" pitchFamily="66" charset="0"/>
              </a:rPr>
              <a:t> </a:t>
            </a:r>
          </a:p>
          <a:p>
            <a:pPr algn="l"/>
            <a:endParaRPr lang="fr-BE" sz="1300" b="0" i="0" u="none" strike="noStrike" baseline="0">
              <a:latin typeface="Taffy" panose="03050402030202030204" pitchFamily="66" charset="0"/>
            </a:endParaRPr>
          </a:p>
          <a:p>
            <a:pPr algn="l"/>
            <a:r>
              <a:rPr lang="fr-BE" sz="1400">
                <a:latin typeface="Taffy"/>
              </a:rPr>
              <a:t>Mme Cécile RETIF</a:t>
            </a:r>
            <a:endParaRPr lang="fr-BE" sz="1400" b="0" i="0" u="none" strike="noStrike" baseline="0">
              <a:latin typeface="Taffy" panose="03050402030202030204" pitchFamily="66" charset="0"/>
            </a:endParaRPr>
          </a:p>
          <a:p>
            <a:pPr algn="l"/>
            <a:endParaRPr lang="fr-BE" sz="1300">
              <a:latin typeface="Taffy" panose="03050402030202030204" pitchFamily="66" charset="0"/>
            </a:endParaRPr>
          </a:p>
          <a:p>
            <a:endParaRPr lang="fr-BE" sz="1300">
              <a:latin typeface="Taffy" panose="03050402030202030204" pitchFamily="66" charset="0"/>
            </a:endParaRP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10" name="Graphique 9" descr="Retour avec un remplissage uni">
            <a:hlinkClick r:id="rId6" action="ppaction://hlinksldjump"/>
            <a:extLst>
              <a:ext uri="{FF2B5EF4-FFF2-40B4-BE49-F238E27FC236}">
                <a16:creationId xmlns:a16="http://schemas.microsoft.com/office/drawing/2014/main" id="{973C664F-9774-4AB4-975F-66EF1B6160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515" y="5906472"/>
            <a:ext cx="744066" cy="744066"/>
          </a:xfrm>
          <a:prstGeom prst="rect">
            <a:avLst/>
          </a:prstGeom>
        </p:spPr>
      </p:pic>
      <p:sp>
        <p:nvSpPr>
          <p:cNvPr id="11" name="ZoneTexte 10">
            <a:extLst>
              <a:ext uri="{FF2B5EF4-FFF2-40B4-BE49-F238E27FC236}">
                <a16:creationId xmlns:a16="http://schemas.microsoft.com/office/drawing/2014/main" id="{5A9EDF4A-936C-450C-A771-2F6F86D6355E}"/>
              </a:ext>
            </a:extLst>
          </p:cNvPr>
          <p:cNvSpPr txBox="1"/>
          <p:nvPr/>
        </p:nvSpPr>
        <p:spPr>
          <a:xfrm>
            <a:off x="8309575" y="6442719"/>
            <a:ext cx="1494320" cy="292388"/>
          </a:xfrm>
          <a:prstGeom prst="rect">
            <a:avLst/>
          </a:prstGeom>
          <a:noFill/>
        </p:spPr>
        <p:txBody>
          <a:bodyPr wrap="none" rtlCol="0">
            <a:spAutoFit/>
          </a:bodyPr>
          <a:lstStyle/>
          <a:p>
            <a:r>
              <a:rPr lang="fr-BE" sz="1300">
                <a:latin typeface="Taffy" panose="03050402030202030204" pitchFamily="66" charset="0"/>
              </a:rPr>
              <a:t>Retour aux acteurs</a:t>
            </a:r>
          </a:p>
        </p:txBody>
      </p:sp>
    </p:spTree>
    <p:extLst>
      <p:ext uri="{BB962C8B-B14F-4D97-AF65-F5344CB8AC3E}">
        <p14:creationId xmlns:p14="http://schemas.microsoft.com/office/powerpoint/2010/main" val="192618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299499"/>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pédagogique</a:t>
            </a:r>
          </a:p>
        </p:txBody>
      </p:sp>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5734903"/>
          </a:xfrm>
          <a:prstGeom prst="rect">
            <a:avLst/>
          </a:prstGeom>
          <a:noFill/>
        </p:spPr>
        <p:txBody>
          <a:bodyPr wrap="square" rtlCol="0">
            <a:spAutoFit/>
          </a:bodyPr>
          <a:lstStyle/>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Afin de préparer l’enfant à vivre dans le monde qui l’entoure, d’y prendre une part active et d’y exercer sa responsabilité, l’école s’engage à développer :</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pédagogie globale qui s’adresse à la personnalité de l’enfant, à son savoir, son savoir-faire et son savoir-être.</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pédagogie active qui éveille et entretient le désir d’apprendre, qui suscite le sens social, qui cultive la disponibilité, l’adaptation et la volonté au changement et qui fait place à l’initiative et au travail autonome.</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pédagogie fonctionnelle qui développe l’esprit critique et qui vise à rendre l’enfant conscient du « pourquoi » de ce qu’il apprend.</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pédagogie interdisciplinaire qui donne un sens aux activités, pourvu qu’elles soient mises en relation, orientées vers un objectif précis.</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Une pédagogie différenciée qui permet de varier les méthodes et de construire une diversité des modes et des besoins d'apprentissage de l'enfant.</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L’école veut faire progresser l'enfant en privilégiant sa réussite plutôt qu’en sanctionnant ses échecs. Les évaluations formatives et sommatives lui permettront de se structurer afin de réussir les évaluations certificatives de 6ème primaire.  La continuité des apprentissages en cycle permettra à l'élève de construire ses savoirs sur ce qu'il a déjà intégré précédemment.</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	Les parents et les éducateurs doivent être des adultes qui sont là pour aider les enfants à prendre leurs responsabilités et à se rendre maître de leurs activités.</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a:p>
            <a:pPr marL="449263" defTabSz="449263">
              <a:spcAft>
                <a:spcPts val="400"/>
              </a:spcAft>
            </a:pP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	Tous les membres de la communauté éducative s’engagent à adhérer à ce projet, </a:t>
            </a:r>
            <a:r>
              <a:rPr lang="fr-FR" sz="1700">
                <a:solidFill>
                  <a:srgbClr val="000000"/>
                </a:solidFill>
                <a:latin typeface="Taffy" panose="03050402030202030204" pitchFamily="66" charset="0"/>
                <a:ea typeface="Yu Gothic UI Semilight" panose="020B0400000000000000" pitchFamily="34" charset="-128"/>
                <a:cs typeface="Arial" panose="020B0604020202020204" pitchFamily="34" charset="0"/>
              </a:rPr>
              <a:t>                                    </a:t>
            </a:r>
            <a:r>
              <a:rPr lang="fr-FR"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rPr>
              <a:t>à collaborer à sa réalisation et aux ajustements qu’il nécessite.</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grpSp>
        <p:nvGrpSpPr>
          <p:cNvPr id="10" name="Groupe 9">
            <a:extLst>
              <a:ext uri="{FF2B5EF4-FFF2-40B4-BE49-F238E27FC236}">
                <a16:creationId xmlns:a16="http://schemas.microsoft.com/office/drawing/2014/main" id="{C4625D8F-946C-478C-9D35-D2C1EAAA52A8}"/>
              </a:ext>
            </a:extLst>
          </p:cNvPr>
          <p:cNvGrpSpPr/>
          <p:nvPr/>
        </p:nvGrpSpPr>
        <p:grpSpPr>
          <a:xfrm>
            <a:off x="8606157" y="-848941"/>
            <a:ext cx="2544443" cy="1820838"/>
            <a:chOff x="8606157" y="-848941"/>
            <a:chExt cx="2544443" cy="1820838"/>
          </a:xfrm>
        </p:grpSpPr>
        <p:sp>
          <p:nvSpPr>
            <p:cNvPr id="11" name="Arc partiel 10">
              <a:extLst>
                <a:ext uri="{FF2B5EF4-FFF2-40B4-BE49-F238E27FC236}">
                  <a16:creationId xmlns:a16="http://schemas.microsoft.com/office/drawing/2014/main" id="{43AB41D0-B8D7-453B-832B-739EAD4B7C86}"/>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2" name="Graphique 11" descr="Logement">
              <a:hlinkClick r:id="rId3" action="ppaction://hlinksldjump"/>
              <a:extLst>
                <a:ext uri="{FF2B5EF4-FFF2-40B4-BE49-F238E27FC236}">
                  <a16:creationId xmlns:a16="http://schemas.microsoft.com/office/drawing/2014/main" id="{BFBED592-A17F-4021-8BDF-28342E7160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13" name="Arc 12">
              <a:extLst>
                <a:ext uri="{FF2B5EF4-FFF2-40B4-BE49-F238E27FC236}">
                  <a16:creationId xmlns:a16="http://schemas.microsoft.com/office/drawing/2014/main" id="{4FC017EA-A991-48E2-98BC-0E43469AB595}"/>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15" name="Arc 14">
              <a:extLst>
                <a:ext uri="{FF2B5EF4-FFF2-40B4-BE49-F238E27FC236}">
                  <a16:creationId xmlns:a16="http://schemas.microsoft.com/office/drawing/2014/main" id="{2BD9C5E6-A6E5-4D28-8540-B18A1DEF3A63}"/>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20" name="Graphique 19" descr="Retour avec un remplissage uni">
            <a:hlinkClick r:id="rId6" action="ppaction://hlinksldjump"/>
            <a:extLst>
              <a:ext uri="{FF2B5EF4-FFF2-40B4-BE49-F238E27FC236}">
                <a16:creationId xmlns:a16="http://schemas.microsoft.com/office/drawing/2014/main" id="{D6DBB448-F453-4672-A9F7-651508026F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515" y="5906472"/>
            <a:ext cx="744066" cy="744066"/>
          </a:xfrm>
          <a:prstGeom prst="rect">
            <a:avLst/>
          </a:prstGeom>
        </p:spPr>
      </p:pic>
      <p:sp>
        <p:nvSpPr>
          <p:cNvPr id="21" name="ZoneTexte 20">
            <a:extLst>
              <a:ext uri="{FF2B5EF4-FFF2-40B4-BE49-F238E27FC236}">
                <a16:creationId xmlns:a16="http://schemas.microsoft.com/office/drawing/2014/main" id="{E7F73525-05C4-4356-84A6-6A70C0C596C6}"/>
              </a:ext>
            </a:extLst>
          </p:cNvPr>
          <p:cNvSpPr txBox="1"/>
          <p:nvPr/>
        </p:nvSpPr>
        <p:spPr>
          <a:xfrm>
            <a:off x="8309575" y="6442719"/>
            <a:ext cx="1451038" cy="292388"/>
          </a:xfrm>
          <a:prstGeom prst="rect">
            <a:avLst/>
          </a:prstGeom>
          <a:noFill/>
        </p:spPr>
        <p:txBody>
          <a:bodyPr wrap="none" rtlCol="0">
            <a:spAutoFit/>
          </a:bodyPr>
          <a:lstStyle/>
          <a:p>
            <a:r>
              <a:rPr lang="fr-BE" sz="1300">
                <a:latin typeface="Taffy" panose="03050402030202030204" pitchFamily="66" charset="0"/>
              </a:rPr>
              <a:t>Retour aux projets</a:t>
            </a:r>
          </a:p>
        </p:txBody>
      </p:sp>
    </p:spTree>
    <p:extLst>
      <p:ext uri="{BB962C8B-B14F-4D97-AF65-F5344CB8AC3E}">
        <p14:creationId xmlns:p14="http://schemas.microsoft.com/office/powerpoint/2010/main" val="942976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97165" y="337402"/>
            <a:ext cx="9708834" cy="3847207"/>
          </a:xfrm>
          <a:prstGeom prst="rect">
            <a:avLst/>
          </a:prstGeom>
          <a:noFill/>
        </p:spPr>
        <p:txBody>
          <a:bodyPr wrap="square" lIns="91440" tIns="45720" rIns="91440" bIns="45720" rtlCol="0" anchor="t">
            <a:spAutoFit/>
          </a:bodyPr>
          <a:lstStyle/>
          <a:p>
            <a:r>
              <a:rPr lang="fr-BE" b="1" u="sng">
                <a:latin typeface="Taffy" panose="03050402030202030204" pitchFamily="66" charset="0"/>
              </a:rPr>
              <a:t>Les enseignants</a:t>
            </a:r>
            <a:endParaRPr lang="fr-BE" sz="1300" b="1" u="sng">
              <a:latin typeface="Taffy" panose="03050402030202030204" pitchFamily="66" charset="0"/>
            </a:endParaRPr>
          </a:p>
          <a:p>
            <a:pPr algn="l"/>
            <a:endParaRPr lang="fr-BE" sz="1300" b="1" i="0" u="none" strike="noStrike" baseline="0">
              <a:latin typeface="Taffy" panose="03050402030202030204" pitchFamily="66" charset="0"/>
            </a:endParaRPr>
          </a:p>
          <a:p>
            <a:pPr algn="l"/>
            <a:r>
              <a:rPr lang="fr-BE" sz="1300" b="0" i="0" u="none" strike="noStrike" baseline="0">
                <a:latin typeface="Taffy" panose="03050402030202030204" pitchFamily="66" charset="0"/>
              </a:rPr>
              <a:t>❖ </a:t>
            </a:r>
            <a:r>
              <a:rPr lang="fr-BE" sz="1600" b="0" i="0" u="none" strike="noStrike" baseline="0">
                <a:latin typeface="Taffy" panose="03050402030202030204" pitchFamily="66" charset="0"/>
              </a:rPr>
              <a:t>M</a:t>
            </a:r>
            <a:r>
              <a:rPr lang="fr-BE" sz="1600">
                <a:latin typeface="Taffy" panose="03050402030202030204" pitchFamily="66" charset="0"/>
              </a:rPr>
              <a:t>aternelles</a:t>
            </a:r>
            <a:r>
              <a:rPr lang="fr-BE" sz="1300" b="1" i="0" u="none" strike="noStrike" baseline="0">
                <a:latin typeface="Taffy" panose="03050402030202030204" pitchFamily="66" charset="0"/>
              </a:rPr>
              <a:t> :</a:t>
            </a:r>
          </a:p>
          <a:p>
            <a:pPr algn="l"/>
            <a:endParaRPr lang="fr-BE" sz="1300" b="1" i="0" u="none" strike="noStrike" baseline="0">
              <a:latin typeface="Taffy" panose="03050402030202030204" pitchFamily="66" charset="0"/>
            </a:endParaRPr>
          </a:p>
          <a:p>
            <a:pPr algn="l"/>
            <a:endParaRPr lang="fr-BE" sz="1300" b="1">
              <a:latin typeface="Taffy" panose="03050402030202030204" pitchFamily="66" charset="0"/>
            </a:endParaRPr>
          </a:p>
          <a:p>
            <a:pPr algn="l"/>
            <a:endParaRPr lang="fr-BE" sz="1300" b="1" i="0" u="none" strike="noStrike" baseline="0">
              <a:latin typeface="Taffy" panose="03050402030202030204" pitchFamily="66" charset="0"/>
            </a:endParaRPr>
          </a:p>
          <a:p>
            <a:pPr algn="l"/>
            <a:endParaRPr lang="fr-BE" sz="1300" b="1">
              <a:latin typeface="Taffy" panose="03050402030202030204" pitchFamily="66" charset="0"/>
            </a:endParaRPr>
          </a:p>
          <a:p>
            <a:pPr algn="l"/>
            <a:endParaRPr lang="fr-BE" sz="1300" b="1" i="0" u="none" strike="noStrike" baseline="0">
              <a:latin typeface="Taffy" panose="03050402030202030204" pitchFamily="66" charset="0"/>
            </a:endParaRPr>
          </a:p>
          <a:p>
            <a:pPr algn="l"/>
            <a:endParaRPr lang="fr-BE" sz="500" b="1">
              <a:latin typeface="Taffy" panose="03050402030202030204" pitchFamily="66" charset="0"/>
            </a:endParaRPr>
          </a:p>
          <a:p>
            <a:pPr algn="l"/>
            <a:r>
              <a:rPr lang="fr-BE" sz="1300" b="0" i="0" u="none" strike="noStrike" baseline="0">
                <a:latin typeface="Taffy" panose="03050402030202030204" pitchFamily="66" charset="0"/>
              </a:rPr>
              <a:t>❖  </a:t>
            </a:r>
            <a:r>
              <a:rPr lang="fr-BE" sz="1600" b="0" i="0" u="none" strike="noStrike" baseline="0">
                <a:latin typeface="Taffy" panose="03050402030202030204" pitchFamily="66" charset="0"/>
              </a:rPr>
              <a:t>P</a:t>
            </a:r>
            <a:r>
              <a:rPr lang="fr-BE" sz="1600">
                <a:latin typeface="Taffy" panose="03050402030202030204" pitchFamily="66" charset="0"/>
              </a:rPr>
              <a:t>rimaires</a:t>
            </a:r>
            <a:r>
              <a:rPr lang="fr-BE" sz="1300" b="1" i="0" u="none" strike="noStrike" baseline="0">
                <a:latin typeface="Taffy" panose="03050402030202030204" pitchFamily="66" charset="0"/>
              </a:rPr>
              <a:t> :</a:t>
            </a:r>
          </a:p>
          <a:p>
            <a:pPr algn="l"/>
            <a:endParaRPr lang="fr-BE" sz="1300" b="1" i="0" u="none" strike="noStrike" baseline="0">
              <a:latin typeface="Taffy" panose="03050402030202030204" pitchFamily="66" charset="0"/>
            </a:endParaRPr>
          </a:p>
          <a:p>
            <a:pPr algn="l"/>
            <a:endParaRPr lang="pt-BR" sz="1300" b="0" i="0" u="none" strike="noStrike" baseline="0">
              <a:latin typeface="Taffy" panose="03050402030202030204" pitchFamily="66" charset="0"/>
            </a:endParaRPr>
          </a:p>
          <a:p>
            <a:pPr algn="l"/>
            <a:endParaRPr lang="pt-BR" sz="1300">
              <a:latin typeface="Taffy" panose="03050402030202030204" pitchFamily="66" charset="0"/>
            </a:endParaRPr>
          </a:p>
          <a:p>
            <a:pPr algn="l"/>
            <a:endParaRPr lang="pt-BR" sz="1300" b="0" i="0" u="none" strike="noStrike" baseline="0">
              <a:latin typeface="Taffy" panose="03050402030202030204" pitchFamily="66" charset="0"/>
            </a:endParaRPr>
          </a:p>
          <a:p>
            <a:pPr algn="l"/>
            <a:endParaRPr lang="pt-BR" sz="1300">
              <a:latin typeface="Taffy" panose="03050402030202030204" pitchFamily="66" charset="0"/>
            </a:endParaRPr>
          </a:p>
          <a:p>
            <a:pPr algn="l"/>
            <a:endParaRPr lang="pt-BR" sz="1300" b="0" i="0" u="none" strike="noStrike" baseline="0">
              <a:latin typeface="Taffy" panose="03050402030202030204" pitchFamily="66" charset="0"/>
            </a:endParaRPr>
          </a:p>
          <a:p>
            <a:pPr algn="l"/>
            <a:endParaRPr lang="pt-BR" sz="1300">
              <a:latin typeface="Taffy" panose="03050402030202030204" pitchFamily="66" charset="0"/>
            </a:endParaRPr>
          </a:p>
          <a:p>
            <a:pPr algn="l"/>
            <a:endParaRPr lang="pt-BR" sz="400" b="0" i="0" u="none" strike="noStrike" baseline="0">
              <a:latin typeface="Taffy" panose="03050402030202030204" pitchFamily="66" charset="0"/>
            </a:endParaRPr>
          </a:p>
          <a:p>
            <a:pPr algn="l"/>
            <a:r>
              <a:rPr lang="fr-BE" sz="1300" b="0" i="0" u="none" strike="noStrike" baseline="0">
                <a:latin typeface="Taffy" panose="03050402030202030204" pitchFamily="66" charset="0"/>
              </a:rPr>
              <a:t>❖ </a:t>
            </a:r>
            <a:r>
              <a:rPr lang="fr-BE" sz="1600" b="0" i="0" u="none" strike="noStrike" baseline="0">
                <a:latin typeface="Taffy" panose="03050402030202030204" pitchFamily="66" charset="0"/>
              </a:rPr>
              <a:t>Maitres spéciaux, secrétaire et surveillants  </a:t>
            </a:r>
            <a:endParaRPr lang="fr-BE" sz="1300" b="0" i="0" u="none" strike="noStrike" baseline="0">
              <a:latin typeface="Taffy" panose="03050402030202030204" pitchFamily="66" charset="0"/>
            </a:endParaRP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graphicFrame>
        <p:nvGraphicFramePr>
          <p:cNvPr id="4" name="Tableau 4">
            <a:extLst>
              <a:ext uri="{FF2B5EF4-FFF2-40B4-BE49-F238E27FC236}">
                <a16:creationId xmlns:a16="http://schemas.microsoft.com/office/drawing/2014/main" id="{D9A83F29-3296-402A-A51F-0C29773E75A9}"/>
              </a:ext>
            </a:extLst>
          </p:cNvPr>
          <p:cNvGraphicFramePr>
            <a:graphicFrameLocks noGrp="1"/>
          </p:cNvGraphicFramePr>
          <p:nvPr>
            <p:extLst>
              <p:ext uri="{D42A27DB-BD31-4B8C-83A1-F6EECF244321}">
                <p14:modId xmlns:p14="http://schemas.microsoft.com/office/powerpoint/2010/main" val="2618757083"/>
              </p:ext>
            </p:extLst>
          </p:nvPr>
        </p:nvGraphicFramePr>
        <p:xfrm>
          <a:off x="197164" y="1114380"/>
          <a:ext cx="9461499" cy="1005840"/>
        </p:xfrm>
        <a:graphic>
          <a:graphicData uri="http://schemas.openxmlformats.org/drawingml/2006/table">
            <a:tbl>
              <a:tblPr firstRow="1" bandRow="1">
                <a:tableStyleId>{2D5ABB26-0587-4C30-8999-92F81FD0307C}</a:tableStyleId>
              </a:tblPr>
              <a:tblGrid>
                <a:gridCol w="3251200">
                  <a:extLst>
                    <a:ext uri="{9D8B030D-6E8A-4147-A177-3AD203B41FA5}">
                      <a16:colId xmlns:a16="http://schemas.microsoft.com/office/drawing/2014/main" val="392531850"/>
                    </a:ext>
                  </a:extLst>
                </a:gridCol>
                <a:gridCol w="3238500">
                  <a:extLst>
                    <a:ext uri="{9D8B030D-6E8A-4147-A177-3AD203B41FA5}">
                      <a16:colId xmlns:a16="http://schemas.microsoft.com/office/drawing/2014/main" val="2691730601"/>
                    </a:ext>
                  </a:extLst>
                </a:gridCol>
                <a:gridCol w="2971799">
                  <a:extLst>
                    <a:ext uri="{9D8B030D-6E8A-4147-A177-3AD203B41FA5}">
                      <a16:colId xmlns:a16="http://schemas.microsoft.com/office/drawing/2014/main" val="408300185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i="0" u="none" strike="noStrike" baseline="0" dirty="0">
                          <a:latin typeface="Taffy" panose="03050402030202030204" pitchFamily="66" charset="0"/>
                        </a:rPr>
                        <a:t>PLATEAU A</a:t>
                      </a:r>
                      <a:r>
                        <a:rPr lang="fr-BE" sz="1200" b="0" i="0" u="none" strike="noStrike" baseline="0" dirty="0">
                          <a:latin typeface="Taffy" panose="03050402030202030204" pitchFamily="66" charset="0"/>
                        </a:rPr>
                        <a:t> (Accueil, 1</a:t>
                      </a:r>
                      <a:r>
                        <a:rPr lang="fr-BE" sz="1200" b="0" i="0" u="none" strike="noStrike" baseline="30000" dirty="0">
                          <a:latin typeface="Taffy" panose="03050402030202030204" pitchFamily="66" charset="0"/>
                        </a:rPr>
                        <a:t>res</a:t>
                      </a:r>
                      <a:r>
                        <a:rPr lang="fr-BE" sz="1200" b="0" i="0" u="none" strike="noStrike" baseline="0" dirty="0">
                          <a:latin typeface="Taffy" panose="03050402030202030204" pitchFamily="66" charset="0"/>
                        </a:rPr>
                        <a:t>, 2</a:t>
                      </a:r>
                      <a:r>
                        <a:rPr lang="fr-BE" sz="1200" b="0" i="0" u="none" strike="noStrike" baseline="30000" dirty="0">
                          <a:latin typeface="Taffy" panose="03050402030202030204" pitchFamily="66" charset="0"/>
                        </a:rPr>
                        <a:t>es</a:t>
                      </a:r>
                      <a:r>
                        <a:rPr lang="fr-BE" sz="1200" b="0" i="0" u="none" strike="noStrike" baseline="0" dirty="0">
                          <a:latin typeface="Taffy" panose="03050402030202030204" pitchFamily="66" charset="0"/>
                        </a:rPr>
                        <a:t> et 3</a:t>
                      </a:r>
                      <a:r>
                        <a:rPr lang="fr-BE" sz="1200" b="0" i="0" u="none" strike="noStrike" baseline="30000" dirty="0">
                          <a:latin typeface="Taffy" panose="03050402030202030204" pitchFamily="66" charset="0"/>
                        </a:rPr>
                        <a:t>es </a:t>
                      </a:r>
                      <a:r>
                        <a:rPr lang="fr-BE" sz="1200" b="0" i="0" u="none" strike="noStrike" baseline="0" dirty="0">
                          <a:latin typeface="Taffy" panose="03050402030202030204" pitchFamily="66" charset="0"/>
                        </a:rPr>
                        <a:t>maternelles)</a:t>
                      </a:r>
                    </a:p>
                    <a:p>
                      <a:pPr algn="l"/>
                      <a:endParaRPr lang="fr-BE" sz="1200" b="0" i="0" u="none" strike="noStrike" baseline="0" dirty="0">
                        <a:latin typeface="Taffy" panose="03050402030202030204" pitchFamily="66" charset="0"/>
                      </a:endParaRPr>
                    </a:p>
                    <a:p>
                      <a:pPr algn="l"/>
                      <a:r>
                        <a:rPr lang="fr-BE" sz="1200" b="0" i="0" u="none" strike="noStrike" baseline="0" dirty="0">
                          <a:latin typeface="Taffy" panose="03050402030202030204" pitchFamily="66" charset="0"/>
                        </a:rPr>
                        <a:t>Madame Judith VERCRUYSSE-Madame Isaline RODRIGUES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baseline="0" dirty="0">
                          <a:latin typeface="Taffy" panose="03050402030202030204" pitchFamily="66" charset="0"/>
                        </a:rPr>
                        <a:t>Madame Karine RONSYN</a:t>
                      </a:r>
                      <a:endParaRPr lang="fr-BE" sz="1200" b="0" i="0" u="none" strike="noStrike" baseline="0" dirty="0">
                        <a:highlight>
                          <a:srgbClr val="FFFF00"/>
                        </a:highlight>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i="0" u="none" strike="noStrike" baseline="0" dirty="0">
                          <a:latin typeface="Taffy" panose="03050402030202030204" pitchFamily="66" charset="0"/>
                        </a:rPr>
                        <a:t>PLATEAU B</a:t>
                      </a:r>
                      <a:r>
                        <a:rPr lang="fr-BE" sz="1200" b="0" i="0" u="none" strike="noStrike" baseline="0" dirty="0">
                          <a:latin typeface="Taffy" panose="03050402030202030204" pitchFamily="66" charset="0"/>
                        </a:rPr>
                        <a:t> (Accueil, 1</a:t>
                      </a:r>
                      <a:r>
                        <a:rPr lang="fr-BE" sz="1200" b="0" i="0" u="none" strike="noStrike" baseline="30000" dirty="0">
                          <a:latin typeface="Taffy" panose="03050402030202030204" pitchFamily="66" charset="0"/>
                        </a:rPr>
                        <a:t>res</a:t>
                      </a:r>
                      <a:r>
                        <a:rPr lang="fr-BE" sz="1200" b="0" i="0" u="none" strike="noStrike" baseline="0" dirty="0">
                          <a:latin typeface="Taffy" panose="03050402030202030204" pitchFamily="66" charset="0"/>
                        </a:rPr>
                        <a:t>, 2</a:t>
                      </a:r>
                      <a:r>
                        <a:rPr lang="fr-BE" sz="1200" b="0" i="0" u="none" strike="noStrike" baseline="30000" dirty="0">
                          <a:latin typeface="Taffy" panose="03050402030202030204" pitchFamily="66" charset="0"/>
                        </a:rPr>
                        <a:t>es</a:t>
                      </a:r>
                      <a:r>
                        <a:rPr lang="fr-BE" sz="1200" b="0" i="0" u="none" strike="noStrike" baseline="0" dirty="0">
                          <a:latin typeface="Taffy" panose="03050402030202030204" pitchFamily="66" charset="0"/>
                        </a:rPr>
                        <a:t> et 3</a:t>
                      </a:r>
                      <a:r>
                        <a:rPr lang="fr-BE" sz="1200" b="0" i="0" u="none" strike="noStrike" baseline="30000" dirty="0">
                          <a:latin typeface="Taffy" panose="03050402030202030204" pitchFamily="66" charset="0"/>
                        </a:rPr>
                        <a:t>es </a:t>
                      </a:r>
                      <a:r>
                        <a:rPr lang="fr-BE" sz="1200" b="0" i="0" u="none" strike="noStrike" baseline="0" dirty="0">
                          <a:latin typeface="Taffy" panose="03050402030202030204" pitchFamily="66" charset="0"/>
                        </a:rPr>
                        <a:t>maternelles)</a:t>
                      </a:r>
                    </a:p>
                    <a:p>
                      <a:pPr algn="l"/>
                      <a:endParaRPr lang="fr-BE" sz="1200" b="0" i="0" u="none" strike="noStrike" baseline="0" dirty="0">
                        <a:latin typeface="Taffy" panose="03050402030202030204" pitchFamily="66" charset="0"/>
                      </a:endParaRPr>
                    </a:p>
                    <a:p>
                      <a:pPr algn="l"/>
                      <a:r>
                        <a:rPr lang="fr-BE" sz="1200" b="0" i="0" u="none" strike="noStrike" baseline="0" dirty="0">
                          <a:latin typeface="Taffy" panose="03050402030202030204" pitchFamily="66" charset="0"/>
                        </a:rPr>
                        <a:t>Madame Virginie DEWITTE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baseline="0" dirty="0">
                          <a:latin typeface="Taffy" panose="03050402030202030204" pitchFamily="66" charset="0"/>
                        </a:rPr>
                        <a:t>Madame Jessica DUMONT</a:t>
                      </a:r>
                    </a:p>
                    <a:p>
                      <a:pPr algn="l"/>
                      <a:endParaRPr lang="fr-BE" sz="1200" b="0" i="0" u="none" strike="noStrike" baseline="0" dirty="0">
                        <a:highlight>
                          <a:srgbClr val="FFFF00"/>
                        </a:highlight>
                        <a:latin typeface="Taffy" panose="0305040203020203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914400">
                        <a:tabLst/>
                        <a:defRPr/>
                      </a:pPr>
                      <a:r>
                        <a:rPr lang="fr-BE" sz="1200" b="1" i="0" u="none" strike="noStrike" baseline="0" dirty="0">
                          <a:latin typeface="Taffy" panose="03050402030202030204" pitchFamily="66" charset="0"/>
                        </a:rPr>
                        <a:t>Polyvalente : </a:t>
                      </a:r>
                      <a:r>
                        <a:rPr lang="fr-BE" sz="1200" b="0" i="0" u="none" strike="noStrike" baseline="0" dirty="0">
                          <a:latin typeface="Taffy" panose="03050402030202030204" pitchFamily="66" charset="0"/>
                        </a:rPr>
                        <a:t>Mme</a:t>
                      </a:r>
                      <a:r>
                        <a:rPr lang="fr-BE" sz="1200" b="1" i="0" u="none" strike="noStrike" baseline="0" dirty="0">
                          <a:latin typeface="Taffy" panose="03050402030202030204" pitchFamily="66" charset="0"/>
                        </a:rPr>
                        <a:t> </a:t>
                      </a:r>
                      <a:r>
                        <a:rPr lang="fr-BE" sz="1200" b="0" i="0" u="none" strike="noStrike" baseline="0" dirty="0">
                          <a:latin typeface="Taffy" panose="03050402030202030204" pitchFamily="66" charset="0"/>
                        </a:rPr>
                        <a:t>Aurore WILMOTTE</a:t>
                      </a:r>
                    </a:p>
                    <a:p>
                      <a:pPr algn="l" defTabSz="914400">
                        <a:tabLst/>
                        <a:defRPr/>
                      </a:pPr>
                      <a:r>
                        <a:rPr lang="fr-BE" sz="1200" b="1" i="0" u="none" strike="noStrike" baseline="0" dirty="0">
                          <a:latin typeface="Taffy" panose="03050402030202030204" pitchFamily="66" charset="0"/>
                        </a:rPr>
                        <a:t>Psychomotricité : </a:t>
                      </a:r>
                      <a:r>
                        <a:rPr lang="fr-BE" sz="1200" b="0" i="0" u="none" strike="noStrike" baseline="0" dirty="0">
                          <a:latin typeface="Taffy" panose="03050402030202030204" pitchFamily="66" charset="0"/>
                        </a:rPr>
                        <a:t>Mme Aurélie LEMMENS</a:t>
                      </a:r>
                      <a:endParaRPr lang="fr-FR" dirty="0"/>
                    </a:p>
                    <a:p>
                      <a:pPr marL="0" marR="0" lvl="0" indent="0" algn="l" rtl="0" eaLnBrk="1" fontAlgn="auto" latinLnBrk="0" hangingPunct="1">
                        <a:lnSpc>
                          <a:spcPct val="100000"/>
                        </a:lnSpc>
                        <a:spcBef>
                          <a:spcPts val="0"/>
                        </a:spcBef>
                        <a:spcAft>
                          <a:spcPts val="0"/>
                        </a:spcAft>
                        <a:buClrTx/>
                        <a:buSzTx/>
                        <a:buFontTx/>
                        <a:buNone/>
                      </a:pPr>
                      <a:r>
                        <a:rPr lang="fr-BE" sz="1200" b="1" i="0" u="none" strike="noStrike" baseline="0" dirty="0">
                          <a:latin typeface="Taffy"/>
                        </a:rPr>
                        <a:t>Puéricultrices pour les 2 plateaux : </a:t>
                      </a:r>
                      <a:r>
                        <a:rPr lang="fr-BE" sz="1200" b="0" i="0" u="none" strike="noStrike" baseline="0" dirty="0">
                          <a:latin typeface="Taffy"/>
                        </a:rPr>
                        <a:t>Mme Vanessa DEBRAS et Mme Delphine BEAUCLERCQ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25003"/>
                  </a:ext>
                </a:extLst>
              </a:tr>
            </a:tbl>
          </a:graphicData>
        </a:graphic>
      </p:graphicFrame>
      <p:graphicFrame>
        <p:nvGraphicFramePr>
          <p:cNvPr id="12" name="Tableau 4">
            <a:extLst>
              <a:ext uri="{FF2B5EF4-FFF2-40B4-BE49-F238E27FC236}">
                <a16:creationId xmlns:a16="http://schemas.microsoft.com/office/drawing/2014/main" id="{EA4F958B-49F9-4B46-A6ED-F6CBBC6A9A2F}"/>
              </a:ext>
            </a:extLst>
          </p:cNvPr>
          <p:cNvGraphicFramePr>
            <a:graphicFrameLocks noGrp="1"/>
          </p:cNvGraphicFramePr>
          <p:nvPr>
            <p:extLst>
              <p:ext uri="{D42A27DB-BD31-4B8C-83A1-F6EECF244321}">
                <p14:modId xmlns:p14="http://schemas.microsoft.com/office/powerpoint/2010/main" val="3621386786"/>
              </p:ext>
            </p:extLst>
          </p:nvPr>
        </p:nvGraphicFramePr>
        <p:xfrm>
          <a:off x="197812" y="2480532"/>
          <a:ext cx="9461500" cy="1280160"/>
        </p:xfrm>
        <a:graphic>
          <a:graphicData uri="http://schemas.openxmlformats.org/drawingml/2006/table">
            <a:tbl>
              <a:tblPr firstRow="1" bandRow="1">
                <a:tableStyleId>{2D5ABB26-0587-4C30-8999-92F81FD0307C}</a:tableStyleId>
              </a:tblPr>
              <a:tblGrid>
                <a:gridCol w="4730750">
                  <a:extLst>
                    <a:ext uri="{9D8B030D-6E8A-4147-A177-3AD203B41FA5}">
                      <a16:colId xmlns:a16="http://schemas.microsoft.com/office/drawing/2014/main" val="392531850"/>
                    </a:ext>
                  </a:extLst>
                </a:gridCol>
                <a:gridCol w="4730750">
                  <a:extLst>
                    <a:ext uri="{9D8B030D-6E8A-4147-A177-3AD203B41FA5}">
                      <a16:colId xmlns:a16="http://schemas.microsoft.com/office/drawing/2014/main" val="2691730601"/>
                    </a:ext>
                  </a:extLst>
                </a:gridCol>
              </a:tblGrid>
              <a:tr h="370840">
                <a:tc>
                  <a:txBody>
                    <a:bodyPr/>
                    <a:lstStyle/>
                    <a:p>
                      <a:pPr algn="l"/>
                      <a:r>
                        <a:rPr lang="pt-BR" sz="1300" b="0" i="0" u="none" strike="noStrike" baseline="0">
                          <a:latin typeface="Taffy"/>
                        </a:rPr>
                        <a:t>P1 A : Madame Dominique RAMLOT</a:t>
                      </a:r>
                    </a:p>
                    <a:p>
                      <a:pPr marL="0" marR="0" lvl="0" indent="0" algn="l" rtl="0" eaLnBrk="1" fontAlgn="auto" latinLnBrk="0" hangingPunct="1">
                        <a:lnSpc>
                          <a:spcPct val="100000"/>
                        </a:lnSpc>
                        <a:spcBef>
                          <a:spcPts val="0"/>
                        </a:spcBef>
                        <a:spcAft>
                          <a:spcPts val="0"/>
                        </a:spcAft>
                        <a:buClrTx/>
                        <a:buSzTx/>
                        <a:buFontTx/>
                        <a:buNone/>
                      </a:pPr>
                      <a:r>
                        <a:rPr lang="fr-BE" sz="1300" b="0" i="0" u="none" strike="noStrike" baseline="0">
                          <a:latin typeface="Taffy"/>
                        </a:rPr>
                        <a:t>P2 A: Madame Victoria JASPART</a:t>
                      </a:r>
                    </a:p>
                    <a:p>
                      <a:pPr algn="l"/>
                      <a:r>
                        <a:rPr lang="fr-BE" sz="1300" b="0" i="0" u="none" strike="noStrike" baseline="0">
                          <a:latin typeface="Taffy"/>
                        </a:rPr>
                        <a:t>P3 A : </a:t>
                      </a:r>
                      <a:r>
                        <a:rPr lang="fr-BE" sz="1300" b="0" i="0" u="none" strike="noStrike" baseline="0" noProof="0">
                          <a:latin typeface="Taffy"/>
                        </a:rPr>
                        <a:t>Madame Céline DEVIS</a:t>
                      </a:r>
                      <a:endParaRPr lang="fr-BE" sz="1300" b="0" i="0" u="none" strike="noStrike" baseline="0" noProof="0"/>
                    </a:p>
                    <a:p>
                      <a:pPr algn="l"/>
                      <a:r>
                        <a:rPr lang="fr-BE" sz="1300" b="0" i="0" u="none" strike="noStrike" baseline="0">
                          <a:latin typeface="Taffy"/>
                        </a:rPr>
                        <a:t>P4 A : Madame Louise LEROUX</a:t>
                      </a:r>
                    </a:p>
                    <a:p>
                      <a:pPr algn="l"/>
                      <a:r>
                        <a:rPr lang="fr-BE" sz="1300" b="0" i="0" u="none" strike="noStrike" baseline="0">
                          <a:latin typeface="Taffy"/>
                        </a:rPr>
                        <a:t>P5 A : Madame Vanessa WALLENS</a:t>
                      </a:r>
                    </a:p>
                    <a:p>
                      <a:pPr algn="l"/>
                      <a:r>
                        <a:rPr lang="fr-BE" sz="1300" b="0" i="0" u="none" strike="noStrike" baseline="0">
                          <a:latin typeface="Taffy"/>
                        </a:rPr>
                        <a:t>P6 A : Monsieur Johan MARTIN-ETIENNE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baseline="0" dirty="0">
                          <a:latin typeface="Taffy"/>
                        </a:rPr>
                        <a:t>P1 B: </a:t>
                      </a:r>
                      <a:r>
                        <a:rPr lang="fr-BE" sz="1300" b="0" i="0" u="none" strike="noStrike" baseline="0" dirty="0">
                          <a:latin typeface="Taffy"/>
                        </a:rPr>
                        <a:t>Monsieur </a:t>
                      </a:r>
                      <a:r>
                        <a:rPr lang="nl-NL" sz="1300" b="0" i="0" u="none" strike="noStrike" baseline="0" dirty="0">
                          <a:latin typeface="Taffy"/>
                        </a:rPr>
                        <a:t>Vincent VAN HOUDENHOVEN</a:t>
                      </a:r>
                      <a:endParaRPr lang="fr-BE" sz="1300" b="0" i="0" u="none" strike="noStrike" baseline="0" dirty="0">
                        <a:latin typeface="Taffy"/>
                      </a:endParaRPr>
                    </a:p>
                    <a:p>
                      <a:pPr algn="l"/>
                      <a:r>
                        <a:rPr lang="fr-BE" sz="1300" b="0" i="0" u="none" strike="noStrike" baseline="0" dirty="0">
                          <a:latin typeface="Taffy"/>
                        </a:rPr>
                        <a:t>P2 B : Madame Océane HUYSKENS</a:t>
                      </a:r>
                    </a:p>
                    <a:p>
                      <a:pPr algn="l"/>
                      <a:r>
                        <a:rPr lang="fr-BE" sz="1300" b="0" i="0" u="none" strike="noStrike" baseline="0" dirty="0">
                          <a:latin typeface="Taffy"/>
                        </a:rPr>
                        <a:t>P3 B : Madame Julie PENSIS</a:t>
                      </a:r>
                    </a:p>
                    <a:p>
                      <a:pPr lvl="0" algn="l">
                        <a:buNone/>
                      </a:pPr>
                      <a:r>
                        <a:rPr lang="fr-BE" sz="1300" b="0" i="0" u="none" strike="noStrike" baseline="0" dirty="0">
                          <a:latin typeface="Taffy"/>
                        </a:rPr>
                        <a:t>P4 B : Monsieur Raphaël BAYET</a:t>
                      </a: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300" b="0" i="0" u="none" strike="noStrike" baseline="0" dirty="0">
                          <a:latin typeface="Taffy"/>
                        </a:rPr>
                        <a:t>P5 B : Madame </a:t>
                      </a:r>
                      <a:r>
                        <a:rPr lang="fr-BE" sz="1300" b="0" i="0" u="none" strike="noStrike" baseline="0" dirty="0">
                          <a:latin typeface="Taffy"/>
                        </a:rPr>
                        <a:t>Léa PHILIPPART</a:t>
                      </a:r>
                    </a:p>
                    <a:p>
                      <a:pPr algn="l"/>
                      <a:r>
                        <a:rPr lang="fr-BE" sz="1300" b="0" i="0" u="none" strike="noStrike" baseline="0" dirty="0">
                          <a:latin typeface="Taffy"/>
                        </a:rPr>
                        <a:t>P6 B : Madame Jacqueline VAN UYTBERGEN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25003"/>
                  </a:ext>
                </a:extLst>
              </a:tr>
            </a:tbl>
          </a:graphicData>
        </a:graphic>
      </p:graphicFrame>
      <p:graphicFrame>
        <p:nvGraphicFramePr>
          <p:cNvPr id="13" name="Tableau 4">
            <a:extLst>
              <a:ext uri="{FF2B5EF4-FFF2-40B4-BE49-F238E27FC236}">
                <a16:creationId xmlns:a16="http://schemas.microsoft.com/office/drawing/2014/main" id="{9E02FA95-B342-4002-909F-9F81F3ADE784}"/>
              </a:ext>
            </a:extLst>
          </p:cNvPr>
          <p:cNvGraphicFramePr>
            <a:graphicFrameLocks noGrp="1"/>
          </p:cNvGraphicFramePr>
          <p:nvPr>
            <p:extLst>
              <p:ext uri="{D42A27DB-BD31-4B8C-83A1-F6EECF244321}">
                <p14:modId xmlns:p14="http://schemas.microsoft.com/office/powerpoint/2010/main" val="1842972701"/>
              </p:ext>
            </p:extLst>
          </p:nvPr>
        </p:nvGraphicFramePr>
        <p:xfrm>
          <a:off x="167794" y="4121675"/>
          <a:ext cx="9461500" cy="2606040"/>
        </p:xfrm>
        <a:graphic>
          <a:graphicData uri="http://schemas.openxmlformats.org/drawingml/2006/table">
            <a:tbl>
              <a:tblPr firstRow="1" bandRow="1">
                <a:tableStyleId>{2D5ABB26-0587-4C30-8999-92F81FD0307C}</a:tableStyleId>
              </a:tblPr>
              <a:tblGrid>
                <a:gridCol w="4714924">
                  <a:extLst>
                    <a:ext uri="{9D8B030D-6E8A-4147-A177-3AD203B41FA5}">
                      <a16:colId xmlns:a16="http://schemas.microsoft.com/office/drawing/2014/main" val="392531850"/>
                    </a:ext>
                  </a:extLst>
                </a:gridCol>
                <a:gridCol w="4746576">
                  <a:extLst>
                    <a:ext uri="{9D8B030D-6E8A-4147-A177-3AD203B41FA5}">
                      <a16:colId xmlns:a16="http://schemas.microsoft.com/office/drawing/2014/main" val="2691730601"/>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fr-BE" sz="1100" b="1" i="0" u="none" strike="noStrike" baseline="0">
                          <a:latin typeface="Taffy"/>
                        </a:rPr>
                        <a:t>Accompagnement personnalisé – Visées transversales – Co-enseignement – EPC et Religion</a:t>
                      </a:r>
                      <a:r>
                        <a:rPr lang="fr-BE" sz="1100" b="0" i="0" u="none" strike="noStrike" baseline="0">
                          <a:latin typeface="Taffy"/>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100" b="0" i="0" u="none" strike="noStrike" baseline="0">
                          <a:latin typeface="Taffy"/>
                        </a:rPr>
                        <a:t>Madame Violette HAUCHART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100" b="0" i="0" u="none" strike="noStrike" baseline="0">
                          <a:latin typeface="Taffy"/>
                        </a:rPr>
                        <a:t>Madame Catherine PATTE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100" b="0" i="0" u="none" strike="noStrike" baseline="0">
                          <a:latin typeface="Taffy"/>
                        </a:rPr>
                        <a:t>Madame Céline CHEVAL</a:t>
                      </a:r>
                    </a:p>
                    <a:p>
                      <a:pPr marL="0" marR="0" lvl="0" indent="0" algn="l">
                        <a:lnSpc>
                          <a:spcPct val="100000"/>
                        </a:lnSpc>
                        <a:spcBef>
                          <a:spcPts val="0"/>
                        </a:spcBef>
                        <a:spcAft>
                          <a:spcPts val="0"/>
                        </a:spcAft>
                        <a:buClrTx/>
                        <a:buSzTx/>
                        <a:buFontTx/>
                        <a:buNone/>
                      </a:pPr>
                      <a:r>
                        <a:rPr lang="fr-BE" sz="1100" b="0" i="0" u="none" strike="noStrike" baseline="0">
                          <a:latin typeface="Taffy"/>
                        </a:rPr>
                        <a:t>Monsieur Matthieu DUPLICY</a:t>
                      </a:r>
                    </a:p>
                    <a:p>
                      <a:pPr marL="0" marR="0" lvl="0" indent="0" algn="l">
                        <a:lnSpc>
                          <a:spcPct val="100000"/>
                        </a:lnSpc>
                        <a:spcBef>
                          <a:spcPts val="0"/>
                        </a:spcBef>
                        <a:spcAft>
                          <a:spcPts val="0"/>
                        </a:spcAft>
                        <a:buClrTx/>
                        <a:buSzTx/>
                        <a:buFontTx/>
                        <a:buNone/>
                      </a:pPr>
                      <a:r>
                        <a:rPr lang="fr-BE" sz="1100" b="0" i="0" u="none" strike="noStrike" baseline="0">
                          <a:latin typeface="Taffy"/>
                        </a:rPr>
                        <a:t>Monsieur Arnaud MATTELART</a:t>
                      </a:r>
                    </a:p>
                    <a:p>
                      <a:pPr algn="l"/>
                      <a:r>
                        <a:rPr lang="fr-BE" sz="1100" b="1" i="0" u="none" strike="noStrike" baseline="0">
                          <a:latin typeface="Taffy"/>
                        </a:rPr>
                        <a:t>Professeurs d’éducation physique </a:t>
                      </a:r>
                      <a:r>
                        <a:rPr lang="fr-BE" sz="1100" b="0" i="0" u="none" strike="noStrike" baseline="0">
                          <a:latin typeface="Taffy"/>
                        </a:rPr>
                        <a:t>:</a:t>
                      </a:r>
                    </a:p>
                    <a:p>
                      <a:pPr algn="l"/>
                      <a:r>
                        <a:rPr lang="fr-BE" sz="1100" b="0" i="0" u="none" strike="noStrike" baseline="0">
                          <a:latin typeface="Taffy"/>
                        </a:rPr>
                        <a:t>Monsieur Thomas VRIAMONT</a:t>
                      </a:r>
                    </a:p>
                    <a:p>
                      <a:pPr algn="l"/>
                      <a:r>
                        <a:rPr lang="fr-BE" sz="1100" b="0" i="0" u="none" strike="noStrike" baseline="0">
                          <a:latin typeface="Taffy"/>
                        </a:rPr>
                        <a:t>Monsieur David VANDERBEEK</a:t>
                      </a:r>
                    </a:p>
                    <a:p>
                      <a:pPr algn="l"/>
                      <a:r>
                        <a:rPr lang="fr-BE" sz="1100" b="0" i="0" u="none" strike="noStrike" baseline="0">
                          <a:latin typeface="Taffy"/>
                        </a:rPr>
                        <a:t>Monsieur Simon ARYS</a:t>
                      </a:r>
                    </a:p>
                    <a:p>
                      <a:pPr marL="0" indent="0" algn="l">
                        <a:buFontTx/>
                        <a:buNone/>
                      </a:pPr>
                      <a:r>
                        <a:rPr lang="fr-BE" sz="1100" b="1" i="0" u="none" strike="noStrike" baseline="0">
                          <a:latin typeface="Taffy"/>
                        </a:rPr>
                        <a:t>Maîtres de seconde langue (néerlandais)</a:t>
                      </a:r>
                      <a:r>
                        <a:rPr lang="fr-BE" sz="1100" b="0" i="0" u="none" strike="noStrike" baseline="0">
                          <a:latin typeface="Taffy"/>
                        </a:rPr>
                        <a:t>:</a:t>
                      </a:r>
                    </a:p>
                    <a:p>
                      <a:pPr algn="l"/>
                      <a:r>
                        <a:rPr lang="fr-BE" sz="1100" b="0" i="0" u="none" strike="noStrike" baseline="0">
                          <a:latin typeface="Taffy"/>
                        </a:rPr>
                        <a:t>Madame Cécile CLOOTS</a:t>
                      </a:r>
                    </a:p>
                    <a:p>
                      <a:pPr algn="l"/>
                      <a:r>
                        <a:rPr lang="fr-BE" sz="1100" b="0" i="0" u="none" strike="noStrike" baseline="0">
                          <a:latin typeface="Taffy"/>
                        </a:rPr>
                        <a:t>Madame Aurélie VAN ANTWERPEN</a:t>
                      </a:r>
                    </a:p>
                    <a:p>
                      <a:pPr algn="l"/>
                      <a:r>
                        <a:rPr lang="fr-BE" sz="1100" b="1" i="0" u="none" strike="noStrike" baseline="0">
                          <a:latin typeface="Taffy"/>
                        </a:rPr>
                        <a:t>Educatrice, secrétaire et économe </a:t>
                      </a:r>
                      <a:r>
                        <a:rPr lang="fr-BE" sz="1100" b="0" i="0" u="none" strike="noStrike" baseline="0">
                          <a:latin typeface="Taffy"/>
                        </a:rPr>
                        <a:t>: Madame Mélanie RICHEL</a:t>
                      </a:r>
                      <a:endParaRPr lang="fr-BE" sz="110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200" b="1" dirty="0">
                          <a:latin typeface="Taffy" panose="03050402030202030204" pitchFamily="66" charset="0"/>
                        </a:rPr>
                        <a:t>Surveillants : 010/611796</a:t>
                      </a:r>
                    </a:p>
                    <a:p>
                      <a:pPr algn="l"/>
                      <a:r>
                        <a:rPr lang="fr-BE" sz="1200" b="0" i="0" u="none" strike="noStrike" baseline="0" dirty="0">
                          <a:latin typeface="Taffy" panose="03050402030202030204" pitchFamily="66" charset="0"/>
                        </a:rPr>
                        <a:t>Monsieur </a:t>
                      </a:r>
                      <a:r>
                        <a:rPr lang="fr-BE" sz="1200" b="0" i="0" u="none" strike="noStrike" kern="1200" baseline="0" dirty="0">
                          <a:solidFill>
                            <a:schemeClr val="tx1"/>
                          </a:solidFill>
                          <a:latin typeface="Taffy" panose="03050402030202030204" pitchFamily="66" charset="0"/>
                          <a:ea typeface="+mn-ea"/>
                          <a:cs typeface="+mn-cs"/>
                        </a:rPr>
                        <a:t>Adrien LACOURT </a:t>
                      </a:r>
                    </a:p>
                    <a:p>
                      <a:pPr algn="l"/>
                      <a:r>
                        <a:rPr lang="fr-BE" sz="1200" b="0" i="0" u="none" strike="noStrike" kern="1200" baseline="0" dirty="0">
                          <a:solidFill>
                            <a:schemeClr val="tx1"/>
                          </a:solidFill>
                          <a:latin typeface="Taffy" panose="03050402030202030204" pitchFamily="66" charset="0"/>
                          <a:ea typeface="+mn-ea"/>
                          <a:cs typeface="+mn-cs"/>
                        </a:rPr>
                        <a:t>Madame Mélanie RICHEL</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baseline="0" dirty="0">
                          <a:solidFill>
                            <a:schemeClr val="tx1"/>
                          </a:solidFill>
                          <a:latin typeface="Taffy" panose="03050402030202030204" pitchFamily="66" charset="0"/>
                          <a:ea typeface="+mn-ea"/>
                          <a:cs typeface="+mn-cs"/>
                        </a:rPr>
                        <a:t>Madame Cécile LENOIR</a:t>
                      </a:r>
                    </a:p>
                    <a:p>
                      <a:pPr algn="l"/>
                      <a:r>
                        <a:rPr lang="fr-BE" sz="1200" b="0" i="0" u="none" strike="noStrike" kern="1200" baseline="0" dirty="0">
                          <a:solidFill>
                            <a:schemeClr val="tx1"/>
                          </a:solidFill>
                          <a:latin typeface="Taffy" panose="03050402030202030204" pitchFamily="66" charset="0"/>
                          <a:ea typeface="+mn-ea"/>
                          <a:cs typeface="+mn-cs"/>
                        </a:rPr>
                        <a:t>Madame Marylin BARON</a:t>
                      </a:r>
                    </a:p>
                    <a:p>
                      <a:pPr algn="l"/>
                      <a:r>
                        <a:rPr lang="fr-BE" sz="1200" b="0" i="0" u="none" strike="noStrike" kern="1200" baseline="0" dirty="0">
                          <a:solidFill>
                            <a:schemeClr val="tx1"/>
                          </a:solidFill>
                          <a:latin typeface="Taffy" panose="03050402030202030204" pitchFamily="66" charset="0"/>
                          <a:ea typeface="+mn-ea"/>
                          <a:cs typeface="+mn-cs"/>
                        </a:rPr>
                        <a:t>Madame Charlotte MONSIEUR</a:t>
                      </a:r>
                    </a:p>
                    <a:p>
                      <a:pPr algn="l"/>
                      <a:r>
                        <a:rPr lang="fr-BE" sz="1200" b="0" i="0" u="none" strike="noStrike" kern="1200" baseline="0" dirty="0">
                          <a:solidFill>
                            <a:schemeClr val="tx1"/>
                          </a:solidFill>
                          <a:latin typeface="Taffy" panose="03050402030202030204" pitchFamily="66" charset="0"/>
                          <a:ea typeface="+mn-ea"/>
                          <a:cs typeface="+mn-cs"/>
                        </a:rPr>
                        <a:t>Madame Céline VAN AVERMAET</a:t>
                      </a:r>
                    </a:p>
                    <a:p>
                      <a:pPr algn="l"/>
                      <a:endParaRPr lang="fr-BE" sz="1200" b="0" i="0" u="none" strike="noStrike" kern="1200" baseline="0" dirty="0">
                        <a:solidFill>
                          <a:schemeClr val="tx1"/>
                        </a:solidFill>
                        <a:latin typeface="Taffy" panose="03050402030202030204" pitchFamily="66" charset="0"/>
                        <a:ea typeface="+mn-ea"/>
                        <a:cs typeface="+mn-cs"/>
                      </a:endParaRPr>
                    </a:p>
                    <a:p>
                      <a:pPr algn="l"/>
                      <a:r>
                        <a:rPr lang="fr-BE" sz="1200" b="0" i="0" u="none" strike="noStrike" baseline="0" dirty="0">
                          <a:latin typeface="Taffy" panose="03050402030202030204" pitchFamily="66" charset="0"/>
                        </a:rPr>
                        <a:t>Les enseignants surveillent la récréation du matin, l’accueil et la sortie des cours.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25003"/>
                  </a:ext>
                </a:extLst>
              </a:tr>
            </a:tbl>
          </a:graphicData>
        </a:graphic>
      </p:graphicFrame>
      <p:pic>
        <p:nvPicPr>
          <p:cNvPr id="14" name="Graphique 13" descr="Retour avec un remplissage uni">
            <a:hlinkClick r:id="rId6" action="ppaction://hlinksldjump"/>
            <a:extLst>
              <a:ext uri="{FF2B5EF4-FFF2-40B4-BE49-F238E27FC236}">
                <a16:creationId xmlns:a16="http://schemas.microsoft.com/office/drawing/2014/main" id="{813C6139-A9E5-4F7B-8A8F-2E0B0B2837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1959" y="169580"/>
            <a:ext cx="744066" cy="744066"/>
          </a:xfrm>
          <a:prstGeom prst="rect">
            <a:avLst/>
          </a:prstGeom>
        </p:spPr>
      </p:pic>
      <p:sp>
        <p:nvSpPr>
          <p:cNvPr id="15" name="ZoneTexte 14">
            <a:extLst>
              <a:ext uri="{FF2B5EF4-FFF2-40B4-BE49-F238E27FC236}">
                <a16:creationId xmlns:a16="http://schemas.microsoft.com/office/drawing/2014/main" id="{A1290151-420D-40DE-974B-9B506CF65F8E}"/>
              </a:ext>
            </a:extLst>
          </p:cNvPr>
          <p:cNvSpPr txBox="1"/>
          <p:nvPr/>
        </p:nvSpPr>
        <p:spPr>
          <a:xfrm>
            <a:off x="7117019" y="705827"/>
            <a:ext cx="1494320" cy="292388"/>
          </a:xfrm>
          <a:prstGeom prst="rect">
            <a:avLst/>
          </a:prstGeom>
          <a:noFill/>
        </p:spPr>
        <p:txBody>
          <a:bodyPr wrap="none" rtlCol="0">
            <a:spAutoFit/>
          </a:bodyPr>
          <a:lstStyle/>
          <a:p>
            <a:r>
              <a:rPr lang="fr-BE" sz="1300">
                <a:latin typeface="Taffy" panose="03050402030202030204" pitchFamily="66" charset="0"/>
              </a:rPr>
              <a:t>Retour aux acteurs</a:t>
            </a:r>
          </a:p>
        </p:txBody>
      </p:sp>
    </p:spTree>
    <p:extLst>
      <p:ext uri="{BB962C8B-B14F-4D97-AF65-F5344CB8AC3E}">
        <p14:creationId xmlns:p14="http://schemas.microsoft.com/office/powerpoint/2010/main" val="2660692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3" y="102194"/>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03032" y="715166"/>
            <a:ext cx="9708834" cy="5740033"/>
          </a:xfrm>
          <a:prstGeom prst="rect">
            <a:avLst/>
          </a:prstGeom>
          <a:noFill/>
        </p:spPr>
        <p:txBody>
          <a:bodyPr wrap="square" rtlCol="0">
            <a:spAutoFit/>
          </a:bodyPr>
          <a:lstStyle/>
          <a:p>
            <a:r>
              <a:rPr lang="fr-BE" b="1" u="sng" dirty="0">
                <a:latin typeface="Taffy" panose="03050402030202030204" pitchFamily="66" charset="0"/>
              </a:rPr>
              <a:t>L’Association des Parents (A.P.)</a:t>
            </a:r>
          </a:p>
          <a:p>
            <a:endParaRPr lang="fr-BE" sz="1300" dirty="0">
              <a:latin typeface="Taffy" panose="03050402030202030204" pitchFamily="66" charset="0"/>
            </a:endParaRPr>
          </a:p>
          <a:p>
            <a:pPr algn="l"/>
            <a:r>
              <a:rPr lang="fr-BE" sz="1600" b="0" i="0" u="none" strike="noStrike" baseline="0" dirty="0">
                <a:latin typeface="Taffy" panose="03050402030202030204" pitchFamily="66" charset="0"/>
              </a:rPr>
              <a:t>L’Association des parents ou AP, dont tous les parents font partie de droit, a pour but de promouvoir le lien qui unit les parents, les enseignants et la direction, afin de soutenir l’école dans ses projets et dans ses réflexions. Cette association travaille en harmonie avec l’école. Les réunions et activités qu’elle organise sont des lieux de paroles et d’échanges entre les parents. Vous pouvez y participer ponctuellement ou vous engager davantage. Les projets sont vastes et prometteurs et les nouvelles idées les bienvenues.</a:t>
            </a:r>
          </a:p>
          <a:p>
            <a:pPr algn="l"/>
            <a:endParaRPr lang="fr-BE" sz="1600" b="0" i="0" u="none" strike="noStrike" baseline="0" dirty="0">
              <a:latin typeface="Taffy" panose="03050402030202030204" pitchFamily="66" charset="0"/>
            </a:endParaRPr>
          </a:p>
          <a:p>
            <a:pPr algn="l"/>
            <a:r>
              <a:rPr lang="fr-BE" sz="1600" b="0" i="0" u="none" strike="noStrike" baseline="0" dirty="0">
                <a:latin typeface="Taffy" panose="03050402030202030204" pitchFamily="66" charset="0"/>
              </a:rPr>
              <a:t>La date de réunion et son ordre du jour sont envoyés par mail ou/et via </a:t>
            </a:r>
            <a:r>
              <a:rPr lang="fr-BE" sz="1600" b="0" i="0" u="none" strike="noStrike" baseline="0" dirty="0" err="1">
                <a:latin typeface="Taffy" panose="03050402030202030204" pitchFamily="66" charset="0"/>
              </a:rPr>
              <a:t>Konecto</a:t>
            </a:r>
            <a:r>
              <a:rPr lang="fr-BE" sz="1600" b="0" i="0" u="none" strike="noStrike" baseline="0" dirty="0">
                <a:latin typeface="Taffy" panose="03050402030202030204" pitchFamily="66" charset="0"/>
              </a:rPr>
              <a:t> quelques jours avant sa tenue. Ils apparaissent aussi sur le site internet du collège. Les réunions se tiennent dans la salle Arc-en-ciel, 1er étage au bout du couloir. Les activités ponctuelles sont prises en charge par un parent qui fera appel à votre bonne volonté et leur organisation est traitée en dehors des réunions. Vous êtes tous les bienvenus.</a:t>
            </a:r>
          </a:p>
          <a:p>
            <a:pPr algn="l"/>
            <a:endParaRPr lang="fr-FR" sz="1600" b="1" i="0" u="none" strike="noStrike" baseline="0" dirty="0">
              <a:highlight>
                <a:srgbClr val="FFFF00"/>
              </a:highlight>
              <a:latin typeface="Taffy" panose="03050402030202030204" pitchFamily="66" charset="0"/>
            </a:endParaRPr>
          </a:p>
          <a:p>
            <a:pPr algn="l"/>
            <a:r>
              <a:rPr lang="fr-FR" sz="1400" b="1" u="sng" dirty="0">
                <a:latin typeface="Taffy" panose="03050402030202030204" pitchFamily="66" charset="0"/>
              </a:rPr>
              <a:t>Dates des réunions à </a:t>
            </a:r>
            <a:r>
              <a:rPr lang="fr-FR" sz="1400" b="1" u="sng">
                <a:latin typeface="Taffy" panose="03050402030202030204" pitchFamily="66" charset="0"/>
              </a:rPr>
              <a:t>20h15 </a:t>
            </a:r>
            <a:r>
              <a:rPr lang="fr-FR" sz="1400" b="1">
                <a:latin typeface="Taffy" panose="03050402030202030204" pitchFamily="66" charset="0"/>
              </a:rPr>
              <a:t>: </a:t>
            </a:r>
            <a:r>
              <a:rPr lang="fr-FR" sz="1400" b="1" dirty="0">
                <a:latin typeface="Taffy" panose="03050402030202030204" pitchFamily="66" charset="0"/>
              </a:rPr>
              <a:t>01/10- 07/11 – 13/01 – 18/03 – 15/05 – 16/06</a:t>
            </a:r>
          </a:p>
          <a:p>
            <a:pPr algn="l"/>
            <a:r>
              <a:rPr lang="fr-FR" sz="1400" b="1" i="0" u="sng" strike="noStrike" baseline="0" dirty="0">
                <a:latin typeface="Taffy" panose="03050402030202030204" pitchFamily="66" charset="0"/>
              </a:rPr>
              <a:t>Activités déjà prévues :</a:t>
            </a:r>
          </a:p>
          <a:p>
            <a:pPr algn="l"/>
            <a:r>
              <a:rPr lang="fr-FR" sz="1400" b="1" dirty="0">
                <a:latin typeface="Taffy" panose="03050402030202030204" pitchFamily="66" charset="0"/>
              </a:rPr>
              <a:t>22/09 : Challenge du BW</a:t>
            </a:r>
          </a:p>
          <a:p>
            <a:pPr algn="l"/>
            <a:r>
              <a:rPr lang="fr-FR" sz="1400" b="1" dirty="0">
                <a:latin typeface="Taffy" panose="03050402030202030204" pitchFamily="66" charset="0"/>
              </a:rPr>
              <a:t>08/10: Repas du Merci à nos bénévoles</a:t>
            </a:r>
          </a:p>
          <a:p>
            <a:pPr algn="l"/>
            <a:r>
              <a:rPr lang="fr-FR" sz="1400" b="1" i="0" u="none" strike="noStrike" baseline="0" dirty="0">
                <a:latin typeface="Taffy" panose="03050402030202030204" pitchFamily="66" charset="0"/>
              </a:rPr>
              <a:t>16/10: Distribution des fleurs d’automne</a:t>
            </a:r>
          </a:p>
          <a:p>
            <a:pPr algn="l"/>
            <a:r>
              <a:rPr lang="fr-FR" sz="1400" b="1" dirty="0">
                <a:latin typeface="Taffy" panose="03050402030202030204" pitchFamily="66" charset="0"/>
              </a:rPr>
              <a:t>04/12: Distribution des biscuits</a:t>
            </a:r>
          </a:p>
          <a:p>
            <a:pPr algn="l"/>
            <a:r>
              <a:rPr lang="fr-FR" sz="1400" b="1" i="0" u="none" strike="noStrike" baseline="0" dirty="0">
                <a:latin typeface="Taffy" panose="03050402030202030204" pitchFamily="66" charset="0"/>
              </a:rPr>
              <a:t>07/02: Soirée jeux</a:t>
            </a:r>
          </a:p>
          <a:p>
            <a:pPr algn="l"/>
            <a:r>
              <a:rPr lang="fr-FR" sz="1400" b="1" dirty="0">
                <a:latin typeface="Taffy" panose="03050402030202030204" pitchFamily="66" charset="0"/>
              </a:rPr>
              <a:t>23/04 : Distribution des fleurs de printemps</a:t>
            </a:r>
            <a:endParaRPr lang="fr-FR" sz="1400" b="1" i="0" u="none" strike="noStrike" baseline="0" dirty="0">
              <a:latin typeface="Taffy" panose="03050402030202030204" pitchFamily="66" charset="0"/>
            </a:endParaRPr>
          </a:p>
          <a:p>
            <a:pPr algn="l"/>
            <a:endParaRPr lang="fr-FR" sz="1600" b="1" i="0" u="none" strike="noStrike" baseline="0" dirty="0">
              <a:highlight>
                <a:srgbClr val="FFFF00"/>
              </a:highlight>
              <a:latin typeface="Taffy" panose="03050402030202030204" pitchFamily="66" charset="0"/>
            </a:endParaRPr>
          </a:p>
          <a:p>
            <a:pPr algn="l"/>
            <a:r>
              <a:rPr lang="fr-BE" sz="1600" b="1" i="0" u="none" strike="noStrike" baseline="0" dirty="0">
                <a:latin typeface="Taffy" panose="03050402030202030204" pitchFamily="66" charset="0"/>
              </a:rPr>
              <a:t>Co-Présidence </a:t>
            </a:r>
            <a:r>
              <a:rPr lang="fr-BE" sz="1600" b="0" i="0" u="none" strike="noStrike" baseline="0" dirty="0">
                <a:latin typeface="Taffy" panose="03050402030202030204" pitchFamily="66" charset="0"/>
              </a:rPr>
              <a:t>: Mme Johanne André (maman d</a:t>
            </a:r>
            <a:r>
              <a:rPr lang="fr-BE" sz="1600" dirty="0">
                <a:latin typeface="Taffy" panose="03050402030202030204" pitchFamily="66" charset="0"/>
              </a:rPr>
              <a:t>e Chloé et William</a:t>
            </a:r>
            <a:r>
              <a:rPr lang="fr-BE" sz="1600" b="0" i="0" u="none" strike="noStrike" baseline="0" dirty="0">
                <a:latin typeface="Taffy" panose="03050402030202030204" pitchFamily="66" charset="0"/>
              </a:rPr>
              <a:t>) et M. Sébastien </a:t>
            </a:r>
            <a:r>
              <a:rPr lang="fr-BE" sz="1600" b="0" i="0" u="none" strike="noStrike" baseline="0" dirty="0" err="1">
                <a:latin typeface="Taffy" panose="03050402030202030204" pitchFamily="66" charset="0"/>
              </a:rPr>
              <a:t>Schellen</a:t>
            </a:r>
            <a:r>
              <a:rPr lang="fr-BE" sz="1600" b="0" i="0" u="none" strike="noStrike" baseline="0" dirty="0">
                <a:latin typeface="Taffy" panose="03050402030202030204" pitchFamily="66" charset="0"/>
              </a:rPr>
              <a:t> (papa d’Alexis et d’Anaïs)</a:t>
            </a: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10" name="Graphique 9" descr="Retour avec un remplissage uni">
            <a:hlinkClick r:id="rId6" action="ppaction://hlinksldjump"/>
            <a:extLst>
              <a:ext uri="{FF2B5EF4-FFF2-40B4-BE49-F238E27FC236}">
                <a16:creationId xmlns:a16="http://schemas.microsoft.com/office/drawing/2014/main" id="{D7185E9A-F211-4765-8102-AD4A153A43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515" y="5906472"/>
            <a:ext cx="744066" cy="744066"/>
          </a:xfrm>
          <a:prstGeom prst="rect">
            <a:avLst/>
          </a:prstGeom>
        </p:spPr>
      </p:pic>
      <p:sp>
        <p:nvSpPr>
          <p:cNvPr id="11" name="ZoneTexte 10">
            <a:extLst>
              <a:ext uri="{FF2B5EF4-FFF2-40B4-BE49-F238E27FC236}">
                <a16:creationId xmlns:a16="http://schemas.microsoft.com/office/drawing/2014/main" id="{5D80FE66-96D6-4AA3-AFB4-E1269E9A1667}"/>
              </a:ext>
            </a:extLst>
          </p:cNvPr>
          <p:cNvSpPr txBox="1"/>
          <p:nvPr/>
        </p:nvSpPr>
        <p:spPr>
          <a:xfrm>
            <a:off x="8309575" y="6442719"/>
            <a:ext cx="1494320" cy="292388"/>
          </a:xfrm>
          <a:prstGeom prst="rect">
            <a:avLst/>
          </a:prstGeom>
          <a:noFill/>
        </p:spPr>
        <p:txBody>
          <a:bodyPr wrap="none" rtlCol="0">
            <a:spAutoFit/>
          </a:bodyPr>
          <a:lstStyle/>
          <a:p>
            <a:r>
              <a:rPr lang="fr-BE" sz="1300">
                <a:latin typeface="Taffy" panose="03050402030202030204" pitchFamily="66" charset="0"/>
              </a:rPr>
              <a:t>Retour aux acteurs</a:t>
            </a:r>
          </a:p>
        </p:txBody>
      </p:sp>
    </p:spTree>
    <p:extLst>
      <p:ext uri="{BB962C8B-B14F-4D97-AF65-F5344CB8AC3E}">
        <p14:creationId xmlns:p14="http://schemas.microsoft.com/office/powerpoint/2010/main" val="1762560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98581" y="1026169"/>
            <a:ext cx="9708834" cy="4693593"/>
          </a:xfrm>
          <a:prstGeom prst="rect">
            <a:avLst/>
          </a:prstGeom>
          <a:noFill/>
        </p:spPr>
        <p:txBody>
          <a:bodyPr wrap="square" lIns="91440" tIns="45720" rIns="91440" bIns="45720" rtlCol="0" anchor="t">
            <a:spAutoFit/>
          </a:bodyPr>
          <a:lstStyle/>
          <a:p>
            <a:pPr algn="l"/>
            <a:endParaRPr lang="fr-BE" sz="1300" dirty="0">
              <a:latin typeface="Taffy" panose="03050402030202030204" pitchFamily="66" charset="0"/>
            </a:endParaRPr>
          </a:p>
          <a:p>
            <a:r>
              <a:rPr lang="fr-BE" b="1" u="sng" dirty="0">
                <a:latin typeface="Taffy" panose="03050402030202030204" pitchFamily="66" charset="0"/>
              </a:rPr>
              <a:t>Le Comité des Fêtes </a:t>
            </a:r>
          </a:p>
          <a:p>
            <a:endParaRPr lang="fr-BE" sz="1300" dirty="0">
              <a:latin typeface="Taffy" panose="03050402030202030204" pitchFamily="66" charset="0"/>
            </a:endParaRPr>
          </a:p>
          <a:p>
            <a:pPr algn="l"/>
            <a:r>
              <a:rPr lang="fr-BE" sz="1600" b="0" i="0" u="none" strike="noStrike" baseline="0" dirty="0">
                <a:latin typeface="Taffy" panose="03050402030202030204" pitchFamily="66" charset="0"/>
              </a:rPr>
              <a:t>Le Comité des Fêtes est constitué de parents, d’enseignants et du directeur qui se réunissent dans</a:t>
            </a:r>
          </a:p>
          <a:p>
            <a:pPr algn="l"/>
            <a:r>
              <a:rPr lang="fr-BE" sz="1600" b="0" i="0" u="none" strike="noStrike" baseline="0" dirty="0">
                <a:latin typeface="Taffy" panose="03050402030202030204" pitchFamily="66" charset="0"/>
              </a:rPr>
              <a:t>une ambiance conviviale. On y organise les fêtes de l’année : Marché de Noël, souper de printemps et Fête d’école. Celles-ci ont pour but, la collecte de fonds pour l’entretien des bâtiments mais aussi et surtout de permettre à tous les enfants, parents, enseignants et amis de l’école de se retrouver ou de faire connaissance dans une ambiance de fête ! Ces temps forts ne seraient pas réussis sans une solide organisation. C’est notre raison d’être ! Les dons et capacités de chacun y sont mis en valeur.</a:t>
            </a:r>
          </a:p>
          <a:p>
            <a:pPr algn="l"/>
            <a:endParaRPr lang="fr-BE" sz="1600" b="0" i="0" u="none" strike="noStrike" baseline="0" dirty="0">
              <a:highlight>
                <a:srgbClr val="FFFF00"/>
              </a:highlight>
              <a:latin typeface="Taffy" panose="03050402030202030204" pitchFamily="66" charset="0"/>
            </a:endParaRPr>
          </a:p>
          <a:p>
            <a:r>
              <a:rPr lang="fr-BE" sz="1600" b="0" i="0" u="none" strike="noStrike" baseline="0" dirty="0">
                <a:latin typeface="Taffy"/>
              </a:rPr>
              <a:t>Mme Jessica (Plateau B), M. Johan (P6A), </a:t>
            </a:r>
            <a:r>
              <a:rPr lang="fr-BE" sz="1600" dirty="0">
                <a:latin typeface="Taffy"/>
              </a:rPr>
              <a:t>Mme Julie (P3B), </a:t>
            </a:r>
            <a:r>
              <a:rPr lang="fr-BE" sz="1600" b="0" i="0" u="none" strike="noStrike" baseline="0" dirty="0">
                <a:latin typeface="Taffy"/>
              </a:rPr>
              <a:t>Mme Virginie (</a:t>
            </a:r>
            <a:r>
              <a:rPr lang="fr-BE" sz="1600" dirty="0">
                <a:latin typeface="Taffy"/>
              </a:rPr>
              <a:t>Plateau B</a:t>
            </a:r>
            <a:r>
              <a:rPr lang="fr-BE" sz="1600" b="0" i="0" u="none" strike="noStrike" baseline="0" dirty="0">
                <a:latin typeface="Taffy"/>
              </a:rPr>
              <a:t>), Jérémie </a:t>
            </a:r>
            <a:r>
              <a:rPr lang="fr-BE" sz="1600" b="0" i="0" u="none" strike="noStrike" baseline="0" dirty="0" err="1">
                <a:latin typeface="Taffy"/>
              </a:rPr>
              <a:t>Banier</a:t>
            </a:r>
            <a:r>
              <a:rPr lang="fr-BE" sz="1600" b="0" i="0" u="none" strike="noStrike" baseline="0" dirty="0">
                <a:latin typeface="Taffy"/>
              </a:rPr>
              <a:t> (papa de Mathieu), Vinciane Herpain (maman d’ancien élève), Sébastien Linard (papa </a:t>
            </a:r>
            <a:r>
              <a:rPr lang="fr-BE" sz="1600" dirty="0">
                <a:latin typeface="Taffy"/>
              </a:rPr>
              <a:t>de</a:t>
            </a:r>
            <a:r>
              <a:rPr lang="fr-BE" sz="1600" b="0" i="0" u="none" strike="noStrike" baseline="0" dirty="0">
                <a:latin typeface="Taffy"/>
              </a:rPr>
              <a:t> Capucine</a:t>
            </a:r>
            <a:r>
              <a:rPr lang="fr-BE" sz="1600" dirty="0">
                <a:latin typeface="Taffy"/>
              </a:rPr>
              <a:t> et de Clémence</a:t>
            </a:r>
            <a:r>
              <a:rPr lang="fr-BE" sz="1600" b="0" i="0" u="none" strike="noStrike" baseline="0" dirty="0">
                <a:latin typeface="Taffy"/>
              </a:rPr>
              <a:t>), Boris </a:t>
            </a:r>
            <a:r>
              <a:rPr lang="fr-BE" sz="1600" b="0" i="0" u="none" strike="noStrike" baseline="0" dirty="0" err="1">
                <a:latin typeface="Taffy"/>
              </a:rPr>
              <a:t>Maroutaeff</a:t>
            </a:r>
            <a:r>
              <a:rPr lang="fr-BE" sz="1600" b="0" i="0" u="none" strike="noStrike" baseline="0" dirty="0">
                <a:latin typeface="Taffy"/>
              </a:rPr>
              <a:t> (papa </a:t>
            </a:r>
            <a:r>
              <a:rPr lang="fr-BE" sz="1600" dirty="0">
                <a:latin typeface="Taffy"/>
              </a:rPr>
              <a:t>d’anciens élèves</a:t>
            </a:r>
            <a:r>
              <a:rPr lang="fr-BE" sz="1600" b="0" i="0" u="none" strike="noStrike" baseline="0" dirty="0">
                <a:latin typeface="Taffy"/>
              </a:rPr>
              <a:t>), Barbara </a:t>
            </a:r>
            <a:r>
              <a:rPr lang="fr-BE" sz="1600" b="0" i="0" u="none" strike="noStrike" baseline="0" dirty="0" err="1">
                <a:latin typeface="Taffy"/>
              </a:rPr>
              <a:t>Engerisser</a:t>
            </a:r>
            <a:r>
              <a:rPr lang="fr-BE" sz="1600" b="0" i="0" u="none" strike="noStrike" baseline="0" dirty="0">
                <a:latin typeface="Taffy"/>
              </a:rPr>
              <a:t> et Laurent Noël (parents d’</a:t>
            </a:r>
            <a:r>
              <a:rPr lang="fr-BE" sz="1600" dirty="0">
                <a:latin typeface="Taffy"/>
              </a:rPr>
              <a:t>Elisa</a:t>
            </a:r>
            <a:r>
              <a:rPr lang="fr-BE" sz="1600" b="0" i="0" u="none" strike="noStrike" baseline="0" dirty="0">
                <a:latin typeface="Taffy"/>
              </a:rPr>
              <a:t>), Lorraine Paque (</a:t>
            </a:r>
            <a:r>
              <a:rPr lang="fr-BE" sz="1600" dirty="0">
                <a:latin typeface="Taffy"/>
              </a:rPr>
              <a:t>maman </a:t>
            </a:r>
            <a:r>
              <a:rPr lang="fr-BE" sz="1600" b="0" i="0" u="none" strike="noStrike" baseline="0" dirty="0">
                <a:latin typeface="Taffy"/>
              </a:rPr>
              <a:t>d’Aurélien), Sophie Pirard (maman de </a:t>
            </a:r>
            <a:r>
              <a:rPr lang="fr-BE" sz="1600" dirty="0">
                <a:latin typeface="Taffy"/>
              </a:rPr>
              <a:t>Timothée et Manon</a:t>
            </a:r>
            <a:r>
              <a:rPr lang="fr-BE" sz="1600" b="0" i="0" u="none" strike="noStrike" baseline="0" dirty="0">
                <a:latin typeface="Taffy"/>
              </a:rPr>
              <a:t>), Sébastien </a:t>
            </a:r>
            <a:r>
              <a:rPr lang="fr-BE" sz="1600" b="0" i="0" u="none" strike="noStrike" baseline="0" dirty="0" err="1">
                <a:latin typeface="Taffy"/>
              </a:rPr>
              <a:t>Schellen</a:t>
            </a:r>
            <a:r>
              <a:rPr lang="fr-BE" sz="1600" b="0" i="0" u="none" strike="noStrike" baseline="0" dirty="0">
                <a:latin typeface="Taffy"/>
              </a:rPr>
              <a:t> (papa d’Alexis et Anaïs), Virginie </a:t>
            </a:r>
            <a:r>
              <a:rPr lang="fr-BE" sz="1600" b="0" i="0" u="none" strike="noStrike" baseline="0" dirty="0" err="1">
                <a:latin typeface="Taffy"/>
              </a:rPr>
              <a:t>Wéry</a:t>
            </a:r>
            <a:r>
              <a:rPr lang="fr-BE" sz="1600" b="0" i="0" u="none" strike="noStrike" baseline="0" dirty="0">
                <a:latin typeface="Taffy"/>
              </a:rPr>
              <a:t> (maman de Lou), Sandrine Vandenbussche-Staelens (maman d’anciens élèves ) et Mme Cécile Rétif (directrice).</a:t>
            </a:r>
          </a:p>
          <a:p>
            <a:endParaRPr lang="fr-BE" sz="1600" dirty="0">
              <a:effectLst/>
            </a:endParaRPr>
          </a:p>
          <a:p>
            <a:pPr marL="0" algn="l" rtl="0" eaLnBrk="1" latinLnBrk="0" hangingPunct="1">
              <a:spcBef>
                <a:spcPts val="0"/>
              </a:spcBef>
              <a:spcAft>
                <a:spcPts val="0"/>
              </a:spcAft>
            </a:pPr>
            <a:r>
              <a:rPr lang="fr-FR" sz="1800" b="1" u="sng" kern="1200" dirty="0">
                <a:solidFill>
                  <a:srgbClr val="000000"/>
                </a:solidFill>
                <a:effectLst/>
                <a:latin typeface="Taffy" panose="03050402030202030204" pitchFamily="66" charset="0"/>
                <a:ea typeface="+mn-ea"/>
                <a:cs typeface="+mn-cs"/>
              </a:rPr>
              <a:t>Dates des réunions à 20h </a:t>
            </a:r>
            <a:r>
              <a:rPr lang="fr-FR" sz="1800" b="1" kern="1200" dirty="0">
                <a:solidFill>
                  <a:srgbClr val="000000"/>
                </a:solidFill>
                <a:effectLst/>
                <a:latin typeface="Taffy" panose="03050402030202030204" pitchFamily="66" charset="0"/>
                <a:ea typeface="+mn-ea"/>
                <a:cs typeface="+mn-cs"/>
              </a:rPr>
              <a:t>: 14/10 – 07/01 – 03/04</a:t>
            </a:r>
            <a:endParaRPr lang="fr-BE" sz="1600" b="0" i="0" u="none" strike="noStrike" baseline="0" dirty="0">
              <a:latin typeface="Taffy"/>
            </a:endParaRPr>
          </a:p>
          <a:p>
            <a:pPr algn="l"/>
            <a:endParaRPr lang="fr-BE" sz="1300" dirty="0">
              <a:latin typeface="Taffy" panose="03050402030202030204" pitchFamily="66" charset="0"/>
            </a:endParaRP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10" name="Graphique 9" descr="Retour avec un remplissage uni">
            <a:hlinkClick r:id="rId6" action="ppaction://hlinksldjump"/>
            <a:extLst>
              <a:ext uri="{FF2B5EF4-FFF2-40B4-BE49-F238E27FC236}">
                <a16:creationId xmlns:a16="http://schemas.microsoft.com/office/drawing/2014/main" id="{7FA5C81E-19A5-492E-865E-3D2857C213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515" y="5906472"/>
            <a:ext cx="744066" cy="744066"/>
          </a:xfrm>
          <a:prstGeom prst="rect">
            <a:avLst/>
          </a:prstGeom>
        </p:spPr>
      </p:pic>
      <p:sp>
        <p:nvSpPr>
          <p:cNvPr id="11" name="ZoneTexte 10">
            <a:extLst>
              <a:ext uri="{FF2B5EF4-FFF2-40B4-BE49-F238E27FC236}">
                <a16:creationId xmlns:a16="http://schemas.microsoft.com/office/drawing/2014/main" id="{45C280C2-3198-4852-B76A-51CC7D405BE4}"/>
              </a:ext>
            </a:extLst>
          </p:cNvPr>
          <p:cNvSpPr txBox="1"/>
          <p:nvPr/>
        </p:nvSpPr>
        <p:spPr>
          <a:xfrm>
            <a:off x="8309575" y="6442719"/>
            <a:ext cx="1494320" cy="292388"/>
          </a:xfrm>
          <a:prstGeom prst="rect">
            <a:avLst/>
          </a:prstGeom>
          <a:noFill/>
        </p:spPr>
        <p:txBody>
          <a:bodyPr wrap="none" rtlCol="0">
            <a:spAutoFit/>
          </a:bodyPr>
          <a:lstStyle/>
          <a:p>
            <a:r>
              <a:rPr lang="fr-BE" sz="1300">
                <a:latin typeface="Taffy" panose="03050402030202030204" pitchFamily="66" charset="0"/>
              </a:rPr>
              <a:t>Retour aux acteurs</a:t>
            </a:r>
          </a:p>
        </p:txBody>
      </p:sp>
    </p:spTree>
    <p:extLst>
      <p:ext uri="{BB962C8B-B14F-4D97-AF65-F5344CB8AC3E}">
        <p14:creationId xmlns:p14="http://schemas.microsoft.com/office/powerpoint/2010/main" val="2976714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98581" y="1026169"/>
            <a:ext cx="9708834" cy="3662541"/>
          </a:xfrm>
          <a:prstGeom prst="rect">
            <a:avLst/>
          </a:prstGeom>
          <a:noFill/>
        </p:spPr>
        <p:txBody>
          <a:bodyPr wrap="square" lIns="91440" tIns="45720" rIns="91440" bIns="45720" rtlCol="0" anchor="t">
            <a:spAutoFit/>
          </a:bodyPr>
          <a:lstStyle/>
          <a:p>
            <a:pPr algn="l"/>
            <a:r>
              <a:rPr lang="fr-BE" b="1" i="0" u="sng" strike="noStrike" baseline="0">
                <a:latin typeface="Taffy" panose="03050402030202030204" pitchFamily="66" charset="0"/>
              </a:rPr>
              <a:t>Notre Impact Ecologique</a:t>
            </a:r>
          </a:p>
          <a:p>
            <a:pPr algn="l"/>
            <a:endParaRPr lang="fr-BE" b="1" i="0" u="sng" strike="noStrike" baseline="0">
              <a:latin typeface="Taffy" panose="03050402030202030204" pitchFamily="66" charset="0"/>
            </a:endParaRPr>
          </a:p>
          <a:p>
            <a:pPr algn="l" fontAlgn="base"/>
            <a:endParaRPr lang="fr-FR" sz="1200">
              <a:solidFill>
                <a:srgbClr val="000000"/>
              </a:solidFill>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fontAlgn="base"/>
            <a:endParaRPr lang="fr-FR" sz="1200">
              <a:solidFill>
                <a:srgbClr val="000000"/>
              </a:solidFill>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fontAlgn="base"/>
            <a:endParaRPr lang="fr-FR" sz="1200">
              <a:solidFill>
                <a:srgbClr val="000000"/>
              </a:solidFill>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fontAlgn="base"/>
            <a:endParaRPr lang="fr-FR" sz="1200">
              <a:solidFill>
                <a:srgbClr val="000000"/>
              </a:solidFill>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fontAlgn="base"/>
            <a:endParaRPr lang="fr-FR" sz="1200">
              <a:solidFill>
                <a:srgbClr val="000000"/>
              </a:solidFill>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fontAlgn="base"/>
            <a:endParaRPr lang="fr-FR" sz="1200">
              <a:solidFill>
                <a:srgbClr val="000000"/>
              </a:solidFill>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fontAlgn="base"/>
            <a:endParaRPr lang="fr-FR" sz="1200" b="0" i="0">
              <a:solidFill>
                <a:srgbClr val="000000"/>
              </a:solidFill>
              <a:effectLst/>
              <a:latin typeface="Calibri" panose="020F0502020204030204" pitchFamily="34" charset="0"/>
            </a:endParaRPr>
          </a:p>
          <a:p>
            <a:pPr algn="l"/>
            <a:endParaRPr lang="fr-BE" sz="1200">
              <a:latin typeface="Taffy" panose="03050402030202030204" pitchFamily="66" charset="0"/>
            </a:endParaRPr>
          </a:p>
          <a:p>
            <a:pPr algn="l"/>
            <a:endParaRPr lang="fr-BE" sz="1200" b="1" i="0" u="none" strike="noStrike" baseline="0">
              <a:highlight>
                <a:srgbClr val="FFFF00"/>
              </a:highlight>
              <a:latin typeface="Taffy" panose="03050402030202030204" pitchFamily="66" charset="0"/>
            </a:endParaRPr>
          </a:p>
          <a:p>
            <a:endParaRPr lang="fr-BE" sz="1600" b="0" i="0" u="none" strike="noStrike" baseline="0">
              <a:highlight>
                <a:srgbClr val="FFFF00"/>
              </a:highlight>
              <a:latin typeface="Taffy" panose="03050402030202030204" pitchFamily="66" charset="0"/>
            </a:endParaRP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2"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10" name="Graphique 9" descr="Retour avec un remplissage uni">
            <a:hlinkClick r:id="rId5" action="ppaction://hlinksldjump"/>
            <a:extLst>
              <a:ext uri="{FF2B5EF4-FFF2-40B4-BE49-F238E27FC236}">
                <a16:creationId xmlns:a16="http://schemas.microsoft.com/office/drawing/2014/main" id="{3FFF8D4A-6593-4413-AEBA-71D75D7F2D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4515" y="5906472"/>
            <a:ext cx="744066" cy="744066"/>
          </a:xfrm>
          <a:prstGeom prst="rect">
            <a:avLst/>
          </a:prstGeom>
        </p:spPr>
      </p:pic>
      <p:sp>
        <p:nvSpPr>
          <p:cNvPr id="11" name="ZoneTexte 10">
            <a:extLst>
              <a:ext uri="{FF2B5EF4-FFF2-40B4-BE49-F238E27FC236}">
                <a16:creationId xmlns:a16="http://schemas.microsoft.com/office/drawing/2014/main" id="{FD1F668F-7962-4BA0-B924-BE74A5238D51}"/>
              </a:ext>
            </a:extLst>
          </p:cNvPr>
          <p:cNvSpPr txBox="1"/>
          <p:nvPr/>
        </p:nvSpPr>
        <p:spPr>
          <a:xfrm>
            <a:off x="8309575" y="6442719"/>
            <a:ext cx="1494320" cy="292388"/>
          </a:xfrm>
          <a:prstGeom prst="rect">
            <a:avLst/>
          </a:prstGeom>
          <a:noFill/>
        </p:spPr>
        <p:txBody>
          <a:bodyPr wrap="none" rtlCol="0">
            <a:spAutoFit/>
          </a:bodyPr>
          <a:lstStyle/>
          <a:p>
            <a:r>
              <a:rPr lang="fr-BE" sz="1300">
                <a:latin typeface="Taffy" panose="03050402030202030204" pitchFamily="66" charset="0"/>
              </a:rPr>
              <a:t>Retour aux acteurs</a:t>
            </a:r>
          </a:p>
        </p:txBody>
      </p:sp>
      <p:pic>
        <p:nvPicPr>
          <p:cNvPr id="5" name="Image 4">
            <a:extLst>
              <a:ext uri="{FF2B5EF4-FFF2-40B4-BE49-F238E27FC236}">
                <a16:creationId xmlns:a16="http://schemas.microsoft.com/office/drawing/2014/main" id="{9D60F57D-7490-436F-8E97-425376DB90B1}"/>
              </a:ext>
            </a:extLst>
          </p:cNvPr>
          <p:cNvPicPr>
            <a:picLocks noChangeAspect="1"/>
          </p:cNvPicPr>
          <p:nvPr/>
        </p:nvPicPr>
        <p:blipFill>
          <a:blip r:embed="rId8"/>
          <a:stretch>
            <a:fillRect/>
          </a:stretch>
        </p:blipFill>
        <p:spPr>
          <a:xfrm>
            <a:off x="807937" y="1510488"/>
            <a:ext cx="5300830" cy="2408041"/>
          </a:xfrm>
          <a:prstGeom prst="rect">
            <a:avLst/>
          </a:prstGeom>
        </p:spPr>
      </p:pic>
      <p:pic>
        <p:nvPicPr>
          <p:cNvPr id="8" name="Image 7">
            <a:extLst>
              <a:ext uri="{FF2B5EF4-FFF2-40B4-BE49-F238E27FC236}">
                <a16:creationId xmlns:a16="http://schemas.microsoft.com/office/drawing/2014/main" id="{6337DB2C-FCCF-1585-0E38-B1D7F261A6CE}"/>
              </a:ext>
            </a:extLst>
          </p:cNvPr>
          <p:cNvPicPr>
            <a:picLocks noChangeAspect="1"/>
          </p:cNvPicPr>
          <p:nvPr/>
        </p:nvPicPr>
        <p:blipFill>
          <a:blip r:embed="rId9"/>
          <a:stretch>
            <a:fillRect/>
          </a:stretch>
        </p:blipFill>
        <p:spPr>
          <a:xfrm>
            <a:off x="6609113" y="1054300"/>
            <a:ext cx="2407435" cy="3411917"/>
          </a:xfrm>
          <a:prstGeom prst="rect">
            <a:avLst/>
          </a:prstGeom>
        </p:spPr>
      </p:pic>
      <p:pic>
        <p:nvPicPr>
          <p:cNvPr id="6" name="Image 5">
            <a:extLst>
              <a:ext uri="{FF2B5EF4-FFF2-40B4-BE49-F238E27FC236}">
                <a16:creationId xmlns:a16="http://schemas.microsoft.com/office/drawing/2014/main" id="{FB5731BA-B369-1808-024B-AFDE7CC722C4}"/>
              </a:ext>
            </a:extLst>
          </p:cNvPr>
          <p:cNvPicPr>
            <a:picLocks noChangeAspect="1"/>
          </p:cNvPicPr>
          <p:nvPr/>
        </p:nvPicPr>
        <p:blipFill>
          <a:blip r:embed="rId10"/>
          <a:stretch>
            <a:fillRect/>
          </a:stretch>
        </p:blipFill>
        <p:spPr>
          <a:xfrm>
            <a:off x="309303" y="4059722"/>
            <a:ext cx="3348507" cy="2529191"/>
          </a:xfrm>
          <a:prstGeom prst="rect">
            <a:avLst/>
          </a:prstGeom>
        </p:spPr>
      </p:pic>
      <p:pic>
        <p:nvPicPr>
          <p:cNvPr id="9" name="Image 8">
            <a:extLst>
              <a:ext uri="{FF2B5EF4-FFF2-40B4-BE49-F238E27FC236}">
                <a16:creationId xmlns:a16="http://schemas.microsoft.com/office/drawing/2014/main" id="{E22E0A80-7D5E-B001-7BC8-C5371A035021}"/>
              </a:ext>
            </a:extLst>
          </p:cNvPr>
          <p:cNvPicPr>
            <a:picLocks noChangeAspect="1"/>
          </p:cNvPicPr>
          <p:nvPr/>
        </p:nvPicPr>
        <p:blipFill>
          <a:blip r:embed="rId11"/>
          <a:stretch>
            <a:fillRect/>
          </a:stretch>
        </p:blipFill>
        <p:spPr>
          <a:xfrm>
            <a:off x="3827727" y="4072603"/>
            <a:ext cx="3418362" cy="2567115"/>
          </a:xfrm>
          <a:prstGeom prst="rect">
            <a:avLst/>
          </a:prstGeom>
        </p:spPr>
      </p:pic>
    </p:spTree>
    <p:extLst>
      <p:ext uri="{BB962C8B-B14F-4D97-AF65-F5344CB8AC3E}">
        <p14:creationId xmlns:p14="http://schemas.microsoft.com/office/powerpoint/2010/main" val="2965648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03032" y="907343"/>
            <a:ext cx="9708834" cy="6017032"/>
          </a:xfrm>
          <a:prstGeom prst="rect">
            <a:avLst/>
          </a:prstGeom>
          <a:noFill/>
        </p:spPr>
        <p:txBody>
          <a:bodyPr wrap="square" lIns="91440" tIns="45720" rIns="91440" bIns="45720" rtlCol="0" anchor="t">
            <a:spAutoFit/>
          </a:bodyPr>
          <a:lstStyle/>
          <a:p>
            <a:r>
              <a:rPr lang="fr-BE" b="1" u="sng">
                <a:latin typeface="Taffy" panose="03050402030202030204" pitchFamily="66" charset="0"/>
              </a:rPr>
              <a:t>Bénévoles</a:t>
            </a:r>
            <a:r>
              <a:rPr lang="fr-BE">
                <a:latin typeface="Taffy" panose="03050402030202030204" pitchFamily="66" charset="0"/>
              </a:rPr>
              <a:t> </a:t>
            </a:r>
          </a:p>
          <a:p>
            <a:endParaRPr lang="fr-BE" sz="1300">
              <a:latin typeface="Taffy" panose="03050402030202030204" pitchFamily="66" charset="0"/>
            </a:endParaRPr>
          </a:p>
          <a:p>
            <a:pPr algn="l"/>
            <a:r>
              <a:rPr lang="fr-BE" sz="1600" b="1">
                <a:latin typeface="Taffy" panose="03050402030202030204" pitchFamily="66" charset="0"/>
              </a:rPr>
              <a:t>B</a:t>
            </a:r>
            <a:r>
              <a:rPr lang="fr-BE" sz="1600" b="1" i="0" u="none" strike="noStrike" baseline="0">
                <a:latin typeface="Taffy" panose="03050402030202030204" pitchFamily="66" charset="0"/>
              </a:rPr>
              <a:t>ibliothèque :</a:t>
            </a:r>
          </a:p>
          <a:p>
            <a:pPr algn="l"/>
            <a:r>
              <a:rPr lang="fr-BE" sz="1400" b="0" i="0" u="none" strike="noStrike" baseline="0">
                <a:latin typeface="Taffy" panose="03050402030202030204" pitchFamily="66" charset="0"/>
              </a:rPr>
              <a:t>Depuis des années, des mamans bénévoles d’anciens élèves ou d'élèves actuels assurent un service de bibliothèque. Depuis 5 ans, une grand-maman d’élèves actuels présente tous les 15 jours un large éventail de livres (+/- 2000 titres) aux enfants de 2,5 ans à la 6ème primaire. Une participation de 1,5 € pour l’année est demandée pour assurer le bon fonctionnement de cette bibliothèque</a:t>
            </a:r>
          </a:p>
          <a:p>
            <a:pPr algn="l"/>
            <a:r>
              <a:rPr lang="fr-BE" sz="1400" b="0" i="0" u="none" strike="noStrike" baseline="0">
                <a:latin typeface="Taffy" panose="03050402030202030204" pitchFamily="66" charset="0"/>
              </a:rPr>
              <a:t>(fiches, réparations, pertes…). Ce montant est facturé en début d’année. Tout livre perdu ou détérioré devra être remplacé à l’identique ou remboursé.</a:t>
            </a:r>
          </a:p>
          <a:p>
            <a:r>
              <a:rPr lang="fr-BE" sz="1400" b="1" i="0" u="none" strike="noStrike" baseline="0">
                <a:latin typeface="Taffy"/>
              </a:rPr>
              <a:t>Mamys bénévoles </a:t>
            </a:r>
            <a:r>
              <a:rPr lang="fr-BE" sz="1400" b="0" i="0" u="none" strike="noStrike" baseline="0">
                <a:latin typeface="Taffy"/>
              </a:rPr>
              <a:t>: Madame Julienne Gerin (grand-mère de </a:t>
            </a:r>
            <a:r>
              <a:rPr lang="fr-BE" sz="1400" b="0" i="0" u="none" strike="noStrike" baseline="0" err="1">
                <a:latin typeface="Taffy"/>
              </a:rPr>
              <a:t>Lyam</a:t>
            </a:r>
            <a:r>
              <a:rPr lang="fr-BE" sz="1400" b="0" i="0" u="none" strike="noStrike" baseline="0">
                <a:latin typeface="Taffy"/>
              </a:rPr>
              <a:t> </a:t>
            </a:r>
            <a:r>
              <a:rPr lang="fr-BE" sz="1400" b="0" i="0" u="none" strike="noStrike" baseline="0" err="1">
                <a:latin typeface="Taffy"/>
              </a:rPr>
              <a:t>Troch</a:t>
            </a:r>
            <a:r>
              <a:rPr lang="fr-BE" sz="1400" b="0" i="0" u="none" strike="noStrike" baseline="0">
                <a:latin typeface="Taffy"/>
              </a:rPr>
              <a:t>) et </a:t>
            </a:r>
            <a:r>
              <a:rPr lang="fr-BE" sz="1400">
                <a:latin typeface="Taffy"/>
              </a:rPr>
              <a:t>Madame Mali</a:t>
            </a:r>
            <a:r>
              <a:rPr lang="fr-BE" sz="1400" b="0" i="0" u="none" strike="noStrike" baseline="0">
                <a:latin typeface="Taffy"/>
              </a:rPr>
              <a:t> (grand-mère de Largo)</a:t>
            </a:r>
          </a:p>
          <a:p>
            <a:pPr algn="l"/>
            <a:endParaRPr lang="fr-BE" sz="1400" b="1">
              <a:latin typeface="Taffy" panose="03050402030202030204" pitchFamily="66" charset="0"/>
            </a:endParaRPr>
          </a:p>
          <a:p>
            <a:pPr algn="l"/>
            <a:r>
              <a:rPr lang="fr-BE" sz="1600" b="1">
                <a:latin typeface="Taffy" panose="03050402030202030204" pitchFamily="66" charset="0"/>
              </a:rPr>
              <a:t>R</a:t>
            </a:r>
            <a:r>
              <a:rPr lang="fr-BE" sz="1600" b="1" i="0" u="none" strike="noStrike" baseline="0">
                <a:latin typeface="Taffy" panose="03050402030202030204" pitchFamily="66" charset="0"/>
              </a:rPr>
              <a:t>allye lecture :</a:t>
            </a:r>
          </a:p>
          <a:p>
            <a:pPr algn="l"/>
            <a:r>
              <a:rPr lang="fr-BE" sz="1400" b="0" i="0" u="none" strike="noStrike" baseline="0">
                <a:latin typeface="Taffy"/>
              </a:rPr>
              <a:t>Le rallye lecture des classes de </a:t>
            </a:r>
            <a:r>
              <a:rPr lang="fr-BE" sz="1400">
                <a:latin typeface="Taffy"/>
              </a:rPr>
              <a:t>3e</a:t>
            </a:r>
            <a:r>
              <a:rPr lang="fr-BE" sz="1400" b="0" i="0" u="none" strike="noStrike" baseline="0">
                <a:latin typeface="Taffy"/>
              </a:rPr>
              <a:t> et </a:t>
            </a:r>
            <a:r>
              <a:rPr lang="fr-BE" sz="1400">
                <a:latin typeface="Taffy"/>
              </a:rPr>
              <a:t>4e</a:t>
            </a:r>
            <a:r>
              <a:rPr lang="fr-BE" sz="1400" b="0" i="0" u="none" strike="noStrike" baseline="0">
                <a:latin typeface="Taffy"/>
              </a:rPr>
              <a:t> </a:t>
            </a:r>
            <a:r>
              <a:rPr lang="fr-BE" sz="1400">
                <a:latin typeface="Taffy"/>
              </a:rPr>
              <a:t>primaire</a:t>
            </a:r>
            <a:r>
              <a:rPr lang="fr-BE" sz="1400" b="0" i="0" u="none" strike="noStrike" baseline="0">
                <a:latin typeface="Taffy"/>
              </a:rPr>
              <a:t> et des classes de </a:t>
            </a:r>
            <a:r>
              <a:rPr lang="fr-BE" sz="1400">
                <a:latin typeface="Taffy"/>
              </a:rPr>
              <a:t>5e</a:t>
            </a:r>
            <a:r>
              <a:rPr lang="fr-BE" sz="1400" b="0" i="0" u="none" strike="noStrike" baseline="0">
                <a:latin typeface="Taffy"/>
              </a:rPr>
              <a:t> et </a:t>
            </a:r>
            <a:r>
              <a:rPr lang="fr-BE" sz="1400">
                <a:latin typeface="Taffy"/>
              </a:rPr>
              <a:t>6e</a:t>
            </a:r>
            <a:r>
              <a:rPr lang="fr-BE" sz="1400" b="0" i="0" u="none" strike="noStrike" baseline="0">
                <a:latin typeface="Taffy"/>
              </a:rPr>
              <a:t> </a:t>
            </a:r>
            <a:r>
              <a:rPr lang="fr-BE" sz="1400">
                <a:latin typeface="Taffy"/>
              </a:rPr>
              <a:t>primaire</a:t>
            </a:r>
            <a:r>
              <a:rPr lang="fr-BE" sz="1400" b="0" i="0" u="none" strike="noStrike" baseline="0">
                <a:latin typeface="Taffy"/>
              </a:rPr>
              <a:t> est une invitation au pays des livres, des mots et des histoires. Pendant 8 semaines, deux mamans d’anciens élèves viennent présenter des livres qu’elles ont lus, aux enfants de ces 4 années.</a:t>
            </a:r>
            <a:r>
              <a:rPr lang="fr-BE" sz="1400">
                <a:latin typeface="Taffy"/>
              </a:rPr>
              <a:t> </a:t>
            </a:r>
            <a:r>
              <a:rPr lang="fr-BE" sz="1400" b="0" i="0" u="none" strike="noStrike" baseline="0">
                <a:latin typeface="Taffy"/>
              </a:rPr>
              <a:t>Les enfants prennent le temps d’écoute, de toucher et de se laisser emporter dans le train du rêve. Pour chaque livre lu, un questionnaire est préparé et chaque enfant prend le temps d’y répondre. A nous alors de voir si l’enfant a bien compris l’histoire lue, s’il a été attentif et surtout s’il a eu envie de monter à bord du train. Notre but est simplement de lui donner </a:t>
            </a:r>
            <a:r>
              <a:rPr lang="fr-BE" sz="1400" b="1" i="0" u="none" strike="noStrike" baseline="0">
                <a:latin typeface="Taffy"/>
              </a:rPr>
              <a:t>le goût de lire </a:t>
            </a:r>
            <a:r>
              <a:rPr lang="fr-BE" sz="1400" b="0" i="0" u="none" strike="noStrike" baseline="0">
                <a:latin typeface="Taffy"/>
              </a:rPr>
              <a:t>et, également, de se procurer des livres facilement, d’aider les élèves à être réguliers dans leur travail et d’aller au bout des choses…. </a:t>
            </a:r>
            <a:r>
              <a:rPr lang="fr-BE" sz="1400" b="1" i="0" u="none" strike="noStrike" baseline="0">
                <a:latin typeface="Taffy"/>
              </a:rPr>
              <a:t>Il ne s’agit en rien d’une compétition entre enfants ! </a:t>
            </a:r>
            <a:r>
              <a:rPr lang="fr-BE" sz="1400" b="0" i="0" u="none" strike="noStrike" baseline="0">
                <a:latin typeface="Taffy"/>
              </a:rPr>
              <a:t>Au bout de ce voyage, des découvertes, une approche de la lecture et des moments inoubliables avec, comme récompense, un diplôme valorisant l’être, l’envie de lire... Que d’agréables surprises au bout du chemin parcouru ensemble! Que de progrès ! Et que de plaisirs partagés... Tout livre perdu ou détérioré devra être remplacé à l’identique ou être remboursé.</a:t>
            </a:r>
          </a:p>
          <a:p>
            <a:pPr algn="l"/>
            <a:endParaRPr lang="fr-BE" sz="1400" b="0" i="0" u="none" strike="noStrike" baseline="0">
              <a:latin typeface="Taffy"/>
            </a:endParaRPr>
          </a:p>
          <a:p>
            <a:pPr algn="l"/>
            <a:r>
              <a:rPr lang="fr-BE" sz="1400" b="0" i="0" u="none" strike="noStrike" baseline="0">
                <a:latin typeface="Taffy" panose="03050402030202030204" pitchFamily="66" charset="0"/>
              </a:rPr>
              <a:t>Mme Sandrine</a:t>
            </a:r>
          </a:p>
          <a:p>
            <a:pPr algn="l"/>
            <a:endParaRPr lang="fr-BE" sz="1400">
              <a:latin typeface="Taffy" panose="03050402030202030204" pitchFamily="66" charset="0"/>
            </a:endParaRPr>
          </a:p>
          <a:p>
            <a:pPr algn="l"/>
            <a:r>
              <a:rPr lang="fr-BE" sz="1400">
                <a:latin typeface="Taffy" panose="03050402030202030204" pitchFamily="66" charset="0"/>
              </a:rPr>
              <a:t>Rallye Lecture P5 et P6 : du 04/09 au 16/10 avec la remise des diplômes le 20/11/2024</a:t>
            </a:r>
          </a:p>
          <a:p>
            <a:pPr algn="l"/>
            <a:r>
              <a:rPr lang="fr-BE" sz="1400">
                <a:latin typeface="Taffy" panose="03050402030202030204" pitchFamily="66" charset="0"/>
              </a:rPr>
              <a:t>Rallye Lecture P3 et P4 : du 08/01 au 19/02 avec la remise des diplômes le 26/03/2025</a:t>
            </a:r>
          </a:p>
          <a:p>
            <a:pPr algn="l"/>
            <a:endParaRPr lang="fr-BE" sz="1400" b="1">
              <a:latin typeface="Taffy" panose="03050402030202030204" pitchFamily="66" charset="0"/>
            </a:endParaRP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pic>
        <p:nvPicPr>
          <p:cNvPr id="10" name="Graphique 9" descr="Retour avec un remplissage uni">
            <a:hlinkClick r:id="rId6" action="ppaction://hlinksldjump"/>
            <a:extLst>
              <a:ext uri="{FF2B5EF4-FFF2-40B4-BE49-F238E27FC236}">
                <a16:creationId xmlns:a16="http://schemas.microsoft.com/office/drawing/2014/main" id="{C08D453D-AA3F-4389-B768-6DA9DBBD69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15499" y="6025358"/>
            <a:ext cx="744066" cy="744066"/>
          </a:xfrm>
          <a:prstGeom prst="rect">
            <a:avLst/>
          </a:prstGeom>
        </p:spPr>
      </p:pic>
      <p:sp>
        <p:nvSpPr>
          <p:cNvPr id="11" name="ZoneTexte 10">
            <a:extLst>
              <a:ext uri="{FF2B5EF4-FFF2-40B4-BE49-F238E27FC236}">
                <a16:creationId xmlns:a16="http://schemas.microsoft.com/office/drawing/2014/main" id="{66C1D599-575D-45D6-85C7-7C2CCC16A5DA}"/>
              </a:ext>
            </a:extLst>
          </p:cNvPr>
          <p:cNvSpPr txBox="1"/>
          <p:nvPr/>
        </p:nvSpPr>
        <p:spPr>
          <a:xfrm>
            <a:off x="8380559" y="6561605"/>
            <a:ext cx="1494320" cy="292388"/>
          </a:xfrm>
          <a:prstGeom prst="rect">
            <a:avLst/>
          </a:prstGeom>
          <a:noFill/>
        </p:spPr>
        <p:txBody>
          <a:bodyPr wrap="none" rtlCol="0">
            <a:spAutoFit/>
          </a:bodyPr>
          <a:lstStyle/>
          <a:p>
            <a:r>
              <a:rPr lang="fr-BE" sz="1300">
                <a:latin typeface="Taffy" panose="03050402030202030204" pitchFamily="66" charset="0"/>
              </a:rPr>
              <a:t>Retour aux acteurs</a:t>
            </a:r>
          </a:p>
        </p:txBody>
      </p:sp>
    </p:spTree>
    <p:extLst>
      <p:ext uri="{BB962C8B-B14F-4D97-AF65-F5344CB8AC3E}">
        <p14:creationId xmlns:p14="http://schemas.microsoft.com/office/powerpoint/2010/main" val="2581303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Acteurs de l’école</a:t>
            </a:r>
          </a:p>
        </p:txBody>
      </p:sp>
      <p:sp>
        <p:nvSpPr>
          <p:cNvPr id="3" name="ZoneTexte 2">
            <a:extLst>
              <a:ext uri="{FF2B5EF4-FFF2-40B4-BE49-F238E27FC236}">
                <a16:creationId xmlns:a16="http://schemas.microsoft.com/office/drawing/2014/main" id="{BB555197-250B-4B4F-B63F-04AB6313607E}"/>
              </a:ext>
            </a:extLst>
          </p:cNvPr>
          <p:cNvSpPr txBox="1"/>
          <p:nvPr/>
        </p:nvSpPr>
        <p:spPr>
          <a:xfrm>
            <a:off x="197165" y="506171"/>
            <a:ext cx="9708834" cy="575542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1" i="0" u="sng" strike="noStrike" kern="1200" cap="none" spc="0" normalizeH="0" baseline="0" noProof="0" dirty="0">
              <a:ln>
                <a:noFill/>
              </a:ln>
              <a:solidFill>
                <a:prstClr val="black"/>
              </a:solidFill>
              <a:effectLst/>
              <a:uLnTx/>
              <a:uFillTx/>
              <a:latin typeface="Taffy" panose="0305040203020203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1" i="0" u="sng" strike="noStrike" kern="1200" cap="none" spc="0" normalizeH="0" baseline="0" noProof="0" dirty="0">
                <a:ln>
                  <a:noFill/>
                </a:ln>
                <a:solidFill>
                  <a:prstClr val="black"/>
                </a:solidFill>
                <a:effectLst/>
                <a:uLnTx/>
                <a:uFillTx/>
                <a:latin typeface="Taffy" panose="03050402030202030204" pitchFamily="66" charset="0"/>
                <a:ea typeface="+mn-ea"/>
                <a:cs typeface="+mn-cs"/>
              </a:rPr>
              <a:t>Bénévoles</a:t>
            </a:r>
            <a:r>
              <a:rPr kumimoji="0" lang="fr-BE" sz="1300" b="0" i="0" u="none" strike="noStrike" kern="1200" cap="none" spc="0" normalizeH="0" baseline="0" noProof="0" dirty="0">
                <a:ln>
                  <a:noFill/>
                </a:ln>
                <a:solidFill>
                  <a:prstClr val="black"/>
                </a:solidFill>
                <a:effectLst/>
                <a:uLnTx/>
                <a:uFillTx/>
                <a:latin typeface="Taffy" panose="03050402030202030204" pitchFamily="66"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300" dirty="0">
              <a:solidFill>
                <a:prstClr val="black"/>
              </a:solidFill>
              <a:latin typeface="Taffy" panose="03050402030202030204" pitchFamily="66" charset="0"/>
            </a:endParaRPr>
          </a:p>
          <a:p>
            <a:pPr algn="l"/>
            <a:r>
              <a:rPr lang="fr-BE" sz="1600" b="1" dirty="0">
                <a:latin typeface="Taffy" panose="03050402030202030204" pitchFamily="66" charset="0"/>
              </a:rPr>
              <a:t>A</a:t>
            </a:r>
            <a:r>
              <a:rPr lang="fr-BE" sz="1600" b="1" i="0" u="none" strike="noStrike" baseline="0" dirty="0">
                <a:latin typeface="Taffy" panose="03050402030202030204" pitchFamily="66" charset="0"/>
              </a:rPr>
              <a:t>telier de couture</a:t>
            </a:r>
          </a:p>
          <a:p>
            <a:pPr algn="l"/>
            <a:r>
              <a:rPr lang="fr-FR" sz="1300" b="0" i="0" dirty="0">
                <a:solidFill>
                  <a:srgbClr val="000000"/>
                </a:solidFill>
                <a:effectLst/>
                <a:latin typeface="Taffy" panose="03050402030202030204"/>
              </a:rPr>
              <a:t>Depuis plus de vingt ans, le cours de couture est né dans notre école.</a:t>
            </a:r>
          </a:p>
          <a:p>
            <a:pPr algn="l"/>
            <a:r>
              <a:rPr lang="fr-FR" sz="1300" b="0" i="0" dirty="0">
                <a:solidFill>
                  <a:srgbClr val="000000"/>
                </a:solidFill>
                <a:effectLst/>
                <a:latin typeface="Taffy" panose="03050402030202030204"/>
              </a:rPr>
              <a:t>Nos objectifs seront avant tout d'encourager les élèves à aller jusqu'au bout de leur ouvrage mais aussi, d’apprendre à enfiler une aiguille, à nouer, arrêter son fil, suivre un patron et, apprendre le point arrière. Le cours s’adresse tant aux filles qu'aux garçons de la 3ème à la 6ème primaire. Les élèves emmènent leur ouvrage à la maison après la Fête d’école où crabes, pieuvres, girafes, canards, chiens, … seront exposés.</a:t>
            </a:r>
          </a:p>
          <a:p>
            <a:pPr algn="l"/>
            <a:endParaRPr lang="fr-FR" sz="1300" b="0" i="0" dirty="0">
              <a:solidFill>
                <a:srgbClr val="000000"/>
              </a:solidFill>
              <a:effectLst/>
              <a:latin typeface="Taffy" panose="03050402030202030204"/>
            </a:endParaRPr>
          </a:p>
          <a:p>
            <a:pPr algn="l"/>
            <a:r>
              <a:rPr lang="fr-FR" sz="1300" b="1" i="0" dirty="0">
                <a:solidFill>
                  <a:srgbClr val="000000"/>
                </a:solidFill>
                <a:effectLst/>
                <a:latin typeface="Taffy" panose="03050402030202030204"/>
              </a:rPr>
              <a:t>Bénévoles :</a:t>
            </a:r>
            <a:r>
              <a:rPr lang="fr-FR" sz="1300" b="0" i="0" dirty="0">
                <a:solidFill>
                  <a:srgbClr val="000000"/>
                </a:solidFill>
                <a:effectLst/>
                <a:latin typeface="Taffy" panose="03050402030202030204"/>
              </a:rPr>
              <a:t>Sandrine Vandenbussche-Staelens: sandrine.vandenbussche</a:t>
            </a:r>
            <a:r>
              <a:rPr lang="fr-FR" sz="1300" dirty="0">
                <a:solidFill>
                  <a:srgbClr val="000000"/>
                </a:solidFill>
                <a:latin typeface="Taffy" panose="03050402030202030204"/>
              </a:rPr>
              <a:t>@cste.be</a:t>
            </a:r>
            <a:r>
              <a:rPr lang="fr-FR" sz="1300" b="0" i="0" dirty="0">
                <a:solidFill>
                  <a:srgbClr val="000000"/>
                </a:solidFill>
                <a:effectLst/>
                <a:latin typeface="Taffy" panose="03050402030202030204"/>
              </a:rPr>
              <a:t> (maman d’anciens élèves), Mme Bernadette Moreau (grand-mère d’anciens élèves), Mme Martine </a:t>
            </a:r>
            <a:r>
              <a:rPr lang="fr-FR" sz="1300" b="0" i="0" dirty="0" err="1">
                <a:solidFill>
                  <a:srgbClr val="000000"/>
                </a:solidFill>
                <a:effectLst/>
                <a:latin typeface="Taffy" panose="03050402030202030204"/>
              </a:rPr>
              <a:t>Schoreels</a:t>
            </a:r>
            <a:r>
              <a:rPr lang="fr-FR" sz="1300" b="0" i="0" dirty="0">
                <a:solidFill>
                  <a:srgbClr val="000000"/>
                </a:solidFill>
                <a:effectLst/>
                <a:latin typeface="Taffy" panose="03050402030202030204"/>
              </a:rPr>
              <a:t> (maman de Mme Vanessa W.), </a:t>
            </a:r>
            <a:r>
              <a:rPr lang="fr-FR" sz="1300" b="0" i="0">
                <a:solidFill>
                  <a:srgbClr val="000000"/>
                </a:solidFill>
                <a:effectLst/>
                <a:latin typeface="Taffy" panose="03050402030202030204"/>
              </a:rPr>
              <a:t>Mme Mady </a:t>
            </a:r>
            <a:r>
              <a:rPr lang="fr-FR" sz="1300" b="0" i="0" dirty="0">
                <a:solidFill>
                  <a:srgbClr val="000000"/>
                </a:solidFill>
                <a:effectLst/>
                <a:latin typeface="Taffy" panose="03050402030202030204"/>
              </a:rPr>
              <a:t>(Grand-Mère de Valentin Fievez)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300" b="0" i="0" u="none" strike="noStrike" kern="1200" cap="none" spc="0" normalizeH="0" baseline="0" noProof="0" dirty="0">
              <a:ln>
                <a:noFill/>
              </a:ln>
              <a:solidFill>
                <a:prstClr val="black"/>
              </a:solidFill>
              <a:effectLst/>
              <a:uLnTx/>
              <a:uFillTx/>
              <a:latin typeface="Taffy" panose="0305040203020203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300" b="0" i="0" u="none" strike="noStrike" kern="1200" cap="none" spc="0" normalizeH="0" baseline="0" noProof="0" dirty="0">
              <a:ln>
                <a:noFill/>
              </a:ln>
              <a:solidFill>
                <a:prstClr val="black"/>
              </a:solidFill>
              <a:effectLst/>
              <a:uLnTx/>
              <a:uFillTx/>
              <a:latin typeface="Taffy" panose="0305040203020203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err="1">
                <a:ln>
                  <a:noFill/>
                </a:ln>
                <a:solidFill>
                  <a:prstClr val="black"/>
                </a:solidFill>
                <a:effectLst/>
                <a:uLnTx/>
                <a:uFillTx/>
                <a:latin typeface="Taffy" panose="03050402030202030204" pitchFamily="66" charset="0"/>
                <a:ea typeface="+mn-ea"/>
                <a:cs typeface="+mn-cs"/>
              </a:rPr>
              <a:t>VéloBus</a:t>
            </a:r>
            <a:endParaRPr kumimoji="0" lang="fr-BE" sz="1600" b="1" i="0" u="none" strike="noStrike" kern="1200" cap="none" spc="0" normalizeH="0" baseline="0" noProof="0" dirty="0">
              <a:ln>
                <a:noFill/>
              </a:ln>
              <a:solidFill>
                <a:prstClr val="black"/>
              </a:solidFill>
              <a:effectLst/>
              <a:uLnTx/>
              <a:uFillTx/>
              <a:latin typeface="Taffy" panose="03050402030202030204" pitchFamily="66" charset="0"/>
              <a:ea typeface="+mn-ea"/>
              <a:cs typeface="+mn-cs"/>
            </a:endParaRPr>
          </a:p>
          <a:p>
            <a:pPr algn="l"/>
            <a:r>
              <a:rPr lang="fr-FR" sz="1300" b="0" i="0" dirty="0">
                <a:solidFill>
                  <a:srgbClr val="201F1E"/>
                </a:solidFill>
                <a:effectLst/>
                <a:latin typeface="Taffy" panose="03050402030202030204"/>
              </a:rPr>
              <a:t>Un </a:t>
            </a:r>
            <a:r>
              <a:rPr lang="fr-FR" sz="1300" b="0" i="0" dirty="0" err="1">
                <a:solidFill>
                  <a:srgbClr val="201F1E"/>
                </a:solidFill>
                <a:effectLst/>
                <a:latin typeface="Taffy" panose="03050402030202030204"/>
              </a:rPr>
              <a:t>Vélobus</a:t>
            </a:r>
            <a:r>
              <a:rPr lang="fr-FR" sz="1300" b="0" i="0" dirty="0">
                <a:solidFill>
                  <a:srgbClr val="201F1E"/>
                </a:solidFill>
                <a:effectLst/>
                <a:latin typeface="Taffy" panose="03050402030202030204"/>
              </a:rPr>
              <a:t> est organisé en collaboration avec le Gracq de Court-St-Etienne.</a:t>
            </a:r>
          </a:p>
          <a:p>
            <a:pPr algn="l"/>
            <a:r>
              <a:rPr lang="fr-FR" sz="1300" b="1" i="0" dirty="0" err="1">
                <a:solidFill>
                  <a:srgbClr val="201F1E"/>
                </a:solidFill>
                <a:effectLst/>
                <a:latin typeface="Taffy" panose="03050402030202030204"/>
              </a:rPr>
              <a:t>Vélobus</a:t>
            </a:r>
            <a:r>
              <a:rPr lang="fr-FR" sz="1300" b="0" i="0" dirty="0">
                <a:solidFill>
                  <a:srgbClr val="201F1E"/>
                </a:solidFill>
                <a:effectLst/>
                <a:latin typeface="Taffy" panose="03050402030202030204"/>
              </a:rPr>
              <a:t>: groupe d'enfants encadrés d'adultes et de grands ados se rendant à l'école à vélo en suivant un parcours prédéfini; le but du </a:t>
            </a:r>
            <a:r>
              <a:rPr lang="fr-FR" sz="1300" dirty="0" err="1">
                <a:solidFill>
                  <a:srgbClr val="201F1E"/>
                </a:solidFill>
                <a:latin typeface="Taffy" panose="03050402030202030204"/>
              </a:rPr>
              <a:t>V</a:t>
            </a:r>
            <a:r>
              <a:rPr lang="fr-FR" sz="1300" b="0" i="0" dirty="0" err="1">
                <a:solidFill>
                  <a:srgbClr val="201F1E"/>
                </a:solidFill>
                <a:effectLst/>
                <a:latin typeface="Taffy" panose="03050402030202030204"/>
              </a:rPr>
              <a:t>élobus</a:t>
            </a:r>
            <a:r>
              <a:rPr lang="fr-FR" sz="1300" b="0" i="0" dirty="0">
                <a:solidFill>
                  <a:srgbClr val="201F1E"/>
                </a:solidFill>
                <a:effectLst/>
                <a:latin typeface="Taffy" panose="03050402030202030204"/>
              </a:rPr>
              <a:t> est d'être régulier, et a lieu un jour par semaine.</a:t>
            </a:r>
          </a:p>
          <a:p>
            <a:pPr algn="l"/>
            <a:r>
              <a:rPr lang="fr-FR" sz="1300" b="0" i="0" dirty="0">
                <a:solidFill>
                  <a:srgbClr val="201F1E"/>
                </a:solidFill>
                <a:effectLst/>
                <a:latin typeface="Taffy" panose="03050402030202030204"/>
              </a:rPr>
              <a:t>3 trajets sont possibles dont voici les points de départ: </a:t>
            </a:r>
          </a:p>
          <a:p>
            <a:pPr algn="l"/>
            <a:r>
              <a:rPr lang="fr-FR" sz="1300" b="0" i="0" dirty="0">
                <a:solidFill>
                  <a:srgbClr val="201F1E"/>
                </a:solidFill>
                <a:effectLst/>
                <a:latin typeface="Taffy" panose="03050402030202030204"/>
              </a:rPr>
              <a:t>- </a:t>
            </a:r>
            <a:r>
              <a:rPr lang="fr-FR" sz="1300" b="0" i="0" dirty="0" err="1">
                <a:solidFill>
                  <a:srgbClr val="201F1E"/>
                </a:solidFill>
                <a:effectLst/>
                <a:latin typeface="Taffy" panose="03050402030202030204"/>
              </a:rPr>
              <a:t>Bousval</a:t>
            </a:r>
            <a:r>
              <a:rPr lang="fr-FR" sz="1300" b="0" i="0" dirty="0">
                <a:solidFill>
                  <a:srgbClr val="201F1E"/>
                </a:solidFill>
                <a:effectLst/>
                <a:latin typeface="Taffy" panose="03050402030202030204"/>
              </a:rPr>
              <a:t> parking du centre sportif</a:t>
            </a:r>
          </a:p>
          <a:p>
            <a:pPr algn="l"/>
            <a:r>
              <a:rPr lang="fr-FR" sz="1300" b="0" i="0" dirty="0">
                <a:solidFill>
                  <a:srgbClr val="201F1E"/>
                </a:solidFill>
                <a:effectLst/>
                <a:latin typeface="Taffy" panose="03050402030202030204"/>
              </a:rPr>
              <a:t>- Beaurieux, ferme de Beaurieux</a:t>
            </a:r>
          </a:p>
          <a:p>
            <a:pPr algn="l"/>
            <a:r>
              <a:rPr lang="fr-FR" sz="1300" b="0" i="0" dirty="0">
                <a:solidFill>
                  <a:srgbClr val="201F1E"/>
                </a:solidFill>
                <a:effectLst/>
                <a:latin typeface="Taffy" panose="03050402030202030204"/>
              </a:rPr>
              <a:t>- Ottignies, maison de la Laïcité</a:t>
            </a:r>
          </a:p>
          <a:p>
            <a:pPr algn="l"/>
            <a:r>
              <a:rPr lang="fr-FR" sz="1300" b="0" i="0" dirty="0">
                <a:solidFill>
                  <a:srgbClr val="201F1E"/>
                </a:solidFill>
                <a:effectLst/>
                <a:latin typeface="Taffy" panose="03050402030202030204"/>
              </a:rPr>
              <a:t>Il est encadré en partie par les parents dont les enfants participent et par des bénévoles du Gracq.</a:t>
            </a:r>
          </a:p>
          <a:p>
            <a:pPr algn="l"/>
            <a:r>
              <a:rPr lang="fr-FR" sz="1300" b="0" i="0" dirty="0">
                <a:solidFill>
                  <a:srgbClr val="201F1E"/>
                </a:solidFill>
                <a:effectLst/>
                <a:latin typeface="Taffy" panose="03050402030202030204"/>
              </a:rPr>
              <a:t>Il s’adresse aux enfants qui ont déjà une bonne autonomie sur leur vélo. Si votre enfant est débutant, il est nécessaire qu’un de ses parents l’accompagne au sein du </a:t>
            </a:r>
            <a:r>
              <a:rPr lang="fr-FR" sz="1300" dirty="0" err="1">
                <a:solidFill>
                  <a:srgbClr val="201F1E"/>
                </a:solidFill>
                <a:latin typeface="Taffy" panose="03050402030202030204"/>
              </a:rPr>
              <a:t>V</a:t>
            </a:r>
            <a:r>
              <a:rPr lang="fr-FR" sz="1300" b="0" i="0" dirty="0" err="1">
                <a:solidFill>
                  <a:srgbClr val="201F1E"/>
                </a:solidFill>
                <a:effectLst/>
                <a:latin typeface="Taffy" panose="03050402030202030204"/>
              </a:rPr>
              <a:t>élobus</a:t>
            </a:r>
            <a:r>
              <a:rPr lang="fr-FR" sz="1300" b="0" i="0" dirty="0">
                <a:solidFill>
                  <a:srgbClr val="201F1E"/>
                </a:solidFill>
                <a:effectLst/>
                <a:latin typeface="Taffy" panose="03050402030202030204"/>
              </a:rPr>
              <a:t>.</a:t>
            </a:r>
          </a:p>
          <a:p>
            <a:pPr algn="l"/>
            <a:r>
              <a:rPr lang="fr-FR" sz="1300" b="0" i="0" dirty="0">
                <a:solidFill>
                  <a:srgbClr val="201F1E"/>
                </a:solidFill>
                <a:effectLst/>
                <a:latin typeface="Taffy" panose="03050402030202030204"/>
              </a:rPr>
              <a:t>Les informations complémentaires et inscriptions se feront via un </a:t>
            </a:r>
            <a:r>
              <a:rPr lang="fr-FR" sz="1300" b="0" i="0" dirty="0" err="1">
                <a:solidFill>
                  <a:srgbClr val="201F1E"/>
                </a:solidFill>
                <a:effectLst/>
                <a:latin typeface="Taffy" panose="03050402030202030204"/>
              </a:rPr>
              <a:t>Konecto</a:t>
            </a:r>
            <a:r>
              <a:rPr lang="fr-FR" sz="1300" b="0" i="0" dirty="0">
                <a:solidFill>
                  <a:srgbClr val="201F1E"/>
                </a:solidFill>
                <a:effectLst/>
                <a:latin typeface="Taffy" panose="03050402030202030204"/>
              </a:rPr>
              <a:t> début d’année. </a:t>
            </a:r>
          </a:p>
          <a:p>
            <a:pPr algn="l"/>
            <a:endParaRPr lang="fr-FR" sz="1300" b="0" i="0" dirty="0">
              <a:solidFill>
                <a:srgbClr val="201F1E"/>
              </a:solidFill>
              <a:effectLst/>
              <a:latin typeface="Taffy" panose="03050402030202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400" b="1" i="0" u="none" strike="noStrike" kern="1200" cap="none" spc="0" normalizeH="0" baseline="0" noProof="0" dirty="0">
              <a:ln>
                <a:noFill/>
              </a:ln>
              <a:solidFill>
                <a:prstClr val="black"/>
              </a:solidFill>
              <a:effectLst/>
              <a:uLnTx/>
              <a:uFillTx/>
              <a:latin typeface="Taffy" panose="03050402030202030204" pitchFamily="66" charset="0"/>
              <a:ea typeface="+mn-ea"/>
              <a:cs typeface="+mn-cs"/>
            </a:endParaRP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 name="Graphique 9" descr="Retour avec un remplissage uni">
            <a:hlinkClick r:id="rId6" action="ppaction://hlinksldjump"/>
            <a:extLst>
              <a:ext uri="{FF2B5EF4-FFF2-40B4-BE49-F238E27FC236}">
                <a16:creationId xmlns:a16="http://schemas.microsoft.com/office/drawing/2014/main" id="{C08D453D-AA3F-4389-B768-6DA9DBBD69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15499" y="6025358"/>
            <a:ext cx="744066" cy="744066"/>
          </a:xfrm>
          <a:prstGeom prst="rect">
            <a:avLst/>
          </a:prstGeom>
        </p:spPr>
      </p:pic>
      <p:sp>
        <p:nvSpPr>
          <p:cNvPr id="11" name="ZoneTexte 10">
            <a:extLst>
              <a:ext uri="{FF2B5EF4-FFF2-40B4-BE49-F238E27FC236}">
                <a16:creationId xmlns:a16="http://schemas.microsoft.com/office/drawing/2014/main" id="{66C1D599-575D-45D6-85C7-7C2CCC16A5DA}"/>
              </a:ext>
            </a:extLst>
          </p:cNvPr>
          <p:cNvSpPr txBox="1"/>
          <p:nvPr/>
        </p:nvSpPr>
        <p:spPr>
          <a:xfrm>
            <a:off x="8380559" y="6561605"/>
            <a:ext cx="1494320"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300" b="0" i="0" u="none" strike="noStrike" kern="1200" cap="none" spc="0" normalizeH="0" baseline="0" noProof="0">
                <a:ln>
                  <a:noFill/>
                </a:ln>
                <a:solidFill>
                  <a:prstClr val="black"/>
                </a:solidFill>
                <a:effectLst/>
                <a:uLnTx/>
                <a:uFillTx/>
                <a:latin typeface="Taffy" panose="03050402030202030204" pitchFamily="66" charset="0"/>
                <a:ea typeface="+mn-ea"/>
                <a:cs typeface="+mn-cs"/>
              </a:rPr>
              <a:t>Retour aux acteurs</a:t>
            </a:r>
          </a:p>
        </p:txBody>
      </p:sp>
    </p:spTree>
    <p:extLst>
      <p:ext uri="{BB962C8B-B14F-4D97-AF65-F5344CB8AC3E}">
        <p14:creationId xmlns:p14="http://schemas.microsoft.com/office/powerpoint/2010/main" val="3393591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Lieux d’échanges</a:t>
            </a: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1" name="ZoneTexte 10">
            <a:extLst>
              <a:ext uri="{FF2B5EF4-FFF2-40B4-BE49-F238E27FC236}">
                <a16:creationId xmlns:a16="http://schemas.microsoft.com/office/drawing/2014/main" id="{6CD329D6-1B8A-471D-82D1-5F6641A84834}"/>
              </a:ext>
            </a:extLst>
          </p:cNvPr>
          <p:cNvSpPr txBox="1"/>
          <p:nvPr/>
        </p:nvSpPr>
        <p:spPr>
          <a:xfrm>
            <a:off x="114300" y="873652"/>
            <a:ext cx="9791700" cy="2677656"/>
          </a:xfrm>
          <a:prstGeom prst="rect">
            <a:avLst/>
          </a:prstGeom>
          <a:noFill/>
        </p:spPr>
        <p:txBody>
          <a:bodyPr wrap="square">
            <a:spAutoFit/>
          </a:bodyPr>
          <a:lstStyle/>
          <a:p>
            <a:pPr algn="l"/>
            <a:r>
              <a:rPr lang="fr-BE" sz="1300" b="0" i="0" u="none" strike="noStrike" baseline="0">
                <a:latin typeface="Taffy" panose="03050402030202030204" pitchFamily="66" charset="0"/>
              </a:rPr>
              <a:t>Afin qu’une école soit un véritable lieu de rencontre, d’échanges, de construction pour votre enfant, il faut que le Conseil de participation et le Forum vivent. C’est ensemble seulement que nous pouvons y arriver !</a:t>
            </a:r>
          </a:p>
          <a:p>
            <a:pPr algn="l"/>
            <a:endParaRPr lang="fr-BE" sz="800" b="1" i="0" u="none" strike="noStrike" baseline="0">
              <a:latin typeface="Taffy" panose="03050402030202030204" pitchFamily="66" charset="0"/>
            </a:endParaRPr>
          </a:p>
          <a:p>
            <a:pPr algn="l"/>
            <a:r>
              <a:rPr lang="fr-BE" sz="1600" b="1" i="0" u="sng" strike="noStrike" baseline="0">
                <a:latin typeface="Taffy" panose="03050402030202030204" pitchFamily="66" charset="0"/>
              </a:rPr>
              <a:t>Conseil de Participation</a:t>
            </a:r>
          </a:p>
          <a:p>
            <a:pPr algn="l"/>
            <a:r>
              <a:rPr lang="fr-BE" sz="1300" b="0" u="none" strike="noStrike" baseline="0">
                <a:latin typeface="Taffy" panose="03050402030202030204" pitchFamily="66" charset="0"/>
              </a:rPr>
              <a:t>Le Conseil de Participation réunit les représentants des différents acteurs de l’école. Après les élections en septembre, nous communiquerons sa composition.</a:t>
            </a:r>
          </a:p>
          <a:p>
            <a:pPr algn="l"/>
            <a:endParaRPr lang="fr-BE" sz="1300" i="1">
              <a:latin typeface="Taffy" panose="03050402030202030204" pitchFamily="66" charset="0"/>
            </a:endParaRPr>
          </a:p>
          <a:p>
            <a:pPr algn="l"/>
            <a:endParaRPr lang="fr-BE" sz="1300" i="1">
              <a:latin typeface="Taffy" panose="03050402030202030204" pitchFamily="66" charset="0"/>
            </a:endParaRPr>
          </a:p>
          <a:p>
            <a:pPr algn="l"/>
            <a:endParaRPr lang="fr-BE" sz="1300" i="1">
              <a:latin typeface="Taffy" panose="03050402030202030204" pitchFamily="66" charset="0"/>
            </a:endParaRPr>
          </a:p>
          <a:p>
            <a:pPr algn="l"/>
            <a:endParaRPr lang="fr-BE" sz="1300" i="1">
              <a:latin typeface="Taffy" panose="03050402030202030204" pitchFamily="66" charset="0"/>
            </a:endParaRPr>
          </a:p>
          <a:p>
            <a:pPr algn="l"/>
            <a:endParaRPr lang="fr-BE" sz="1300" i="1">
              <a:latin typeface="Taffy" panose="03050402030202030204" pitchFamily="66" charset="0"/>
            </a:endParaRPr>
          </a:p>
          <a:p>
            <a:pPr algn="l"/>
            <a:endParaRPr lang="fr-BE" sz="1300" i="1">
              <a:latin typeface="Taffy" panose="03050402030202030204" pitchFamily="66" charset="0"/>
            </a:endParaRPr>
          </a:p>
          <a:p>
            <a:pPr algn="l"/>
            <a:r>
              <a:rPr lang="fr-BE" sz="1400" u="sng">
                <a:latin typeface="Taffy" panose="03050402030202030204" pitchFamily="66" charset="0"/>
              </a:rPr>
              <a:t>N</a:t>
            </a:r>
            <a:r>
              <a:rPr lang="fr-BE" sz="1400" i="0" u="sng" strike="noStrike" baseline="0">
                <a:latin typeface="Taffy" panose="03050402030202030204" pitchFamily="66" charset="0"/>
              </a:rPr>
              <a:t>otre mission</a:t>
            </a:r>
            <a:r>
              <a:rPr lang="fr-BE" sz="1300" b="0" i="0" u="none" strike="noStrike" baseline="0">
                <a:latin typeface="Taffy" panose="03050402030202030204" pitchFamily="66" charset="0"/>
              </a:rPr>
              <a:t>:</a:t>
            </a:r>
            <a:r>
              <a:rPr lang="fr-BE" sz="1300">
                <a:latin typeface="Taffy" panose="03050402030202030204" pitchFamily="66" charset="0"/>
              </a:rPr>
              <a:t> </a:t>
            </a:r>
            <a:r>
              <a:rPr lang="fr-BE" sz="1300" b="0" i="0" u="none" strike="noStrike" baseline="0">
                <a:latin typeface="Taffy" panose="03050402030202030204" pitchFamily="66" charset="0"/>
              </a:rPr>
              <a:t> assurer le suivi du projet d’établissement 2020-202</a:t>
            </a:r>
            <a:r>
              <a:rPr lang="fr-BE" sz="1300">
                <a:latin typeface="Taffy" panose="03050402030202030204" pitchFamily="66" charset="0"/>
              </a:rPr>
              <a:t>5 </a:t>
            </a:r>
            <a:r>
              <a:rPr lang="fr-BE" sz="1300" b="0" i="0" u="none" strike="noStrike" baseline="0">
                <a:latin typeface="Taffy" panose="03050402030202030204" pitchFamily="66" charset="0"/>
              </a:rPr>
              <a:t>en évaluant sa mise en œuvre.</a:t>
            </a:r>
            <a:endParaRPr lang="fr-BE" sz="1300">
              <a:latin typeface="Taffy" panose="03050402030202030204" pitchFamily="66" charset="0"/>
            </a:endParaRPr>
          </a:p>
        </p:txBody>
      </p:sp>
      <p:sp>
        <p:nvSpPr>
          <p:cNvPr id="13" name="ZoneTexte 12">
            <a:extLst>
              <a:ext uri="{FF2B5EF4-FFF2-40B4-BE49-F238E27FC236}">
                <a16:creationId xmlns:a16="http://schemas.microsoft.com/office/drawing/2014/main" id="{19A376E7-9D64-4A83-B316-D72D8690705E}"/>
              </a:ext>
            </a:extLst>
          </p:cNvPr>
          <p:cNvSpPr txBox="1"/>
          <p:nvPr/>
        </p:nvSpPr>
        <p:spPr>
          <a:xfrm>
            <a:off x="114300" y="3510063"/>
            <a:ext cx="9560480" cy="1738938"/>
          </a:xfrm>
          <a:prstGeom prst="rect">
            <a:avLst/>
          </a:prstGeom>
          <a:noFill/>
        </p:spPr>
        <p:txBody>
          <a:bodyPr wrap="square" lIns="91440" tIns="45720" rIns="91440" bIns="45720" anchor="t">
            <a:spAutoFit/>
          </a:bodyPr>
          <a:lstStyle/>
          <a:p>
            <a:pPr algn="l"/>
            <a:r>
              <a:rPr lang="fr-BE" sz="1600" b="1" i="0" u="sng" strike="noStrike" baseline="0">
                <a:latin typeface="Taffy" panose="03050402030202030204" pitchFamily="66" charset="0"/>
              </a:rPr>
              <a:t>Le Forum des élèves</a:t>
            </a:r>
          </a:p>
          <a:p>
            <a:pPr algn="l"/>
            <a:r>
              <a:rPr lang="fr-BE" sz="1300" b="0" i="0" u="none" strike="noStrike" baseline="0">
                <a:latin typeface="Taffy"/>
              </a:rPr>
              <a:t>Le forum est un Conseil d'élèves. Deux délégués de classe sont élus par leurs pairs pour représenter leur classe au Forum trimestriel avec un professeur, un surveillant et la direction. Les enfants ont la parole pour rapporter les remarques et idées de toute la classe. Ensemble, nous essayons, en prenant nos responsabilités (enfant, enseignant, directeur), de trouver une solution pour que la vie à l’école se passe le mieux possible. Parfois les demandes des enfants ne peuvent se réaliser, dans ce cas, nous leur en expliquons la raison.</a:t>
            </a:r>
          </a:p>
          <a:p>
            <a:pPr algn="l"/>
            <a:r>
              <a:rPr lang="fr-BE" sz="1300" b="0" i="0" u="none" strike="noStrike" baseline="0">
                <a:latin typeface="Taffy" panose="03050402030202030204" pitchFamily="66" charset="0"/>
              </a:rPr>
              <a:t>Nos élèves participent au Conseil Communal des Enfants. Les élèves de 5èmes et 6èmes primaires ont eu des informations, ont fait des élections et les représentants ont été formés à leur nouvelle tâche. Depuis janvier 2004, le conseil communal des enfants est effectif. De nouvelles élections seront organisées dans le courant du premier trimestre.</a:t>
            </a:r>
            <a:endParaRPr lang="fr-BE" sz="1300">
              <a:latin typeface="Taffy" panose="03050402030202030204" pitchFamily="66" charset="0"/>
            </a:endParaRPr>
          </a:p>
        </p:txBody>
      </p:sp>
      <p:graphicFrame>
        <p:nvGraphicFramePr>
          <p:cNvPr id="8" name="Tableau 8">
            <a:extLst>
              <a:ext uri="{FF2B5EF4-FFF2-40B4-BE49-F238E27FC236}">
                <a16:creationId xmlns:a16="http://schemas.microsoft.com/office/drawing/2014/main" id="{4DA371BE-0ECC-44BE-BB97-C35B7568ABF2}"/>
              </a:ext>
            </a:extLst>
          </p:cNvPr>
          <p:cNvGraphicFramePr>
            <a:graphicFrameLocks noGrp="1"/>
          </p:cNvGraphicFramePr>
          <p:nvPr>
            <p:extLst>
              <p:ext uri="{D42A27DB-BD31-4B8C-83A1-F6EECF244321}">
                <p14:modId xmlns:p14="http://schemas.microsoft.com/office/powerpoint/2010/main" val="1767050828"/>
              </p:ext>
            </p:extLst>
          </p:nvPr>
        </p:nvGraphicFramePr>
        <p:xfrm>
          <a:off x="231215" y="2097739"/>
          <a:ext cx="9443566" cy="1082040"/>
        </p:xfrm>
        <a:graphic>
          <a:graphicData uri="http://schemas.openxmlformats.org/drawingml/2006/table">
            <a:tbl>
              <a:tblPr firstRow="1" bandRow="1">
                <a:tableStyleId>{2D5ABB26-0587-4C30-8999-92F81FD0307C}</a:tableStyleId>
              </a:tblPr>
              <a:tblGrid>
                <a:gridCol w="2461185">
                  <a:extLst>
                    <a:ext uri="{9D8B030D-6E8A-4147-A177-3AD203B41FA5}">
                      <a16:colId xmlns:a16="http://schemas.microsoft.com/office/drawing/2014/main" val="1317114135"/>
                    </a:ext>
                  </a:extLst>
                </a:gridCol>
                <a:gridCol w="2959100">
                  <a:extLst>
                    <a:ext uri="{9D8B030D-6E8A-4147-A177-3AD203B41FA5}">
                      <a16:colId xmlns:a16="http://schemas.microsoft.com/office/drawing/2014/main" val="2274721264"/>
                    </a:ext>
                  </a:extLst>
                </a:gridCol>
                <a:gridCol w="1943100">
                  <a:extLst>
                    <a:ext uri="{9D8B030D-6E8A-4147-A177-3AD203B41FA5}">
                      <a16:colId xmlns:a16="http://schemas.microsoft.com/office/drawing/2014/main" val="678186552"/>
                    </a:ext>
                  </a:extLst>
                </a:gridCol>
                <a:gridCol w="2080181">
                  <a:extLst>
                    <a:ext uri="{9D8B030D-6E8A-4147-A177-3AD203B41FA5}">
                      <a16:colId xmlns:a16="http://schemas.microsoft.com/office/drawing/2014/main" val="1380672876"/>
                    </a:ext>
                  </a:extLst>
                </a:gridCol>
              </a:tblGrid>
              <a:tr h="370840">
                <a:tc>
                  <a:txBody>
                    <a:bodyPr/>
                    <a:lstStyle/>
                    <a:p>
                      <a:pPr algn="l"/>
                      <a:r>
                        <a:rPr lang="fr-BE" sz="1300" b="1" i="0" u="none" strike="noStrike" baseline="0">
                          <a:latin typeface="Taffy" panose="03050402030202030204" pitchFamily="66" charset="0"/>
                        </a:rPr>
                        <a:t>Pouvoir Organisateur </a:t>
                      </a:r>
                      <a:r>
                        <a:rPr lang="fr-BE" sz="1300" b="0" i="0" u="none" strike="noStrike" baseline="0">
                          <a:latin typeface="Taffy" panose="03050402030202030204" pitchFamily="66" charset="0"/>
                        </a:rPr>
                        <a:t>:</a:t>
                      </a:r>
                    </a:p>
                    <a:p>
                      <a:pPr algn="l"/>
                      <a:r>
                        <a:rPr lang="fr-BE" sz="1300" b="0" i="0" u="none" strike="noStrike" baseline="0">
                          <a:latin typeface="Taffy" panose="03050402030202030204" pitchFamily="66" charset="0"/>
                        </a:rPr>
                        <a:t>o M. Boris MAROUTAEFF</a:t>
                      </a:r>
                    </a:p>
                    <a:p>
                      <a:pPr algn="l"/>
                      <a:r>
                        <a:rPr lang="fr-BE" sz="1300" b="0" i="0" u="none" strike="noStrike" baseline="0">
                          <a:latin typeface="Taffy" panose="03050402030202030204" pitchFamily="66" charset="0"/>
                        </a:rPr>
                        <a:t>o Mme Cécile RETIF (directrice)</a:t>
                      </a:r>
                    </a:p>
                    <a:p>
                      <a:pPr algn="l"/>
                      <a:r>
                        <a:rPr lang="fr-BE" sz="1300" b="0" i="0" u="none" strike="noStrike" baseline="0">
                          <a:latin typeface="Taffy" panose="03050402030202030204" pitchFamily="66" charset="0"/>
                        </a:rPr>
                        <a:t>o Mme Miette MOHYMONT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BE" sz="1300" b="1" i="0" u="none" strike="noStrike" baseline="0">
                          <a:latin typeface="Taffy" panose="03050402030202030204" pitchFamily="66" charset="0"/>
                        </a:rPr>
                        <a:t>Association des Parents </a:t>
                      </a:r>
                      <a:r>
                        <a:rPr lang="fr-BE" sz="1300" b="0" i="0" u="none" strike="noStrike" baseline="0">
                          <a:latin typeface="Taffy" panose="03050402030202030204" pitchFamily="66" charset="0"/>
                        </a:rPr>
                        <a:t>:</a:t>
                      </a:r>
                    </a:p>
                    <a:p>
                      <a:pPr algn="l"/>
                      <a:r>
                        <a:rPr lang="fr-BE" sz="1300" b="0" i="0" u="none" strike="noStrike" baseline="0">
                          <a:latin typeface="Taffy" panose="03050402030202030204" pitchFamily="66" charset="0"/>
                        </a:rPr>
                        <a:t>o M. Sébastien CLAUDE</a:t>
                      </a:r>
                    </a:p>
                    <a:p>
                      <a:pPr algn="l"/>
                      <a:r>
                        <a:rPr lang="fr-BE" sz="1300" b="0" i="0" u="none" strike="noStrike" baseline="0">
                          <a:latin typeface="Taffy" panose="03050402030202030204" pitchFamily="66" charset="0"/>
                        </a:rPr>
                        <a:t>o Mme Marie-Céline SQUELIN</a:t>
                      </a:r>
                    </a:p>
                    <a:p>
                      <a:pPr algn="l"/>
                      <a:r>
                        <a:rPr lang="fr-BE" sz="1300" b="0" i="0" u="none" strike="noStrike" baseline="0">
                          <a:latin typeface="Taffy" panose="03050402030202030204" pitchFamily="66" charset="0"/>
                        </a:rPr>
                        <a:t>o Mme Sophie PIRARD</a:t>
                      </a:r>
                    </a:p>
                    <a:p>
                      <a:pPr algn="l"/>
                      <a:r>
                        <a:rPr lang="fr-BE" sz="1300" b="0" i="0" u="none" strike="noStrike" baseline="0">
                          <a:latin typeface="Taffy"/>
                        </a:rPr>
                        <a:t>o Suppléante : Mme Sylvie DOSSIN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BE" sz="1300" b="1" i="0" u="none" strike="noStrike" baseline="0">
                          <a:latin typeface="Taffy" panose="03050402030202030204" pitchFamily="66" charset="0"/>
                        </a:rPr>
                        <a:t>Enseignants</a:t>
                      </a:r>
                      <a:r>
                        <a:rPr lang="fr-BE" sz="1300" b="0" i="0" u="none" strike="noStrike" baseline="0">
                          <a:latin typeface="Taffy" panose="03050402030202030204" pitchFamily="66" charset="0"/>
                        </a:rPr>
                        <a:t> :</a:t>
                      </a:r>
                    </a:p>
                    <a:p>
                      <a:pPr algn="l"/>
                      <a:r>
                        <a:rPr lang="fr-BE" sz="1300" b="0" i="0" u="none" strike="noStrike" baseline="0">
                          <a:latin typeface="Taffy" panose="03050402030202030204" pitchFamily="66" charset="0"/>
                        </a:rPr>
                        <a:t>o Mme Jessica Plateau B</a:t>
                      </a:r>
                    </a:p>
                    <a:p>
                      <a:pPr algn="l"/>
                      <a:r>
                        <a:rPr lang="fr-BE" sz="1300" b="0" i="0" u="none" strike="noStrike" baseline="0">
                          <a:latin typeface="Taffy" panose="03050402030202030204" pitchFamily="66" charset="0"/>
                        </a:rPr>
                        <a:t>o M. Raphaël : 4 PB</a:t>
                      </a:r>
                    </a:p>
                    <a:p>
                      <a:pPr marL="0" lvl="0" indent="0" algn="l">
                        <a:lnSpc>
                          <a:spcPct val="100000"/>
                        </a:lnSpc>
                        <a:spcBef>
                          <a:spcPts val="0"/>
                        </a:spcBef>
                        <a:spcAft>
                          <a:spcPts val="0"/>
                        </a:spcAft>
                        <a:buNone/>
                      </a:pPr>
                      <a:r>
                        <a:rPr lang="fr-BE" sz="1300" b="0" i="0" u="none" strike="noStrike" baseline="0" noProof="0">
                          <a:latin typeface="Taffy"/>
                        </a:rPr>
                        <a:t>o  Mme Jacqueline : 6 PB</a:t>
                      </a:r>
                      <a:endParaRPr lang="fr-BE" sz="1300" b="0" i="0" u="none" strike="noStrike" baseline="0" noProof="0"/>
                    </a:p>
                    <a:p>
                      <a:pPr lvl="0" algn="l">
                        <a:buNone/>
                      </a:pPr>
                      <a:endParaRPr lang="fr-BE" sz="1300" b="0" i="0" u="none" strike="noStrike" baseline="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BE" sz="1300" b="0" i="0" u="none" strike="noStrike" baseline="0">
                          <a:latin typeface="Taffy"/>
                        </a:rPr>
                        <a:t>o </a:t>
                      </a:r>
                      <a:r>
                        <a:rPr lang="fr-BE" sz="1300" b="1" i="0" u="none" strike="noStrike" baseline="0">
                          <a:latin typeface="Taffy"/>
                        </a:rPr>
                        <a:t>Suppléante</a:t>
                      </a:r>
                      <a:r>
                        <a:rPr lang="fr-BE" sz="1300" b="0" i="0" u="none" strike="noStrike" baseline="0">
                          <a:latin typeface="Taffy"/>
                        </a:rPr>
                        <a:t> : </a:t>
                      </a:r>
                      <a:endParaRPr lang="fr-BE" sz="1300" b="0" i="0" u="none" strike="noStrike" baseline="0">
                        <a:latin typeface="Taffy" panose="03050402030202030204" pitchFamily="66" charset="0"/>
                      </a:endParaRPr>
                    </a:p>
                    <a:p>
                      <a:pPr algn="l"/>
                      <a:endParaRPr lang="fr-BE" sz="1300" b="0" i="0" u="none" strike="noStrike" baseline="0">
                        <a:latin typeface="Taff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27654"/>
                  </a:ext>
                </a:extLst>
              </a:tr>
            </a:tbl>
          </a:graphicData>
        </a:graphic>
      </p:graphicFrame>
      <p:sp>
        <p:nvSpPr>
          <p:cNvPr id="19" name="ZoneTexte 18">
            <a:extLst>
              <a:ext uri="{FF2B5EF4-FFF2-40B4-BE49-F238E27FC236}">
                <a16:creationId xmlns:a16="http://schemas.microsoft.com/office/drawing/2014/main" id="{79F8A1CB-D977-4C47-8F78-ACEC8FD1BD36}"/>
              </a:ext>
            </a:extLst>
          </p:cNvPr>
          <p:cNvSpPr txBox="1"/>
          <p:nvPr/>
        </p:nvSpPr>
        <p:spPr>
          <a:xfrm>
            <a:off x="135965" y="5210901"/>
            <a:ext cx="9608665" cy="1415772"/>
          </a:xfrm>
          <a:prstGeom prst="rect">
            <a:avLst/>
          </a:prstGeom>
          <a:noFill/>
        </p:spPr>
        <p:txBody>
          <a:bodyPr wrap="square" lIns="91440" tIns="45720" rIns="91440" bIns="45720" anchor="t">
            <a:spAutoFit/>
          </a:bodyPr>
          <a:lstStyle/>
          <a:p>
            <a:r>
              <a:rPr lang="fr-BE" sz="1600" b="1" i="0" u="sng" strike="noStrike" baseline="0">
                <a:solidFill>
                  <a:srgbClr val="000000"/>
                </a:solidFill>
                <a:latin typeface="Taffy" panose="03050402030202030204" pitchFamily="66" charset="0"/>
              </a:rPr>
              <a:t>Site internet de l'école </a:t>
            </a:r>
            <a:r>
              <a:rPr lang="fr-BE" sz="1400" b="0" i="0" u="none" strike="noStrike" baseline="0">
                <a:solidFill>
                  <a:srgbClr val="000000"/>
                </a:solidFill>
                <a:latin typeface="Taffy" panose="03050402030202030204" pitchFamily="66" charset="0"/>
              </a:rPr>
              <a:t>Nous avons </a:t>
            </a:r>
            <a:r>
              <a:rPr lang="fr-BE" sz="1400">
                <a:latin typeface="Taffy" panose="03050402030202030204" pitchFamily="66" charset="0"/>
                <a:hlinkClick r:id="rId6">
                  <a:extLst>
                    <a:ext uri="{A12FA001-AC4F-418D-AE19-62706E023703}">
                      <ahyp:hlinkClr xmlns:ahyp="http://schemas.microsoft.com/office/drawing/2018/hyperlinkcolor" val="tx"/>
                    </a:ext>
                  </a:extLst>
                </a:hlinkClick>
              </a:rPr>
              <a:t>un site internet pour le Collège St-Etienne fondamental et secondaire </a:t>
            </a:r>
            <a:r>
              <a:rPr lang="fr-BE" sz="1400" b="0" i="0" u="none" strike="noStrike" baseline="0">
                <a:latin typeface="Taffy" panose="03050402030202030204" pitchFamily="66" charset="0"/>
              </a:rPr>
              <a:t>. Vous </a:t>
            </a:r>
            <a:r>
              <a:rPr lang="fr-BE" sz="1400" b="0" i="0" u="none" strike="noStrike" baseline="0">
                <a:solidFill>
                  <a:srgbClr val="000000"/>
                </a:solidFill>
                <a:latin typeface="Taffy" panose="03050402030202030204" pitchFamily="66" charset="0"/>
              </a:rPr>
              <a:t>pouvez y lire plein d'informations, y découvrir des photos de projets vécus en classe ou retrouver des rapports de l'Association des parents et … des surprises. Il va de soi que les photos ne mentionneront pas le nom des enfants. Si vous ne désirez pas voir de photo de votre enfant ou si une photo de votre enfant sur un site internet vous pose problème, veuillez me le faire savoir au plus vite.</a:t>
            </a:r>
          </a:p>
          <a:p>
            <a:r>
              <a:rPr lang="fr-BE" sz="1400">
                <a:solidFill>
                  <a:srgbClr val="000000"/>
                </a:solidFill>
                <a:latin typeface="Taffy"/>
              </a:rPr>
              <a:t>Vous pouvez nous retrouver sur Facebook, c’est un groupe privé ayant comme membres, uniquement des parents d’élèves (demande d’approbation).</a:t>
            </a:r>
            <a:r>
              <a:rPr lang="fr-BE" sz="1400">
                <a:latin typeface="Taffy"/>
              </a:rPr>
              <a:t> </a:t>
            </a:r>
            <a:endParaRPr lang="fr-BE" sz="1400" b="0" i="0" u="none" strike="noStrike" baseline="0">
              <a:latin typeface="Taffy" panose="03050402030202030204" pitchFamily="66" charset="0"/>
            </a:endParaRPr>
          </a:p>
        </p:txBody>
      </p:sp>
    </p:spTree>
    <p:extLst>
      <p:ext uri="{BB962C8B-B14F-4D97-AF65-F5344CB8AC3E}">
        <p14:creationId xmlns:p14="http://schemas.microsoft.com/office/powerpoint/2010/main" val="1402792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Bus scolaire</a:t>
            </a: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11" name="ZoneTexte 10">
            <a:extLst>
              <a:ext uri="{FF2B5EF4-FFF2-40B4-BE49-F238E27FC236}">
                <a16:creationId xmlns:a16="http://schemas.microsoft.com/office/drawing/2014/main" id="{934D9E64-4A89-4546-BEBB-479C26B3135D}"/>
              </a:ext>
            </a:extLst>
          </p:cNvPr>
          <p:cNvSpPr txBox="1"/>
          <p:nvPr/>
        </p:nvSpPr>
        <p:spPr>
          <a:xfrm>
            <a:off x="277967" y="1697856"/>
            <a:ext cx="9350062" cy="1754326"/>
          </a:xfrm>
          <a:prstGeom prst="rect">
            <a:avLst/>
          </a:prstGeom>
          <a:noFill/>
        </p:spPr>
        <p:txBody>
          <a:bodyPr wrap="square">
            <a:spAutoFit/>
          </a:bodyPr>
          <a:lstStyle/>
          <a:p>
            <a:pPr algn="l"/>
            <a:r>
              <a:rPr lang="fr-BE" b="0" i="0" u="none" strike="noStrike" baseline="0">
                <a:latin typeface="Taffy" panose="03050402030202030204" pitchFamily="66" charset="0"/>
              </a:rPr>
              <a:t>Pour les habitants de Court-St-Etienne, il est possible que votre enfant soit pris en charge par le</a:t>
            </a:r>
          </a:p>
          <a:p>
            <a:pPr algn="l"/>
            <a:r>
              <a:rPr lang="fr-BE" b="0" i="0" u="none" strike="noStrike" baseline="0">
                <a:latin typeface="Taffy" panose="03050402030202030204" pitchFamily="66" charset="0"/>
              </a:rPr>
              <a:t>« ramassage scolaire » </a:t>
            </a:r>
            <a:r>
              <a:rPr lang="fr-BE" b="1" i="0" u="none" strike="noStrike" baseline="0">
                <a:latin typeface="Taffy" panose="03050402030202030204" pitchFamily="66" charset="0"/>
              </a:rPr>
              <a:t>à condition d’habiter à au moins 1 kilomètre de l’école et d’une ligne</a:t>
            </a:r>
          </a:p>
          <a:p>
            <a:pPr algn="l"/>
            <a:r>
              <a:rPr lang="fr-BE" b="1" i="0" u="none" strike="noStrike" baseline="0">
                <a:latin typeface="Taffy" panose="03050402030202030204" pitchFamily="66" charset="0"/>
              </a:rPr>
              <a:t>régulière de bus. </a:t>
            </a:r>
            <a:r>
              <a:rPr lang="fr-BE" b="0" i="0" u="none" strike="noStrike" baseline="0">
                <a:latin typeface="Taffy" panose="03050402030202030204" pitchFamily="66" charset="0"/>
              </a:rPr>
              <a:t>Dans ce cas, le matin, le mercredi midi ou le soir, votre enfant pourra se rendre ou</a:t>
            </a:r>
          </a:p>
          <a:p>
            <a:pPr algn="l"/>
            <a:r>
              <a:rPr lang="fr-BE" b="0" i="0" u="none" strike="noStrike" baseline="0">
                <a:latin typeface="Taffy" panose="03050402030202030204" pitchFamily="66" charset="0"/>
              </a:rPr>
              <a:t>revenir de l’école </a:t>
            </a:r>
            <a:r>
              <a:rPr lang="fr-BE" b="1" i="0" u="none" strike="noStrike" baseline="0">
                <a:latin typeface="Taffy" panose="03050402030202030204" pitchFamily="66" charset="0"/>
              </a:rPr>
              <a:t>gratuitement (jusqu’à ses 12 ans). </a:t>
            </a:r>
            <a:r>
              <a:rPr lang="fr-BE" b="0" i="0" u="none" strike="noStrike" baseline="0">
                <a:latin typeface="Taffy" panose="03050402030202030204" pitchFamily="66" charset="0"/>
              </a:rPr>
              <a:t>Cependant, le lieu d’embarquement est</a:t>
            </a:r>
          </a:p>
          <a:p>
            <a:pPr algn="l"/>
            <a:r>
              <a:rPr lang="fr-BE" b="0" i="0" u="none" strike="noStrike" baseline="0">
                <a:latin typeface="Taffy" panose="03050402030202030204" pitchFamily="66" charset="0"/>
              </a:rPr>
              <a:t>déterminé par le TEC (maison ou lieu commun). Pour les renseignements pratiques ou pour</a:t>
            </a:r>
          </a:p>
          <a:p>
            <a:pPr algn="l"/>
            <a:r>
              <a:rPr lang="fr-BE" b="0" i="0" u="none" strike="noStrike" baseline="0">
                <a:latin typeface="Taffy" panose="03050402030202030204" pitchFamily="66" charset="0"/>
              </a:rPr>
              <a:t>s’inscrire, veuillez prendre un rendez-vous avec Mme </a:t>
            </a:r>
            <a:r>
              <a:rPr lang="fr-BE">
                <a:latin typeface="Taffy" panose="03050402030202030204" pitchFamily="66" charset="0"/>
              </a:rPr>
              <a:t>Mélanie (melanie.richel@cste.be)</a:t>
            </a:r>
            <a:r>
              <a:rPr lang="fr-BE" b="0" i="0" u="none" strike="noStrike" baseline="0">
                <a:latin typeface="Taffy" panose="03050402030202030204" pitchFamily="66" charset="0"/>
              </a:rPr>
              <a:t>.</a:t>
            </a:r>
            <a:endParaRPr lang="fr-BE">
              <a:latin typeface="Taffy" panose="03050402030202030204" pitchFamily="66" charset="0"/>
            </a:endParaRPr>
          </a:p>
        </p:txBody>
      </p:sp>
      <p:pic>
        <p:nvPicPr>
          <p:cNvPr id="6" name="Image 5" descr="Une image contenant jouet&#10;&#10;Description générée automatiquement">
            <a:extLst>
              <a:ext uri="{FF2B5EF4-FFF2-40B4-BE49-F238E27FC236}">
                <a16:creationId xmlns:a16="http://schemas.microsoft.com/office/drawing/2014/main" id="{C2E98F8C-F79D-42D4-B44E-DA72B69ED7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2337" y="3725455"/>
            <a:ext cx="3722688" cy="3722688"/>
          </a:xfrm>
          <a:prstGeom prst="rect">
            <a:avLst/>
          </a:prstGeom>
        </p:spPr>
      </p:pic>
    </p:spTree>
    <p:extLst>
      <p:ext uri="{BB962C8B-B14F-4D97-AF65-F5344CB8AC3E}">
        <p14:creationId xmlns:p14="http://schemas.microsoft.com/office/powerpoint/2010/main" val="17913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296884" y="338136"/>
            <a:ext cx="3312229" cy="510778"/>
          </a:xfrm>
          <a:prstGeom prst="roundRect">
            <a:avLst/>
          </a:prstGeom>
          <a:solidFill>
            <a:schemeClr val="accent2"/>
          </a:solidFill>
          <a:ln w="28575">
            <a:solidFill>
              <a:schemeClr val="tx1">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a:ln>
                  <a:noFill/>
                </a:ln>
                <a:solidFill>
                  <a:prstClr val="white"/>
                </a:solidFill>
                <a:effectLst/>
                <a:uLnTx/>
                <a:uFillTx/>
                <a:latin typeface="KG Miss Kindergarten" panose="02000000000000000000" pitchFamily="2" charset="0"/>
                <a:ea typeface="Always In My Heart" panose="02000603000000000000" pitchFamily="2" charset="0"/>
                <a:cs typeface="+mn-cs"/>
              </a:rPr>
              <a:t>Belle année scolaire</a:t>
            </a:r>
          </a:p>
        </p:txBody>
      </p:sp>
      <p:grpSp>
        <p:nvGrpSpPr>
          <p:cNvPr id="20" name="Groupe 19">
            <a:extLst>
              <a:ext uri="{FF2B5EF4-FFF2-40B4-BE49-F238E27FC236}">
                <a16:creationId xmlns:a16="http://schemas.microsoft.com/office/drawing/2014/main" id="{4968DF81-5EDE-4829-94A7-DFD7B2B455E9}"/>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0624F62D-D00B-4056-8F79-94A805F485FA}"/>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Graphique 21" descr="Logement">
              <a:hlinkClick r:id="rId3" action="ppaction://hlinksldjump"/>
              <a:extLst>
                <a:ext uri="{FF2B5EF4-FFF2-40B4-BE49-F238E27FC236}">
                  <a16:creationId xmlns:a16="http://schemas.microsoft.com/office/drawing/2014/main" id="{ED49D5A9-6AEA-4286-BC18-30485B877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62ABF02A-2636-4B67-A21D-FB9949316C38}"/>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8A2F1D67-CB29-475A-8D2F-A811D8DEF8FB}"/>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Image 3">
            <a:extLst>
              <a:ext uri="{FF2B5EF4-FFF2-40B4-BE49-F238E27FC236}">
                <a16:creationId xmlns:a16="http://schemas.microsoft.com/office/drawing/2014/main" id="{B7FED143-65F6-B50F-D067-DDA9BD18DC39}"/>
              </a:ext>
            </a:extLst>
          </p:cNvPr>
          <p:cNvPicPr>
            <a:picLocks noChangeAspect="1"/>
          </p:cNvPicPr>
          <p:nvPr/>
        </p:nvPicPr>
        <p:blipFill>
          <a:blip r:embed="rId6"/>
          <a:stretch>
            <a:fillRect/>
          </a:stretch>
        </p:blipFill>
        <p:spPr>
          <a:xfrm>
            <a:off x="1826022" y="1113497"/>
            <a:ext cx="6010385" cy="5241283"/>
          </a:xfrm>
          <a:prstGeom prst="rect">
            <a:avLst/>
          </a:prstGeom>
        </p:spPr>
      </p:pic>
    </p:spTree>
    <p:extLst>
      <p:ext uri="{BB962C8B-B14F-4D97-AF65-F5344CB8AC3E}">
        <p14:creationId xmlns:p14="http://schemas.microsoft.com/office/powerpoint/2010/main" val="623789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097315" y="318258"/>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a:t>
            </a:r>
          </a:p>
        </p:txBody>
      </p:sp>
      <p:sp>
        <p:nvSpPr>
          <p:cNvPr id="10" name="Rectangle : coins arrondis 9">
            <a:extLst>
              <a:ext uri="{FF2B5EF4-FFF2-40B4-BE49-F238E27FC236}">
                <a16:creationId xmlns:a16="http://schemas.microsoft.com/office/drawing/2014/main" id="{35417C51-84BC-4FC0-B3BD-12D73CBFBBBC}"/>
              </a:ext>
            </a:extLst>
          </p:cNvPr>
          <p:cNvSpPr/>
          <p:nvPr/>
        </p:nvSpPr>
        <p:spPr>
          <a:xfrm>
            <a:off x="257161" y="1199427"/>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Le plaisir d’apprendre</a:t>
            </a:r>
          </a:p>
        </p:txBody>
      </p:sp>
      <p:sp>
        <p:nvSpPr>
          <p:cNvPr id="20" name="Rectangle : coins arrondis 19">
            <a:extLst>
              <a:ext uri="{FF2B5EF4-FFF2-40B4-BE49-F238E27FC236}">
                <a16:creationId xmlns:a16="http://schemas.microsoft.com/office/drawing/2014/main" id="{9675716F-C51E-4F32-BD8A-3D6C49FB8CA0}"/>
              </a:ext>
            </a:extLst>
          </p:cNvPr>
          <p:cNvSpPr/>
          <p:nvPr/>
        </p:nvSpPr>
        <p:spPr>
          <a:xfrm>
            <a:off x="257161" y="2480766"/>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latin typeface="Taffy" panose="03050402030202030204" pitchFamily="66" charset="0"/>
              </a:rPr>
              <a:t>Les outils d’apprentissages et la mise en valeurs des dons</a:t>
            </a:r>
          </a:p>
        </p:txBody>
      </p:sp>
      <p:sp>
        <p:nvSpPr>
          <p:cNvPr id="21" name="Rectangle : coins arrondis 20">
            <a:extLst>
              <a:ext uri="{FF2B5EF4-FFF2-40B4-BE49-F238E27FC236}">
                <a16:creationId xmlns:a16="http://schemas.microsoft.com/office/drawing/2014/main" id="{6D277F1C-CADC-4362-88E5-BAC0AF97CA0A}"/>
              </a:ext>
            </a:extLst>
          </p:cNvPr>
          <p:cNvSpPr/>
          <p:nvPr/>
        </p:nvSpPr>
        <p:spPr>
          <a:xfrm>
            <a:off x="257161" y="5099888"/>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Vivre en chrétien</a:t>
            </a:r>
          </a:p>
        </p:txBody>
      </p:sp>
      <p:sp>
        <p:nvSpPr>
          <p:cNvPr id="22" name="Rectangle : coins arrondis 21">
            <a:extLst>
              <a:ext uri="{FF2B5EF4-FFF2-40B4-BE49-F238E27FC236}">
                <a16:creationId xmlns:a16="http://schemas.microsoft.com/office/drawing/2014/main" id="{9CEB3661-1213-46C5-A2C9-F595186315AE}"/>
              </a:ext>
            </a:extLst>
          </p:cNvPr>
          <p:cNvSpPr/>
          <p:nvPr/>
        </p:nvSpPr>
        <p:spPr>
          <a:xfrm>
            <a:off x="257161" y="3790327"/>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L’enfant citoyen</a:t>
            </a:r>
          </a:p>
        </p:txBody>
      </p:sp>
      <p:grpSp>
        <p:nvGrpSpPr>
          <p:cNvPr id="30" name="Groupe 29">
            <a:extLst>
              <a:ext uri="{FF2B5EF4-FFF2-40B4-BE49-F238E27FC236}">
                <a16:creationId xmlns:a16="http://schemas.microsoft.com/office/drawing/2014/main" id="{891CD6EB-086D-4D12-AFBD-53EC4A6C78BE}"/>
              </a:ext>
            </a:extLst>
          </p:cNvPr>
          <p:cNvGrpSpPr/>
          <p:nvPr/>
        </p:nvGrpSpPr>
        <p:grpSpPr>
          <a:xfrm>
            <a:off x="8606157" y="-848941"/>
            <a:ext cx="2544443" cy="1820838"/>
            <a:chOff x="8606157" y="-848941"/>
            <a:chExt cx="2544443" cy="1820838"/>
          </a:xfrm>
        </p:grpSpPr>
        <p:sp>
          <p:nvSpPr>
            <p:cNvPr id="31" name="Arc partiel 30">
              <a:extLst>
                <a:ext uri="{FF2B5EF4-FFF2-40B4-BE49-F238E27FC236}">
                  <a16:creationId xmlns:a16="http://schemas.microsoft.com/office/drawing/2014/main" id="{B1983480-EDB9-4D5D-A434-59E51AD0038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32" name="Graphique 31" descr="Logement">
              <a:hlinkClick r:id="rId3" action="ppaction://hlinksldjump"/>
              <a:extLst>
                <a:ext uri="{FF2B5EF4-FFF2-40B4-BE49-F238E27FC236}">
                  <a16:creationId xmlns:a16="http://schemas.microsoft.com/office/drawing/2014/main" id="{8581D7BA-0ACF-42C7-A664-1122034DF2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33" name="Arc 32">
              <a:extLst>
                <a:ext uri="{FF2B5EF4-FFF2-40B4-BE49-F238E27FC236}">
                  <a16:creationId xmlns:a16="http://schemas.microsoft.com/office/drawing/2014/main" id="{92260766-26B1-4A27-95E4-0B601066B510}"/>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34" name="Arc 33">
              <a:extLst>
                <a:ext uri="{FF2B5EF4-FFF2-40B4-BE49-F238E27FC236}">
                  <a16:creationId xmlns:a16="http://schemas.microsoft.com/office/drawing/2014/main" id="{A8836BBE-EDE8-44E9-873E-1A31340FD47E}"/>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35" name="ZoneTexte 34">
            <a:extLst>
              <a:ext uri="{FF2B5EF4-FFF2-40B4-BE49-F238E27FC236}">
                <a16:creationId xmlns:a16="http://schemas.microsoft.com/office/drawing/2014/main" id="{AD401ACC-4BBD-4DCA-B2A3-33E721F2531E}"/>
              </a:ext>
            </a:extLst>
          </p:cNvPr>
          <p:cNvSpPr txBox="1"/>
          <p:nvPr/>
        </p:nvSpPr>
        <p:spPr>
          <a:xfrm>
            <a:off x="2241254" y="1023733"/>
            <a:ext cx="7378776" cy="1200329"/>
          </a:xfrm>
          <a:prstGeom prst="rect">
            <a:avLst/>
          </a:prstGeom>
          <a:noFill/>
        </p:spPr>
        <p:txBody>
          <a:bodyPr wrap="square">
            <a:spAutoFit/>
          </a:bodyPr>
          <a:lstStyle/>
          <a:p>
            <a:r>
              <a:rPr lang="fr-FR" sz="1800" i="1">
                <a:solidFill>
                  <a:srgbClr val="000000"/>
                </a:solidFill>
                <a:effectLst/>
                <a:uFill>
                  <a:solidFill>
                    <a:srgbClr val="000000"/>
                  </a:solidFill>
                </a:uFill>
                <a:latin typeface="Taffy" panose="03050402030202030204" pitchFamily="66" charset="0"/>
                <a:ea typeface="Arial Unicode MS"/>
                <a:cs typeface="Arial Unicode MS"/>
              </a:rPr>
              <a:t>PLUS L’ENFANT SERA HEUREUX DE VENIR À L’ECOLE, PLUS SON PLAISIR D’APPRENDRE GRANDIRA … </a:t>
            </a:r>
            <a:endParaRPr lang="fr-BE" sz="1800">
              <a:solidFill>
                <a:srgbClr val="000000"/>
              </a:solidFill>
              <a:effectLst/>
              <a:uFill>
                <a:solidFill>
                  <a:srgbClr val="000000"/>
                </a:solidFill>
              </a:uFill>
              <a:latin typeface="Taffy" panose="03050402030202030204" pitchFamily="66" charset="0"/>
              <a:ea typeface="Arial Unicode MS"/>
              <a:cs typeface="Arial Unicode MS"/>
            </a:endParaRPr>
          </a:p>
          <a:p>
            <a:r>
              <a:rPr lang="fr-FR" sz="1800" i="1">
                <a:solidFill>
                  <a:srgbClr val="000000"/>
                </a:solidFill>
                <a:effectLst/>
                <a:uFill>
                  <a:solidFill>
                    <a:srgbClr val="000000"/>
                  </a:solidFill>
                </a:uFill>
                <a:latin typeface="Taffy" panose="03050402030202030204" pitchFamily="66" charset="0"/>
                <a:ea typeface="Arial Unicode MS"/>
                <a:cs typeface="Arial Unicode MS"/>
              </a:rPr>
              <a:t>NOUS DONNONS DU SENS AUX APPRENTISSAGES ET  RECONNAISSONS L’ENFANT DANS SES TALENTS. </a:t>
            </a:r>
            <a:endParaRPr lang="fr-BE" sz="1800">
              <a:solidFill>
                <a:srgbClr val="000000"/>
              </a:solidFill>
              <a:effectLst/>
              <a:uFill>
                <a:solidFill>
                  <a:srgbClr val="000000"/>
                </a:solidFill>
              </a:uFill>
              <a:latin typeface="Taffy" panose="03050402030202030204" pitchFamily="66" charset="0"/>
              <a:ea typeface="Arial Unicode MS"/>
              <a:cs typeface="Arial Unicode MS"/>
            </a:endParaRPr>
          </a:p>
        </p:txBody>
      </p:sp>
      <p:sp>
        <p:nvSpPr>
          <p:cNvPr id="36" name="ZoneTexte 35">
            <a:extLst>
              <a:ext uri="{FF2B5EF4-FFF2-40B4-BE49-F238E27FC236}">
                <a16:creationId xmlns:a16="http://schemas.microsoft.com/office/drawing/2014/main" id="{0D377365-AA0B-44B8-A1B9-955A277BE85B}"/>
              </a:ext>
            </a:extLst>
          </p:cNvPr>
          <p:cNvSpPr txBox="1"/>
          <p:nvPr/>
        </p:nvSpPr>
        <p:spPr>
          <a:xfrm>
            <a:off x="2241254" y="2376896"/>
            <a:ext cx="7541803" cy="1200329"/>
          </a:xfrm>
          <a:prstGeom prst="rect">
            <a:avLst/>
          </a:prstGeom>
          <a:noFill/>
        </p:spPr>
        <p:txBody>
          <a:bodyPr wrap="square">
            <a:spAutoFit/>
          </a:bodyPr>
          <a:lstStyle/>
          <a:p>
            <a:r>
              <a:rPr lang="fr-FR" sz="1800" i="1">
                <a:effectLst/>
                <a:latin typeface="Taffy" panose="03050402030202030204" pitchFamily="66" charset="0"/>
                <a:ea typeface="Times New Roman" panose="02020603050405020304" pitchFamily="18" charset="0"/>
                <a:cs typeface="Times New Roman" panose="02020603050405020304" pitchFamily="18" charset="0"/>
              </a:rPr>
              <a:t>« L’EMULATION ET NON LA COMPETITION » EST LA REGLE D'OR. NOUS VOULONS DONNER A L'ENFANT, A QUELQUE NIVEAU QU'IL SOIT, LES MOYENS DE PROGRESSER, DE SE CONSTRUIRE, DE DEVELOPPER LE PLUS QUI EST EN LUI. </a:t>
            </a:r>
            <a:endParaRPr lang="fr-BE">
              <a:latin typeface="Taffy" panose="03050402030202030204" pitchFamily="66" charset="0"/>
            </a:endParaRPr>
          </a:p>
        </p:txBody>
      </p:sp>
      <p:sp>
        <p:nvSpPr>
          <p:cNvPr id="37" name="ZoneTexte 36">
            <a:extLst>
              <a:ext uri="{FF2B5EF4-FFF2-40B4-BE49-F238E27FC236}">
                <a16:creationId xmlns:a16="http://schemas.microsoft.com/office/drawing/2014/main" id="{305C8BA0-C08B-4DD2-AAD1-14572E448C4D}"/>
              </a:ext>
            </a:extLst>
          </p:cNvPr>
          <p:cNvSpPr txBox="1"/>
          <p:nvPr/>
        </p:nvSpPr>
        <p:spPr>
          <a:xfrm>
            <a:off x="2241254" y="3891632"/>
            <a:ext cx="7541803" cy="646331"/>
          </a:xfrm>
          <a:prstGeom prst="rect">
            <a:avLst/>
          </a:prstGeom>
          <a:noFill/>
        </p:spPr>
        <p:txBody>
          <a:bodyPr wrap="square">
            <a:spAutoFit/>
          </a:bodyPr>
          <a:lstStyle/>
          <a:p>
            <a:r>
              <a:rPr lang="fr-FR" sz="1800" i="1">
                <a:solidFill>
                  <a:srgbClr val="000000"/>
                </a:solidFill>
                <a:effectLst/>
                <a:uFill>
                  <a:solidFill>
                    <a:srgbClr val="000000"/>
                  </a:solidFill>
                </a:uFill>
                <a:latin typeface="Taffy" panose="03050402030202030204" pitchFamily="66" charset="0"/>
                <a:ea typeface="Arial Unicode MS"/>
                <a:cs typeface="Arial Unicode MS"/>
              </a:rPr>
              <a:t>ÊTRE CITOYEN</a:t>
            </a:r>
            <a:r>
              <a:rPr lang="fr-FR" sz="1800">
                <a:solidFill>
                  <a:srgbClr val="000000"/>
                </a:solidFill>
                <a:effectLst/>
                <a:uFill>
                  <a:solidFill>
                    <a:srgbClr val="000000"/>
                  </a:solidFill>
                </a:uFill>
                <a:latin typeface="Taffy" panose="03050402030202030204" pitchFamily="66" charset="0"/>
                <a:ea typeface="Arial Unicode MS"/>
                <a:cs typeface="Arial Unicode MS"/>
              </a:rPr>
              <a:t>, </a:t>
            </a:r>
            <a:r>
              <a:rPr lang="fr-FR" sz="1800" i="1">
                <a:solidFill>
                  <a:srgbClr val="000000"/>
                </a:solidFill>
                <a:effectLst/>
                <a:uFill>
                  <a:solidFill>
                    <a:srgbClr val="000000"/>
                  </a:solidFill>
                </a:uFill>
                <a:latin typeface="Taffy" panose="03050402030202030204" pitchFamily="66" charset="0"/>
                <a:ea typeface="Arial Unicode MS"/>
                <a:cs typeface="Arial Unicode MS"/>
              </a:rPr>
              <a:t>C’EST ÊTRE RESPONSABLE DE SOI-MÊME DANS SA VIE PRIVÉE ET DANS LA SOCIÉTÉ.</a:t>
            </a:r>
            <a:endParaRPr lang="fr-BE" sz="1800">
              <a:solidFill>
                <a:srgbClr val="000000"/>
              </a:solidFill>
              <a:effectLst/>
              <a:uFill>
                <a:solidFill>
                  <a:srgbClr val="000000"/>
                </a:solidFill>
              </a:uFill>
              <a:latin typeface="Taffy" panose="03050402030202030204" pitchFamily="66" charset="0"/>
              <a:ea typeface="Arial Unicode MS"/>
              <a:cs typeface="Arial Unicode MS"/>
            </a:endParaRPr>
          </a:p>
        </p:txBody>
      </p:sp>
      <p:sp>
        <p:nvSpPr>
          <p:cNvPr id="38" name="ZoneTexte 37">
            <a:extLst>
              <a:ext uri="{FF2B5EF4-FFF2-40B4-BE49-F238E27FC236}">
                <a16:creationId xmlns:a16="http://schemas.microsoft.com/office/drawing/2014/main" id="{EBA87ED1-9A40-4279-804C-57126877F43F}"/>
              </a:ext>
            </a:extLst>
          </p:cNvPr>
          <p:cNvSpPr txBox="1"/>
          <p:nvPr/>
        </p:nvSpPr>
        <p:spPr>
          <a:xfrm>
            <a:off x="2241253" y="4924194"/>
            <a:ext cx="7541803" cy="1200329"/>
          </a:xfrm>
          <a:prstGeom prst="rect">
            <a:avLst/>
          </a:prstGeom>
          <a:noFill/>
        </p:spPr>
        <p:txBody>
          <a:bodyPr wrap="square">
            <a:spAutoFit/>
          </a:bodyPr>
          <a:lstStyle/>
          <a:p>
            <a:pPr algn="just"/>
            <a:r>
              <a:rPr lang="fr-FR" sz="1800" i="1">
                <a:effectLst/>
                <a:latin typeface="Taffy" panose="03050402030202030204" pitchFamily="66" charset="0"/>
                <a:ea typeface="Times New Roman" panose="02020603050405020304" pitchFamily="18" charset="0"/>
                <a:cs typeface="Times New Roman" panose="02020603050405020304" pitchFamily="18" charset="0"/>
              </a:rPr>
              <a:t>NOTRE ÉCOLE CHRÉTIENNE JOUE UN RÔLE CRUCIAL : C’EST EN MÊME TEMPS UN LIEU DE RENCONTRE PLURALISTE ET UN LIEU DE PROPOSITION DE LA FOI. NOTRE PASTORALE SCOLAIRE ÉVEILLE AUX VALEURS HUMAINES ET SPIRITUELLES À LA LUMIÈRE DE L’ÉVANGILE.</a:t>
            </a:r>
            <a:endParaRPr lang="fr-BE" sz="1800" i="1">
              <a:effectLst/>
              <a:latin typeface="Taffy" panose="03050402030202030204" pitchFamily="66" charset="0"/>
              <a:ea typeface="Times New Roman" panose="02020603050405020304" pitchFamily="18" charset="0"/>
              <a:cs typeface="Times New Roman" panose="02020603050405020304" pitchFamily="18" charset="0"/>
            </a:endParaRPr>
          </a:p>
        </p:txBody>
      </p:sp>
      <p:pic>
        <p:nvPicPr>
          <p:cNvPr id="39" name="Graphique 38" descr="Retour avec un remplissage uni">
            <a:hlinkClick r:id="rId6" action="ppaction://hlinksldjump"/>
            <a:extLst>
              <a:ext uri="{FF2B5EF4-FFF2-40B4-BE49-F238E27FC236}">
                <a16:creationId xmlns:a16="http://schemas.microsoft.com/office/drawing/2014/main" id="{DBC6CB5C-1EA4-45C4-AAD9-B504F8A27C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9010763" y="6147830"/>
            <a:ext cx="744066" cy="744066"/>
          </a:xfrm>
          <a:prstGeom prst="rect">
            <a:avLst/>
          </a:prstGeom>
        </p:spPr>
      </p:pic>
      <p:sp>
        <p:nvSpPr>
          <p:cNvPr id="40" name="ZoneTexte 39">
            <a:extLst>
              <a:ext uri="{FF2B5EF4-FFF2-40B4-BE49-F238E27FC236}">
                <a16:creationId xmlns:a16="http://schemas.microsoft.com/office/drawing/2014/main" id="{98183967-CFD0-4D54-9251-2FB2C6915128}"/>
              </a:ext>
            </a:extLst>
          </p:cNvPr>
          <p:cNvSpPr txBox="1"/>
          <p:nvPr/>
        </p:nvSpPr>
        <p:spPr>
          <a:xfrm>
            <a:off x="9123833" y="6147830"/>
            <a:ext cx="550151" cy="292388"/>
          </a:xfrm>
          <a:prstGeom prst="rect">
            <a:avLst/>
          </a:prstGeom>
          <a:noFill/>
        </p:spPr>
        <p:txBody>
          <a:bodyPr wrap="none" rtlCol="0">
            <a:spAutoFit/>
          </a:bodyPr>
          <a:lstStyle/>
          <a:p>
            <a:r>
              <a:rPr lang="fr-BE" sz="1300">
                <a:latin typeface="Taffy" panose="03050402030202030204" pitchFamily="66" charset="0"/>
              </a:rPr>
              <a:t>Suite</a:t>
            </a:r>
          </a:p>
        </p:txBody>
      </p:sp>
    </p:spTree>
    <p:extLst>
      <p:ext uri="{BB962C8B-B14F-4D97-AF65-F5344CB8AC3E}">
        <p14:creationId xmlns:p14="http://schemas.microsoft.com/office/powerpoint/2010/main" val="1088036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2" name="ZoneTexte 1">
            <a:extLst>
              <a:ext uri="{FF2B5EF4-FFF2-40B4-BE49-F238E27FC236}">
                <a16:creationId xmlns:a16="http://schemas.microsoft.com/office/drawing/2014/main" id="{F88BA8B5-562F-4BF9-B4AA-746F9FB66A89}"/>
              </a:ext>
            </a:extLst>
          </p:cNvPr>
          <p:cNvSpPr txBox="1"/>
          <p:nvPr/>
        </p:nvSpPr>
        <p:spPr>
          <a:xfrm>
            <a:off x="3097315" y="318258"/>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a:t>
            </a:r>
          </a:p>
        </p:txBody>
      </p:sp>
      <p:sp>
        <p:nvSpPr>
          <p:cNvPr id="4" name="ZoneTexte 3">
            <a:extLst>
              <a:ext uri="{FF2B5EF4-FFF2-40B4-BE49-F238E27FC236}">
                <a16:creationId xmlns:a16="http://schemas.microsoft.com/office/drawing/2014/main" id="{0DD79C59-2AE7-4335-BA88-ED09519D588C}"/>
              </a:ext>
            </a:extLst>
          </p:cNvPr>
          <p:cNvSpPr txBox="1"/>
          <p:nvPr/>
        </p:nvSpPr>
        <p:spPr>
          <a:xfrm>
            <a:off x="181228" y="866532"/>
            <a:ext cx="10187490" cy="646331"/>
          </a:xfrm>
          <a:prstGeom prst="rect">
            <a:avLst/>
          </a:prstGeom>
          <a:noFill/>
        </p:spPr>
        <p:txBody>
          <a:bodyPr wrap="square" rtlCol="0">
            <a:spAutoFit/>
          </a:bodyPr>
          <a:lstStyle/>
          <a:p>
            <a:pPr algn="l"/>
            <a:r>
              <a:rPr lang="fr-BE" sz="1800" b="0" i="0" u="none" strike="noStrike" baseline="0">
                <a:latin typeface="Taffy" panose="03050402030202030204" pitchFamily="66" charset="0"/>
              </a:rPr>
              <a:t>Voici les objectifs </a:t>
            </a:r>
            <a:r>
              <a:rPr lang="fr-BE" sz="1800" b="1" i="0" u="none" strike="noStrike" baseline="0">
                <a:latin typeface="Taffy" panose="03050402030202030204" pitchFamily="66" charset="0"/>
              </a:rPr>
              <a:t>atteints </a:t>
            </a:r>
            <a:r>
              <a:rPr lang="fr-BE" sz="1800" b="0" i="0" u="none" strike="noStrike" baseline="0">
                <a:latin typeface="Taffy" panose="03050402030202030204" pitchFamily="66" charset="0"/>
              </a:rPr>
              <a:t>lors de nos projets d’établissement précédents et qui continuent à vivre</a:t>
            </a:r>
          </a:p>
          <a:p>
            <a:pPr algn="l"/>
            <a:r>
              <a:rPr lang="fr-BE" sz="1800" b="0" i="0" u="none" strike="noStrike" baseline="0">
                <a:latin typeface="Taffy" panose="03050402030202030204" pitchFamily="66" charset="0"/>
              </a:rPr>
              <a:t>comme bonnes habitudes de l’école.</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10" name="Rectangle : coins arrondis 9">
            <a:hlinkClick r:id="rId3" action="ppaction://hlinksldjump"/>
            <a:extLst>
              <a:ext uri="{FF2B5EF4-FFF2-40B4-BE49-F238E27FC236}">
                <a16:creationId xmlns:a16="http://schemas.microsoft.com/office/drawing/2014/main" id="{35417C51-84BC-4FC0-B3BD-12D73CBFBBBC}"/>
              </a:ext>
            </a:extLst>
          </p:cNvPr>
          <p:cNvSpPr/>
          <p:nvPr/>
        </p:nvSpPr>
        <p:spPr>
          <a:xfrm>
            <a:off x="965040" y="1573714"/>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Le plaisir d’apprendre</a:t>
            </a:r>
          </a:p>
        </p:txBody>
      </p:sp>
      <p:sp>
        <p:nvSpPr>
          <p:cNvPr id="20" name="Rectangle : coins arrondis 19">
            <a:hlinkClick r:id="rId4" action="ppaction://hlinksldjump"/>
            <a:extLst>
              <a:ext uri="{FF2B5EF4-FFF2-40B4-BE49-F238E27FC236}">
                <a16:creationId xmlns:a16="http://schemas.microsoft.com/office/drawing/2014/main" id="{9675716F-C51E-4F32-BD8A-3D6C49FB8CA0}"/>
              </a:ext>
            </a:extLst>
          </p:cNvPr>
          <p:cNvSpPr/>
          <p:nvPr/>
        </p:nvSpPr>
        <p:spPr>
          <a:xfrm>
            <a:off x="3064254" y="1573714"/>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latin typeface="Taffy" panose="03050402030202030204" pitchFamily="66" charset="0"/>
              </a:rPr>
              <a:t>Les outils d’apprentissages et la mise en valeurs des dons</a:t>
            </a:r>
          </a:p>
        </p:txBody>
      </p:sp>
      <p:sp>
        <p:nvSpPr>
          <p:cNvPr id="21" name="Rectangle : coins arrondis 20">
            <a:hlinkClick r:id="rId5" action="ppaction://hlinksldjump"/>
            <a:extLst>
              <a:ext uri="{FF2B5EF4-FFF2-40B4-BE49-F238E27FC236}">
                <a16:creationId xmlns:a16="http://schemas.microsoft.com/office/drawing/2014/main" id="{6D277F1C-CADC-4362-88E5-BAC0AF97CA0A}"/>
              </a:ext>
            </a:extLst>
          </p:cNvPr>
          <p:cNvSpPr/>
          <p:nvPr/>
        </p:nvSpPr>
        <p:spPr>
          <a:xfrm>
            <a:off x="7262682" y="1573714"/>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Vivre en chrétien</a:t>
            </a:r>
          </a:p>
        </p:txBody>
      </p:sp>
      <p:sp>
        <p:nvSpPr>
          <p:cNvPr id="22" name="Rectangle : coins arrondis 21">
            <a:hlinkClick r:id="rId6" action="ppaction://hlinksldjump"/>
            <a:extLst>
              <a:ext uri="{FF2B5EF4-FFF2-40B4-BE49-F238E27FC236}">
                <a16:creationId xmlns:a16="http://schemas.microsoft.com/office/drawing/2014/main" id="{9CEB3661-1213-46C5-A2C9-F595186315AE}"/>
              </a:ext>
            </a:extLst>
          </p:cNvPr>
          <p:cNvSpPr/>
          <p:nvPr/>
        </p:nvSpPr>
        <p:spPr>
          <a:xfrm>
            <a:off x="5163468" y="1573714"/>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L’enfant citoyen</a:t>
            </a:r>
          </a:p>
        </p:txBody>
      </p:sp>
      <p:sp>
        <p:nvSpPr>
          <p:cNvPr id="23" name="ZoneTexte 22">
            <a:extLst>
              <a:ext uri="{FF2B5EF4-FFF2-40B4-BE49-F238E27FC236}">
                <a16:creationId xmlns:a16="http://schemas.microsoft.com/office/drawing/2014/main" id="{C73ABB1B-B5BC-4F6A-8B83-7936BF024E0D}"/>
              </a:ext>
            </a:extLst>
          </p:cNvPr>
          <p:cNvSpPr txBox="1"/>
          <p:nvPr/>
        </p:nvSpPr>
        <p:spPr>
          <a:xfrm>
            <a:off x="181228" y="2651058"/>
            <a:ext cx="10187490" cy="1200329"/>
          </a:xfrm>
          <a:prstGeom prst="rect">
            <a:avLst/>
          </a:prstGeom>
          <a:noFill/>
        </p:spPr>
        <p:txBody>
          <a:bodyPr wrap="square" lIns="91440" tIns="45720" rIns="91440" bIns="45720" rtlCol="0" anchor="t">
            <a:spAutoFit/>
          </a:bodyPr>
          <a:lstStyle/>
          <a:p>
            <a:pPr algn="l"/>
            <a:r>
              <a:rPr lang="fr-BE" sz="1800" b="1" i="0" u="sng" strike="noStrike" baseline="0">
                <a:latin typeface="Taffy"/>
              </a:rPr>
              <a:t>Projet 2019-2022</a:t>
            </a:r>
          </a:p>
          <a:p>
            <a:r>
              <a:rPr lang="fr-BE" sz="1800" b="0" i="0" u="none" strike="noStrike" baseline="0">
                <a:latin typeface="Taffy"/>
              </a:rPr>
              <a:t>Ce</a:t>
            </a:r>
            <a:r>
              <a:rPr lang="fr-BE">
                <a:latin typeface="Taffy"/>
              </a:rPr>
              <a:t> </a:t>
            </a:r>
            <a:r>
              <a:rPr lang="fr-BE" sz="1800" b="0" i="0" u="none" strike="noStrike" baseline="0">
                <a:latin typeface="Taffy"/>
              </a:rPr>
              <a:t> projet d'établissement a été construit durant l'année 2019-2020 par le Conseil</a:t>
            </a:r>
          </a:p>
          <a:p>
            <a:pPr algn="l"/>
            <a:r>
              <a:rPr lang="fr-BE" sz="1800" b="0" i="0" u="none" strike="noStrike" baseline="0">
                <a:latin typeface="Taffy"/>
              </a:rPr>
              <a:t>de Participation (parents, enseignants, P.O.). Il est d'application de septembre 2019 à </a:t>
            </a:r>
            <a:r>
              <a:rPr lang="fr-BE">
                <a:latin typeface="Taffy"/>
              </a:rPr>
              <a:t>décembre</a:t>
            </a:r>
            <a:r>
              <a:rPr lang="fr-BE" sz="1800" b="0" i="0" u="none" strike="noStrike" baseline="0">
                <a:latin typeface="Taffy"/>
              </a:rPr>
              <a:t> 2022 </a:t>
            </a:r>
          </a:p>
          <a:p>
            <a:pPr algn="l"/>
            <a:r>
              <a:rPr lang="fr-BE" sz="1800" b="0" i="0" u="none" strike="noStrike" baseline="0">
                <a:latin typeface="Taffy"/>
              </a:rPr>
              <a:t>Et</a:t>
            </a:r>
            <a:r>
              <a:rPr lang="fr-BE">
                <a:latin typeface="Taffy"/>
              </a:rPr>
              <a:t> </a:t>
            </a:r>
            <a:r>
              <a:rPr lang="fr-BE" sz="1800" b="0" i="0" u="none" strike="noStrike" baseline="0">
                <a:latin typeface="Taffy" panose="03050402030202030204" pitchFamily="66" charset="0"/>
              </a:rPr>
              <a:t>évalué 2 fois par an…</a:t>
            </a: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25" name="ZoneTexte 24">
            <a:extLst>
              <a:ext uri="{FF2B5EF4-FFF2-40B4-BE49-F238E27FC236}">
                <a16:creationId xmlns:a16="http://schemas.microsoft.com/office/drawing/2014/main" id="{EF3A4F0F-63EC-40D4-AFC4-A8E29F481BD3}"/>
              </a:ext>
            </a:extLst>
          </p:cNvPr>
          <p:cNvSpPr txBox="1"/>
          <p:nvPr/>
        </p:nvSpPr>
        <p:spPr>
          <a:xfrm>
            <a:off x="129396" y="5191249"/>
            <a:ext cx="10058094" cy="1600438"/>
          </a:xfrm>
          <a:prstGeom prst="rect">
            <a:avLst/>
          </a:prstGeom>
          <a:noFill/>
        </p:spPr>
        <p:txBody>
          <a:bodyPr wrap="square" rtlCol="0">
            <a:spAutoFit/>
          </a:bodyPr>
          <a:lstStyle/>
          <a:p>
            <a:pPr algn="l"/>
            <a:r>
              <a:rPr lang="fr-BE" sz="1400" b="1" i="0" u="none" strike="noStrike" baseline="0">
                <a:latin typeface="Taffy" panose="03050402030202030204" pitchFamily="66" charset="0"/>
              </a:rPr>
              <a:t>Lexique :</a:t>
            </a:r>
          </a:p>
          <a:p>
            <a:pPr algn="l"/>
            <a:r>
              <a:rPr lang="fr-BE" sz="1400" b="1" i="0" u="none" strike="noStrike" baseline="0" err="1">
                <a:latin typeface="Taffy" panose="03050402030202030204" pitchFamily="66" charset="0"/>
              </a:rPr>
              <a:t>CoB</a:t>
            </a:r>
            <a:r>
              <a:rPr lang="fr-BE" sz="1400" b="1" i="0" u="none" strike="noStrike" baseline="0">
                <a:latin typeface="Taffy" panose="03050402030202030204" pitchFamily="66" charset="0"/>
              </a:rPr>
              <a:t> </a:t>
            </a:r>
            <a:r>
              <a:rPr lang="fr-BE" sz="1400" b="0" i="0" u="none" strike="noStrike" baseline="0">
                <a:latin typeface="Taffy" panose="03050402030202030204" pitchFamily="66" charset="0"/>
              </a:rPr>
              <a:t>: contrat d’objectifs,</a:t>
            </a:r>
          </a:p>
          <a:p>
            <a:pPr algn="l"/>
            <a:r>
              <a:rPr lang="fr-BE" sz="1400" b="1" i="0" u="none" strike="noStrike" baseline="0">
                <a:latin typeface="Taffy" panose="03050402030202030204" pitchFamily="66" charset="0"/>
              </a:rPr>
              <a:t>OSSA 1 </a:t>
            </a:r>
            <a:r>
              <a:rPr lang="fr-BE" sz="1400" b="0" i="0" u="none" strike="noStrike" baseline="0">
                <a:latin typeface="Taffy" panose="03050402030202030204" pitchFamily="66" charset="0"/>
              </a:rPr>
              <a:t>(Objectif Spécifique Stratégies Actions 1) : écrire,</a:t>
            </a:r>
          </a:p>
          <a:p>
            <a:pPr algn="l"/>
            <a:r>
              <a:rPr lang="fr-BE" sz="1400" b="1" i="0" u="none" strike="noStrike" baseline="0">
                <a:latin typeface="Taffy" panose="03050402030202030204" pitchFamily="66" charset="0"/>
              </a:rPr>
              <a:t>OSSA 2 </a:t>
            </a:r>
            <a:r>
              <a:rPr lang="fr-BE" sz="1400" b="0" i="0" u="none" strike="noStrike" baseline="0">
                <a:latin typeface="Taffy" panose="03050402030202030204" pitchFamily="66" charset="0"/>
              </a:rPr>
              <a:t>(Objectif Spécifique Stratégies Actions 2) : bien-être,</a:t>
            </a:r>
          </a:p>
          <a:p>
            <a:pPr algn="l"/>
            <a:r>
              <a:rPr lang="fr-BE" sz="1400" b="1" i="0" u="none" strike="noStrike" baseline="0">
                <a:latin typeface="Taffy" panose="03050402030202030204" pitchFamily="66" charset="0"/>
              </a:rPr>
              <a:t>OSSA 3 </a:t>
            </a:r>
            <a:r>
              <a:rPr lang="fr-BE" sz="1400" b="0" i="0" u="none" strike="noStrike" baseline="0">
                <a:latin typeface="Taffy" panose="03050402030202030204" pitchFamily="66" charset="0"/>
              </a:rPr>
              <a:t>(Objectif Spécifique Stratégies Actions 3) : traitement de données,</a:t>
            </a:r>
          </a:p>
          <a:p>
            <a:pPr algn="l"/>
            <a:r>
              <a:rPr lang="fr-BE" sz="1400" b="1" i="0" u="none" strike="noStrike" baseline="0">
                <a:latin typeface="Taffy" panose="03050402030202030204" pitchFamily="66" charset="0"/>
              </a:rPr>
              <a:t>MEGA </a:t>
            </a:r>
            <a:r>
              <a:rPr lang="fr-BE" sz="1400" b="0" i="0" u="none" strike="noStrike" baseline="0">
                <a:latin typeface="Taffy" panose="03050402030202030204" pitchFamily="66" charset="0"/>
              </a:rPr>
              <a:t>: Mon Engagement pour Garantir l’Avenir</a:t>
            </a:r>
          </a:p>
          <a:p>
            <a:pPr algn="l"/>
            <a:r>
              <a:rPr lang="fr-BE" sz="1400" b="1" i="0" u="none" strike="noStrike" baseline="0">
                <a:latin typeface="Taffy" panose="03050402030202030204" pitchFamily="66" charset="0"/>
              </a:rPr>
              <a:t>TICE </a:t>
            </a:r>
            <a:r>
              <a:rPr lang="fr-BE" sz="1400" b="0" i="0" u="none" strike="noStrike" baseline="0">
                <a:latin typeface="Taffy" panose="03050402030202030204" pitchFamily="66" charset="0"/>
              </a:rPr>
              <a:t>: Technologies de l’Information et de la Communication pour l’Enseignement</a:t>
            </a:r>
            <a:endParaRPr lang="fr-BE" sz="14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sp>
        <p:nvSpPr>
          <p:cNvPr id="26" name="Rectangle : coins arrondis 25">
            <a:hlinkClick r:id="rId7" action="ppaction://hlinksldjump"/>
            <a:extLst>
              <a:ext uri="{FF2B5EF4-FFF2-40B4-BE49-F238E27FC236}">
                <a16:creationId xmlns:a16="http://schemas.microsoft.com/office/drawing/2014/main" id="{713DDDD0-6D89-42EA-8819-A3230029975D}"/>
              </a:ext>
            </a:extLst>
          </p:cNvPr>
          <p:cNvSpPr/>
          <p:nvPr/>
        </p:nvSpPr>
        <p:spPr>
          <a:xfrm>
            <a:off x="965040" y="3882189"/>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Le plaisir d’apprendre</a:t>
            </a:r>
          </a:p>
        </p:txBody>
      </p:sp>
      <p:sp>
        <p:nvSpPr>
          <p:cNvPr id="27" name="Rectangle : coins arrondis 26">
            <a:hlinkClick r:id="rId8" action="ppaction://hlinksldjump"/>
            <a:extLst>
              <a:ext uri="{FF2B5EF4-FFF2-40B4-BE49-F238E27FC236}">
                <a16:creationId xmlns:a16="http://schemas.microsoft.com/office/drawing/2014/main" id="{B4F89225-FD57-47F9-9120-4560724AD774}"/>
              </a:ext>
            </a:extLst>
          </p:cNvPr>
          <p:cNvSpPr/>
          <p:nvPr/>
        </p:nvSpPr>
        <p:spPr>
          <a:xfrm>
            <a:off x="3064254" y="3882189"/>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latin typeface="Taffy" panose="03050402030202030204" pitchFamily="66" charset="0"/>
              </a:rPr>
              <a:t>Les outils d’apprentissages et la mise en valeurs des dons</a:t>
            </a:r>
          </a:p>
        </p:txBody>
      </p:sp>
      <p:sp>
        <p:nvSpPr>
          <p:cNvPr id="28" name="Rectangle : coins arrondis 27">
            <a:hlinkClick r:id="rId9" action="ppaction://hlinksldjump"/>
            <a:extLst>
              <a:ext uri="{FF2B5EF4-FFF2-40B4-BE49-F238E27FC236}">
                <a16:creationId xmlns:a16="http://schemas.microsoft.com/office/drawing/2014/main" id="{9A1AB994-A41F-446D-862A-5860533597BF}"/>
              </a:ext>
            </a:extLst>
          </p:cNvPr>
          <p:cNvSpPr/>
          <p:nvPr/>
        </p:nvSpPr>
        <p:spPr>
          <a:xfrm>
            <a:off x="7262682" y="3882189"/>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Vivre en chrétien</a:t>
            </a:r>
          </a:p>
        </p:txBody>
      </p:sp>
      <p:sp>
        <p:nvSpPr>
          <p:cNvPr id="29" name="Rectangle : coins arrondis 28">
            <a:hlinkClick r:id="rId10" action="ppaction://hlinksldjump"/>
            <a:extLst>
              <a:ext uri="{FF2B5EF4-FFF2-40B4-BE49-F238E27FC236}">
                <a16:creationId xmlns:a16="http://schemas.microsoft.com/office/drawing/2014/main" id="{7265A74A-8476-41CB-A2BB-A41B62E56FAB}"/>
              </a:ext>
            </a:extLst>
          </p:cNvPr>
          <p:cNvSpPr/>
          <p:nvPr/>
        </p:nvSpPr>
        <p:spPr>
          <a:xfrm>
            <a:off x="5163468" y="3882189"/>
            <a:ext cx="1861151" cy="848942"/>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latin typeface="Taffy" panose="03050402030202030204" pitchFamily="66" charset="0"/>
              </a:rPr>
              <a:t>L’enfant citoyen</a:t>
            </a:r>
          </a:p>
        </p:txBody>
      </p:sp>
      <p:grpSp>
        <p:nvGrpSpPr>
          <p:cNvPr id="30" name="Groupe 29">
            <a:extLst>
              <a:ext uri="{FF2B5EF4-FFF2-40B4-BE49-F238E27FC236}">
                <a16:creationId xmlns:a16="http://schemas.microsoft.com/office/drawing/2014/main" id="{891CD6EB-086D-4D12-AFBD-53EC4A6C78BE}"/>
              </a:ext>
            </a:extLst>
          </p:cNvPr>
          <p:cNvGrpSpPr/>
          <p:nvPr/>
        </p:nvGrpSpPr>
        <p:grpSpPr>
          <a:xfrm>
            <a:off x="8606157" y="-848941"/>
            <a:ext cx="2544443" cy="1820838"/>
            <a:chOff x="8606157" y="-848941"/>
            <a:chExt cx="2544443" cy="1820838"/>
          </a:xfrm>
        </p:grpSpPr>
        <p:sp>
          <p:nvSpPr>
            <p:cNvPr id="31" name="Arc partiel 30">
              <a:extLst>
                <a:ext uri="{FF2B5EF4-FFF2-40B4-BE49-F238E27FC236}">
                  <a16:creationId xmlns:a16="http://schemas.microsoft.com/office/drawing/2014/main" id="{B1983480-EDB9-4D5D-A434-59E51AD0038D}"/>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32" name="Graphique 31" descr="Logement">
              <a:hlinkClick r:id="rId11" action="ppaction://hlinksldjump"/>
              <a:extLst>
                <a:ext uri="{FF2B5EF4-FFF2-40B4-BE49-F238E27FC236}">
                  <a16:creationId xmlns:a16="http://schemas.microsoft.com/office/drawing/2014/main" id="{8581D7BA-0ACF-42C7-A664-1122034DF2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23833" y="0"/>
              <a:ext cx="688033" cy="688033"/>
            </a:xfrm>
            <a:prstGeom prst="rect">
              <a:avLst/>
            </a:prstGeom>
          </p:spPr>
        </p:pic>
        <p:sp>
          <p:nvSpPr>
            <p:cNvPr id="33" name="Arc 32">
              <a:extLst>
                <a:ext uri="{FF2B5EF4-FFF2-40B4-BE49-F238E27FC236}">
                  <a16:creationId xmlns:a16="http://schemas.microsoft.com/office/drawing/2014/main" id="{92260766-26B1-4A27-95E4-0B601066B510}"/>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34" name="Arc 33">
              <a:extLst>
                <a:ext uri="{FF2B5EF4-FFF2-40B4-BE49-F238E27FC236}">
                  <a16:creationId xmlns:a16="http://schemas.microsoft.com/office/drawing/2014/main" id="{A8836BBE-EDE8-44E9-873E-1A31340FD47E}"/>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Tree>
    <p:extLst>
      <p:ext uri="{BB962C8B-B14F-4D97-AF65-F5344CB8AC3E}">
        <p14:creationId xmlns:p14="http://schemas.microsoft.com/office/powerpoint/2010/main" val="2696792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bâtiment&#10;&#10;Description générée automatiquement">
            <a:extLst>
              <a:ext uri="{FF2B5EF4-FFF2-40B4-BE49-F238E27FC236}">
                <a16:creationId xmlns:a16="http://schemas.microsoft.com/office/drawing/2014/main" id="{171FCC76-1DC0-4BE0-A183-688DBBD0398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ZoneTexte 3">
            <a:extLst>
              <a:ext uri="{FF2B5EF4-FFF2-40B4-BE49-F238E27FC236}">
                <a16:creationId xmlns:a16="http://schemas.microsoft.com/office/drawing/2014/main" id="{0DD79C59-2AE7-4335-BA88-ED09519D588C}"/>
              </a:ext>
            </a:extLst>
          </p:cNvPr>
          <p:cNvSpPr txBox="1"/>
          <p:nvPr/>
        </p:nvSpPr>
        <p:spPr>
          <a:xfrm>
            <a:off x="-281491" y="897482"/>
            <a:ext cx="10187490" cy="353943"/>
          </a:xfrm>
          <a:prstGeom prst="rect">
            <a:avLst/>
          </a:prstGeom>
          <a:noFill/>
        </p:spPr>
        <p:txBody>
          <a:bodyPr wrap="square" rtlCol="0">
            <a:spAutoFit/>
          </a:bodyPr>
          <a:lstStyle/>
          <a:p>
            <a:pPr marL="449263" defTabSz="449263">
              <a:spcAft>
                <a:spcPts val="400"/>
              </a:spcAft>
            </a:pPr>
            <a:endParaRPr lang="fr-BE" sz="1700">
              <a:solidFill>
                <a:srgbClr val="000000"/>
              </a:solidFill>
              <a:effectLst/>
              <a:latin typeface="Taffy" panose="03050402030202030204" pitchFamily="66" charset="0"/>
              <a:ea typeface="Yu Gothic UI Semilight" panose="020B0400000000000000" pitchFamily="34" charset="-128"/>
              <a:cs typeface="Arial" panose="020B0604020202020204" pitchFamily="34" charset="0"/>
            </a:endParaRPr>
          </a:p>
        </p:txBody>
      </p:sp>
      <p:graphicFrame>
        <p:nvGraphicFramePr>
          <p:cNvPr id="5" name="Tableau 4">
            <a:extLst>
              <a:ext uri="{FF2B5EF4-FFF2-40B4-BE49-F238E27FC236}">
                <a16:creationId xmlns:a16="http://schemas.microsoft.com/office/drawing/2014/main" id="{FD1C978F-A37C-43E5-B6A4-83903FBDD165}"/>
              </a:ext>
            </a:extLst>
          </p:cNvPr>
          <p:cNvGraphicFramePr>
            <a:graphicFrameLocks noGrp="1"/>
          </p:cNvGraphicFramePr>
          <p:nvPr>
            <p:extLst>
              <p:ext uri="{D42A27DB-BD31-4B8C-83A1-F6EECF244321}">
                <p14:modId xmlns:p14="http://schemas.microsoft.com/office/powerpoint/2010/main" val="4211429527"/>
              </p:ext>
            </p:extLst>
          </p:nvPr>
        </p:nvGraphicFramePr>
        <p:xfrm>
          <a:off x="130934" y="845966"/>
          <a:ext cx="9425189" cy="5985072"/>
        </p:xfrm>
        <a:graphic>
          <a:graphicData uri="http://schemas.openxmlformats.org/drawingml/2006/table">
            <a:tbl>
              <a:tblPr>
                <a:tableStyleId>{5C22544A-7EE6-4342-B048-85BDC9FD1C3A}</a:tableStyleId>
              </a:tblPr>
              <a:tblGrid>
                <a:gridCol w="8317607">
                  <a:extLst>
                    <a:ext uri="{9D8B030D-6E8A-4147-A177-3AD203B41FA5}">
                      <a16:colId xmlns:a16="http://schemas.microsoft.com/office/drawing/2014/main" val="4115972537"/>
                    </a:ext>
                  </a:extLst>
                </a:gridCol>
                <a:gridCol w="1107582">
                  <a:extLst>
                    <a:ext uri="{9D8B030D-6E8A-4147-A177-3AD203B41FA5}">
                      <a16:colId xmlns:a16="http://schemas.microsoft.com/office/drawing/2014/main" val="2666252112"/>
                    </a:ext>
                  </a:extLst>
                </a:gridCol>
              </a:tblGrid>
              <a:tr h="325536">
                <a:tc>
                  <a:txBody>
                    <a:bodyPr/>
                    <a:lstStyle/>
                    <a:p>
                      <a:pPr algn="just"/>
                      <a:r>
                        <a:rPr lang="fr-FR" sz="1400">
                          <a:effectLst/>
                          <a:latin typeface="Taffy" panose="03050402030202030204" pitchFamily="66" charset="0"/>
                        </a:rPr>
                        <a:t>Enrichir l’enfant par des éveils et des activités extérieures accessibles à tous.</a:t>
                      </a:r>
                      <a:endParaRPr lang="fr-BE" sz="1400">
                        <a:effectLst/>
                        <a:latin typeface="Taffy" panose="03050402030202030204" pitchFamily="66" charset="0"/>
                        <a:ea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2002/2003</a:t>
                      </a:r>
                      <a:endParaRPr lang="fr-BE" sz="1200" b="1" i="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268805"/>
                  </a:ext>
                </a:extLst>
              </a:tr>
              <a:tr h="178027">
                <a:tc>
                  <a:txBody>
                    <a:bodyPr/>
                    <a:lstStyle/>
                    <a:p>
                      <a:pPr algn="just"/>
                      <a:r>
                        <a:rPr lang="fr-FR" sz="1400">
                          <a:effectLst/>
                          <a:latin typeface="Taffy" panose="03050402030202030204" pitchFamily="66" charset="0"/>
                        </a:rPr>
                        <a:t>Créer des échanges linguistiques.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2003/2004</a:t>
                      </a:r>
                      <a:endParaRPr lang="fr-BE" sz="1200" b="1" i="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299998"/>
                  </a:ext>
                </a:extLst>
              </a:tr>
              <a:tr h="203460">
                <a:tc>
                  <a:txBody>
                    <a:bodyPr/>
                    <a:lstStyle/>
                    <a:p>
                      <a:pPr algn="just"/>
                      <a:r>
                        <a:rPr lang="fr-FR" sz="1400">
                          <a:effectLst/>
                          <a:latin typeface="Taffy" panose="03050402030202030204" pitchFamily="66" charset="0"/>
                        </a:rPr>
                        <a:t>Fréquenter la bibliothèque</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2003/2004</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97442"/>
                  </a:ext>
                </a:extLst>
              </a:tr>
              <a:tr h="203460">
                <a:tc>
                  <a:txBody>
                    <a:bodyPr/>
                    <a:lstStyle/>
                    <a:p>
                      <a:pPr algn="just"/>
                      <a:r>
                        <a:rPr lang="fr-FR" sz="1400">
                          <a:effectLst/>
                          <a:latin typeface="Taffy" panose="03050402030202030204" pitchFamily="66" charset="0"/>
                        </a:rPr>
                        <a:t>Prendre possession des lieux communs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2003/2004</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5079180"/>
                  </a:ext>
                </a:extLst>
              </a:tr>
              <a:tr h="203460">
                <a:tc>
                  <a:txBody>
                    <a:bodyPr/>
                    <a:lstStyle/>
                    <a:p>
                      <a:pPr algn="just"/>
                      <a:r>
                        <a:rPr lang="fr-FR" sz="1400">
                          <a:effectLst/>
                          <a:latin typeface="Taffy" panose="03050402030202030204" pitchFamily="66" charset="0"/>
                        </a:rPr>
                        <a:t>Apprendre le néerlandais : 2</a:t>
                      </a:r>
                      <a:r>
                        <a:rPr lang="fr-FR" sz="1400" baseline="30000">
                          <a:effectLst/>
                          <a:latin typeface="Taffy" panose="03050402030202030204" pitchFamily="66" charset="0"/>
                        </a:rPr>
                        <a:t>ème</a:t>
                      </a:r>
                      <a:r>
                        <a:rPr lang="fr-FR" sz="1400">
                          <a:effectLst/>
                          <a:latin typeface="Taffy" panose="03050402030202030204" pitchFamily="66" charset="0"/>
                        </a:rPr>
                        <a:t> maternelle à 6</a:t>
                      </a:r>
                      <a:r>
                        <a:rPr lang="fr-FR" sz="1400" baseline="30000">
                          <a:effectLst/>
                          <a:latin typeface="Taffy" panose="03050402030202030204" pitchFamily="66" charset="0"/>
                        </a:rPr>
                        <a:t>ème</a:t>
                      </a:r>
                      <a:r>
                        <a:rPr lang="fr-FR" sz="1400">
                          <a:effectLst/>
                          <a:latin typeface="Taffy" panose="03050402030202030204" pitchFamily="66" charset="0"/>
                        </a:rPr>
                        <a:t>  primaire.</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2004/2005</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124388"/>
                  </a:ext>
                </a:extLst>
              </a:tr>
              <a:tr h="203460">
                <a:tc>
                  <a:txBody>
                    <a:bodyPr/>
                    <a:lstStyle/>
                    <a:p>
                      <a:r>
                        <a:rPr lang="fr-FR" sz="1400">
                          <a:effectLst/>
                          <a:latin typeface="Taffy" panose="03050402030202030204" pitchFamily="66" charset="0"/>
                        </a:rPr>
                        <a:t>Echanges linguistiques (correspondance, rencontres, …).</a:t>
                      </a:r>
                      <a:endParaRPr lang="fr-BE" sz="1400">
                        <a:effectLst/>
                        <a:latin typeface="Taffy" panose="03050402030202030204" pitchFamily="66" charset="0"/>
                        <a:ea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2007/2008</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3716332"/>
                  </a:ext>
                </a:extLst>
              </a:tr>
              <a:tr h="203460">
                <a:tc>
                  <a:txBody>
                    <a:bodyPr/>
                    <a:lstStyle/>
                    <a:p>
                      <a:r>
                        <a:rPr lang="fr-FR" sz="1400">
                          <a:effectLst/>
                          <a:latin typeface="Taffy" panose="03050402030202030204" pitchFamily="66" charset="0"/>
                        </a:rPr>
                        <a:t>Enrichir l’enfant par des activités extérieures  (théâtre, …).</a:t>
                      </a:r>
                      <a:endParaRPr lang="fr-BE" sz="1400">
                        <a:effectLst/>
                        <a:latin typeface="Taffy" panose="03050402030202030204" pitchFamily="66" charset="0"/>
                        <a:ea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2006/2007</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80592"/>
                  </a:ext>
                </a:extLst>
              </a:tr>
              <a:tr h="325536">
                <a:tc>
                  <a:txBody>
                    <a:bodyPr/>
                    <a:lstStyle/>
                    <a:p>
                      <a:pPr algn="just"/>
                      <a:r>
                        <a:rPr lang="fr-FR" sz="1400">
                          <a:effectLst/>
                          <a:latin typeface="Taffy" panose="03050402030202030204" pitchFamily="66" charset="0"/>
                        </a:rPr>
                        <a:t>Promouvoir la mise en valeur des travaux des élèves par des expositions.</a:t>
                      </a:r>
                      <a:endParaRPr lang="fr-BE" sz="1400">
                        <a:effectLst/>
                        <a:latin typeface="Taffy" panose="03050402030202030204" pitchFamily="66" charset="0"/>
                        <a:ea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2009/2010</a:t>
                      </a:r>
                      <a:endParaRPr lang="fr-BE" sz="1200" b="1" i="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554945"/>
                  </a:ext>
                </a:extLst>
              </a:tr>
              <a:tr h="203460">
                <a:tc>
                  <a:txBody>
                    <a:bodyPr/>
                    <a:lstStyle/>
                    <a:p>
                      <a:pPr algn="just"/>
                      <a:r>
                        <a:rPr lang="fr-FR" sz="1400">
                          <a:effectLst/>
                          <a:latin typeface="Taffy" panose="03050402030202030204" pitchFamily="66" charset="0"/>
                        </a:rPr>
                        <a:t>Réaliser des chronos en mathématiques.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2009/2010</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965147"/>
                  </a:ext>
                </a:extLst>
              </a:tr>
              <a:tr h="203460">
                <a:tc>
                  <a:txBody>
                    <a:bodyPr/>
                    <a:lstStyle/>
                    <a:p>
                      <a:pPr algn="just"/>
                      <a:r>
                        <a:rPr lang="fr-FR" sz="1400">
                          <a:effectLst/>
                          <a:latin typeface="Taffy" panose="03050402030202030204" pitchFamily="66" charset="0"/>
                        </a:rPr>
                        <a:t>Enrichir le vocabulaire en expression orale et écrite</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2011/2012</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014467"/>
                  </a:ext>
                </a:extLst>
              </a:tr>
              <a:tr h="203460">
                <a:tc>
                  <a:txBody>
                    <a:bodyPr/>
                    <a:lstStyle/>
                    <a:p>
                      <a:pPr algn="just"/>
                      <a:r>
                        <a:rPr lang="fr-FR" sz="1400">
                          <a:effectLst/>
                          <a:latin typeface="Taffy" panose="03050402030202030204" pitchFamily="66" charset="0"/>
                        </a:rPr>
                        <a:t>Faire appel ou rencontrer des personnes ressources</a:t>
                      </a:r>
                      <a:endParaRPr lang="fr-BE" sz="1400">
                        <a:effectLst/>
                        <a:latin typeface="Taffy" panose="03050402030202030204" pitchFamily="66" charset="0"/>
                        <a:ea typeface="Times New Roman" panose="02020603050405020304" pitchFamily="18" charset="0"/>
                        <a:cs typeface="Times New Roman" panose="02020603050405020304" pitchFamily="18"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latin typeface="Taffy" panose="03050402030202030204" pitchFamily="66" charset="0"/>
                        </a:rPr>
                        <a:t>2012/2013</a:t>
                      </a:r>
                      <a:endParaRPr lang="fr-BE" sz="1200" b="1">
                        <a:effectLst/>
                        <a:latin typeface="Taffy" panose="03050402030202030204" pitchFamily="66" charset="0"/>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3745127"/>
                  </a:ext>
                </a:extLst>
              </a:tr>
              <a:tr h="651073">
                <a:tc>
                  <a:txBody>
                    <a:bodyPr/>
                    <a:lstStyle/>
                    <a:p>
                      <a:r>
                        <a:rPr lang="fr-FR" sz="1400">
                          <a:effectLst/>
                          <a:uFill>
                            <a:solidFill>
                              <a:srgbClr val="000000"/>
                            </a:solidFill>
                          </a:uFill>
                          <a:latin typeface="Taffy" panose="03050402030202030204" pitchFamily="66" charset="0"/>
                        </a:rPr>
                        <a:t>Manipulations au service de la numération</a:t>
                      </a:r>
                      <a:endParaRPr lang="fr-BE" sz="1400">
                        <a:effectLst/>
                        <a:uFill>
                          <a:solidFill>
                            <a:srgbClr val="000000"/>
                          </a:solidFill>
                        </a:uFill>
                        <a:latin typeface="Taffy" panose="03050402030202030204" pitchFamily="66" charset="0"/>
                      </a:endParaRPr>
                    </a:p>
                    <a:p>
                      <a:r>
                        <a:rPr lang="fr-FR" sz="1400">
                          <a:effectLst/>
                          <a:uFill>
                            <a:solidFill>
                              <a:srgbClr val="000000"/>
                            </a:solidFill>
                          </a:uFill>
                          <a:latin typeface="Taffy" panose="03050402030202030204" pitchFamily="66" charset="0"/>
                        </a:rPr>
                        <a:t>                                       des grandeurs</a:t>
                      </a:r>
                      <a:endParaRPr lang="fr-BE" sz="1400">
                        <a:effectLst/>
                        <a:uFill>
                          <a:solidFill>
                            <a:srgbClr val="000000"/>
                          </a:solidFill>
                        </a:uFill>
                        <a:latin typeface="Taffy" panose="03050402030202030204" pitchFamily="66" charset="0"/>
                      </a:endParaRPr>
                    </a:p>
                    <a:p>
                      <a:r>
                        <a:rPr lang="fr-FR" sz="1400">
                          <a:effectLst/>
                          <a:uFill>
                            <a:solidFill>
                              <a:srgbClr val="000000"/>
                            </a:solidFill>
                          </a:uFill>
                          <a:latin typeface="Taffy" panose="03050402030202030204" pitchFamily="66" charset="0"/>
                        </a:rPr>
                        <a:t>                                       des solides et figures</a:t>
                      </a:r>
                      <a:endParaRPr lang="fr-BE" sz="1400">
                        <a:effectLst/>
                        <a:uFill>
                          <a:solidFill>
                            <a:srgbClr val="000000"/>
                          </a:solidFill>
                        </a:uFill>
                        <a:latin typeface="Taffy" panose="03050402030202030204" pitchFamily="66" charset="0"/>
                      </a:endParaRPr>
                    </a:p>
                    <a:p>
                      <a:r>
                        <a:rPr lang="fr-FR" sz="1400">
                          <a:effectLst/>
                          <a:uFill>
                            <a:solidFill>
                              <a:srgbClr val="000000"/>
                            </a:solidFill>
                          </a:uFill>
                          <a:latin typeface="Taffy" panose="03050402030202030204" pitchFamily="66" charset="0"/>
                        </a:rPr>
                        <a:t>                                       des liens logiques</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uFill>
                            <a:solidFill>
                              <a:srgbClr val="000000"/>
                            </a:solidFill>
                          </a:uFill>
                          <a:latin typeface="Taffy" panose="03050402030202030204" pitchFamily="66" charset="0"/>
                        </a:rPr>
                        <a:t>2011/2012</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2012/2013</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2013/2014</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2014/2015</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2684954"/>
                  </a:ext>
                </a:extLst>
              </a:tr>
              <a:tr h="198251">
                <a:tc>
                  <a:txBody>
                    <a:bodyPr/>
                    <a:lstStyle/>
                    <a:p>
                      <a:r>
                        <a:rPr lang="fr-FR" sz="1400">
                          <a:effectLst/>
                          <a:uFill>
                            <a:solidFill>
                              <a:srgbClr val="000000"/>
                            </a:solidFill>
                          </a:uFill>
                          <a:latin typeface="Taffy" panose="03050402030202030204" pitchFamily="66" charset="0"/>
                        </a:rPr>
                        <a:t>Aménager le centre de documentation  et permettre aux élèves de le fréquenter</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uFill>
                            <a:solidFill>
                              <a:srgbClr val="000000"/>
                            </a:solidFill>
                          </a:uFill>
                          <a:latin typeface="Taffy" panose="03050402030202030204" pitchFamily="66" charset="0"/>
                        </a:rPr>
                        <a:t>2015/2016</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5554354"/>
                  </a:ext>
                </a:extLst>
              </a:tr>
              <a:tr h="203460">
                <a:tc>
                  <a:txBody>
                    <a:bodyPr/>
                    <a:lstStyle/>
                    <a:p>
                      <a:r>
                        <a:rPr lang="fr-FR" sz="1400">
                          <a:effectLst/>
                          <a:uFill>
                            <a:solidFill>
                              <a:srgbClr val="000000"/>
                            </a:solidFill>
                          </a:uFill>
                          <a:latin typeface="Taffy" panose="03050402030202030204" pitchFamily="66" charset="0"/>
                        </a:rPr>
                        <a:t>Développer des compétences en savoir écouter</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uFill>
                            <a:solidFill>
                              <a:srgbClr val="000000"/>
                            </a:solidFill>
                          </a:uFill>
                          <a:latin typeface="Taffy" panose="03050402030202030204" pitchFamily="66" charset="0"/>
                        </a:rPr>
                        <a:t>2015/2016</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1585260"/>
                  </a:ext>
                </a:extLst>
              </a:tr>
              <a:tr h="203460">
                <a:tc>
                  <a:txBody>
                    <a:bodyPr/>
                    <a:lstStyle/>
                    <a:p>
                      <a:r>
                        <a:rPr lang="fr-FR" sz="1400">
                          <a:effectLst/>
                          <a:uFill>
                            <a:solidFill>
                              <a:srgbClr val="000000"/>
                            </a:solidFill>
                          </a:uFill>
                          <a:latin typeface="Taffy" panose="03050402030202030204" pitchFamily="66" charset="0"/>
                        </a:rPr>
                        <a:t>Gérer des situations concrètes de la vie quotidienne</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uFill>
                            <a:solidFill>
                              <a:srgbClr val="000000"/>
                            </a:solidFill>
                          </a:uFill>
                          <a:latin typeface="Taffy" panose="03050402030202030204" pitchFamily="66" charset="0"/>
                        </a:rPr>
                        <a:t>2015/2016</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351754"/>
                  </a:ext>
                </a:extLst>
              </a:tr>
              <a:tr h="1464912">
                <a:tc>
                  <a:txBody>
                    <a:bodyPr/>
                    <a:lstStyle/>
                    <a:p>
                      <a:r>
                        <a:rPr lang="fr-FR" sz="1400">
                          <a:effectLst/>
                          <a:uFill>
                            <a:solidFill>
                              <a:srgbClr val="000000"/>
                            </a:solidFill>
                          </a:uFill>
                          <a:latin typeface="Taffy" panose="03050402030202030204" pitchFamily="66" charset="0"/>
                        </a:rPr>
                        <a:t>Définir et mettre en valeur des thématiques artistiques ou culturelles : « L’enfant fait son cinéma »</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Rythme et musique</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L’expo des talents</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Histoire de l’école</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Créer et inventer</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Parcours d’artistes</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Comédie musicale</a:t>
                      </a:r>
                      <a:endParaRPr lang="fr-BE" sz="1400">
                        <a:effectLst/>
                        <a:uFill>
                          <a:solidFill>
                            <a:srgbClr val="000000"/>
                          </a:solidFill>
                        </a:uFill>
                        <a:latin typeface="Taffy" panose="03050402030202030204" pitchFamily="66" charset="0"/>
                      </a:endParaRPr>
                    </a:p>
                    <a:p>
                      <a:pPr marL="742950" lvl="1" indent="-285750">
                        <a:buFont typeface="Times New Roman" panose="02020603050405020304" pitchFamily="18" charset="0"/>
                        <a:buChar char="-"/>
                        <a:tabLst>
                          <a:tab pos="1257300" algn="l"/>
                        </a:tabLst>
                      </a:pPr>
                      <a:r>
                        <a:rPr lang="fr-FR" sz="1400">
                          <a:effectLst/>
                          <a:uFill>
                            <a:solidFill>
                              <a:srgbClr val="000000"/>
                            </a:solidFill>
                          </a:uFill>
                          <a:latin typeface="Taffy" panose="03050402030202030204" pitchFamily="66" charset="0"/>
                        </a:rPr>
                        <a:t>« Chacun sa plume »</a:t>
                      </a:r>
                      <a:endParaRPr lang="fr-BE" sz="1400">
                        <a:solidFill>
                          <a:srgbClr val="000000"/>
                        </a:solidFill>
                        <a:effectLst/>
                        <a:uFill>
                          <a:solidFill>
                            <a:srgbClr val="000000"/>
                          </a:solidFill>
                        </a:uFill>
                        <a:latin typeface="Taffy" panose="03050402030202030204" pitchFamily="66" charset="0"/>
                        <a:ea typeface="Times New Roman" panose="02020603050405020304" pitchFamily="18" charset="0"/>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uFill>
                            <a:solidFill>
                              <a:srgbClr val="000000"/>
                            </a:solidFill>
                          </a:uFill>
                          <a:latin typeface="Taffy" panose="03050402030202030204" pitchFamily="66" charset="0"/>
                        </a:rPr>
                        <a:t>2012</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2013</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2014</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2015</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2016</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2017</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2018</a:t>
                      </a:r>
                      <a:endParaRPr lang="fr-BE" sz="1400">
                        <a:effectLst/>
                        <a:uFill>
                          <a:solidFill>
                            <a:srgbClr val="000000"/>
                          </a:solidFill>
                        </a:uFill>
                        <a:latin typeface="Taffy" panose="03050402030202030204" pitchFamily="66" charset="0"/>
                      </a:endParaRPr>
                    </a:p>
                    <a:p>
                      <a:pPr algn="ctr"/>
                      <a:r>
                        <a:rPr lang="fr-FR" sz="1400">
                          <a:effectLst/>
                          <a:uFill>
                            <a:solidFill>
                              <a:srgbClr val="000000"/>
                            </a:solidFill>
                          </a:uFill>
                          <a:latin typeface="Taffy" panose="03050402030202030204" pitchFamily="66" charset="0"/>
                        </a:rPr>
                        <a:t>2019</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507114"/>
                  </a:ext>
                </a:extLst>
              </a:tr>
              <a:tr h="203460">
                <a:tc>
                  <a:txBody>
                    <a:bodyPr/>
                    <a:lstStyle/>
                    <a:p>
                      <a:r>
                        <a:rPr lang="fr-FR" sz="1400">
                          <a:effectLst/>
                          <a:uFill>
                            <a:solidFill>
                              <a:srgbClr val="000000"/>
                            </a:solidFill>
                          </a:uFill>
                          <a:latin typeface="Taffy" panose="03050402030202030204" pitchFamily="66" charset="0"/>
                        </a:rPr>
                        <a:t>Travail bien fait grâce à la comédie musicale</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a:effectLst/>
                          <a:uFill>
                            <a:solidFill>
                              <a:srgbClr val="000000"/>
                            </a:solidFill>
                          </a:uFill>
                          <a:latin typeface="Taffy" panose="03050402030202030204" pitchFamily="66" charset="0"/>
                        </a:rPr>
                        <a:t>2017/2018</a:t>
                      </a:r>
                      <a:endParaRPr lang="fr-BE" sz="1400">
                        <a:solidFill>
                          <a:srgbClr val="000000"/>
                        </a:solidFill>
                        <a:effectLst/>
                        <a:uFill>
                          <a:solidFill>
                            <a:srgbClr val="000000"/>
                          </a:solidFill>
                        </a:uFill>
                        <a:latin typeface="Taffy" panose="03050402030202030204" pitchFamily="66" charset="0"/>
                        <a:ea typeface="Arial Unicode MS"/>
                        <a:cs typeface="Arial Unicode MS"/>
                      </a:endParaRPr>
                    </a:p>
                  </a:txBody>
                  <a:tcPr marL="48214" marR="48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80286"/>
                  </a:ext>
                </a:extLst>
              </a:tr>
            </a:tbl>
          </a:graphicData>
        </a:graphic>
      </p:graphicFrame>
      <p:sp>
        <p:nvSpPr>
          <p:cNvPr id="13" name="Rectangle : coins arrondis 12">
            <a:extLst>
              <a:ext uri="{FF2B5EF4-FFF2-40B4-BE49-F238E27FC236}">
                <a16:creationId xmlns:a16="http://schemas.microsoft.com/office/drawing/2014/main" id="{3C204134-2B86-474F-B953-4D14599DBF44}"/>
              </a:ext>
            </a:extLst>
          </p:cNvPr>
          <p:cNvSpPr/>
          <p:nvPr/>
        </p:nvSpPr>
        <p:spPr>
          <a:xfrm>
            <a:off x="277967" y="137035"/>
            <a:ext cx="1519507" cy="550998"/>
          </a:xfrm>
          <a:prstGeom prst="round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Taffy" panose="03050402030202030204" pitchFamily="66" charset="0"/>
              </a:rPr>
              <a:t>Le plaisir d’apprendre</a:t>
            </a:r>
          </a:p>
        </p:txBody>
      </p:sp>
      <p:sp>
        <p:nvSpPr>
          <p:cNvPr id="15" name="Rectangle : carré corné 14">
            <a:extLst>
              <a:ext uri="{FF2B5EF4-FFF2-40B4-BE49-F238E27FC236}">
                <a16:creationId xmlns:a16="http://schemas.microsoft.com/office/drawing/2014/main" id="{C23605EF-264A-4255-B05A-03B765532C2B}"/>
              </a:ext>
            </a:extLst>
          </p:cNvPr>
          <p:cNvSpPr/>
          <p:nvPr/>
        </p:nvSpPr>
        <p:spPr>
          <a:xfrm>
            <a:off x="7306316" y="224757"/>
            <a:ext cx="950266" cy="847831"/>
          </a:xfrm>
          <a:prstGeom prst="foldedCorner">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t>Objectifs atteints</a:t>
            </a:r>
          </a:p>
        </p:txBody>
      </p:sp>
      <p:grpSp>
        <p:nvGrpSpPr>
          <p:cNvPr id="20" name="Groupe 19">
            <a:extLst>
              <a:ext uri="{FF2B5EF4-FFF2-40B4-BE49-F238E27FC236}">
                <a16:creationId xmlns:a16="http://schemas.microsoft.com/office/drawing/2014/main" id="{ADB5B453-81AD-474A-98CA-C0AB243D5FF2}"/>
              </a:ext>
            </a:extLst>
          </p:cNvPr>
          <p:cNvGrpSpPr/>
          <p:nvPr/>
        </p:nvGrpSpPr>
        <p:grpSpPr>
          <a:xfrm>
            <a:off x="8606157" y="-848941"/>
            <a:ext cx="2544443" cy="1820838"/>
            <a:chOff x="8606157" y="-848941"/>
            <a:chExt cx="2544443" cy="1820838"/>
          </a:xfrm>
        </p:grpSpPr>
        <p:sp>
          <p:nvSpPr>
            <p:cNvPr id="21" name="Arc partiel 20">
              <a:extLst>
                <a:ext uri="{FF2B5EF4-FFF2-40B4-BE49-F238E27FC236}">
                  <a16:creationId xmlns:a16="http://schemas.microsoft.com/office/drawing/2014/main" id="{D618BE76-30A6-4961-900F-8FCB5ADD70CC}"/>
                </a:ext>
              </a:extLst>
            </p:cNvPr>
            <p:cNvSpPr/>
            <p:nvPr/>
          </p:nvSpPr>
          <p:spPr>
            <a:xfrm>
              <a:off x="8661400" y="-828567"/>
              <a:ext cx="2489200" cy="1657134"/>
            </a:xfrm>
            <a:prstGeom prst="pie">
              <a:avLst>
                <a:gd name="adj1" fmla="val 5412924"/>
                <a:gd name="adj2" fmla="val 108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2" name="Graphique 21" descr="Logement">
              <a:hlinkClick r:id="rId3" action="ppaction://hlinksldjump"/>
              <a:extLst>
                <a:ext uri="{FF2B5EF4-FFF2-40B4-BE49-F238E27FC236}">
                  <a16:creationId xmlns:a16="http://schemas.microsoft.com/office/drawing/2014/main" id="{6F8ED465-B71E-42AD-9978-9473A77A15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3833" y="0"/>
              <a:ext cx="688033" cy="688033"/>
            </a:xfrm>
            <a:prstGeom prst="rect">
              <a:avLst/>
            </a:prstGeom>
          </p:spPr>
        </p:pic>
        <p:sp>
          <p:nvSpPr>
            <p:cNvPr id="23" name="Arc 22">
              <a:extLst>
                <a:ext uri="{FF2B5EF4-FFF2-40B4-BE49-F238E27FC236}">
                  <a16:creationId xmlns:a16="http://schemas.microsoft.com/office/drawing/2014/main" id="{79A7A082-91A9-47EC-A007-47C55CCB2CB7}"/>
                </a:ext>
              </a:extLst>
            </p:cNvPr>
            <p:cNvSpPr/>
            <p:nvPr/>
          </p:nvSpPr>
          <p:spPr>
            <a:xfrm rot="11222426">
              <a:off x="8699388" y="-697826"/>
              <a:ext cx="2413222" cy="1669723"/>
            </a:xfrm>
            <a:prstGeom prst="arc">
              <a:avLst>
                <a:gd name="adj1" fmla="val 15757615"/>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sp>
          <p:nvSpPr>
            <p:cNvPr id="25" name="Arc 24">
              <a:extLst>
                <a:ext uri="{FF2B5EF4-FFF2-40B4-BE49-F238E27FC236}">
                  <a16:creationId xmlns:a16="http://schemas.microsoft.com/office/drawing/2014/main" id="{D062BEF5-0EA2-41CC-B027-C746A25F144C}"/>
                </a:ext>
              </a:extLst>
            </p:cNvPr>
            <p:cNvSpPr/>
            <p:nvPr/>
          </p:nvSpPr>
          <p:spPr>
            <a:xfrm rot="10800000">
              <a:off x="8606157" y="-848941"/>
              <a:ext cx="2413222" cy="1669723"/>
            </a:xfrm>
            <a:prstGeom prst="arc">
              <a:avLst>
                <a:gd name="adj1" fmla="val 15839390"/>
                <a:gd name="adj2" fmla="val 0"/>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a:p>
          </p:txBody>
        </p:sp>
      </p:grpSp>
      <p:sp>
        <p:nvSpPr>
          <p:cNvPr id="26" name="ZoneTexte 25">
            <a:hlinkClick r:id="rId6" action="ppaction://hlinksldjump"/>
            <a:extLst>
              <a:ext uri="{FF2B5EF4-FFF2-40B4-BE49-F238E27FC236}">
                <a16:creationId xmlns:a16="http://schemas.microsoft.com/office/drawing/2014/main" id="{551BFD8D-0E9A-4C3E-9D88-AD9483032423}"/>
              </a:ext>
            </a:extLst>
          </p:cNvPr>
          <p:cNvSpPr txBox="1"/>
          <p:nvPr/>
        </p:nvSpPr>
        <p:spPr>
          <a:xfrm>
            <a:off x="3097315" y="228105"/>
            <a:ext cx="3711367" cy="510778"/>
          </a:xfrm>
          <a:prstGeom prst="roundRect">
            <a:avLst/>
          </a:prstGeom>
          <a:solidFill>
            <a:schemeClr val="accent2"/>
          </a:solidFill>
          <a:ln w="28575">
            <a:solidFill>
              <a:schemeClr val="tx1">
                <a:lumMod val="75000"/>
                <a:lumOff val="25000"/>
              </a:schemeClr>
            </a:solidFill>
          </a:ln>
        </p:spPr>
        <p:txBody>
          <a:bodyPr wrap="square" rtlCol="0">
            <a:spAutoFit/>
          </a:bodyPr>
          <a:lstStyle/>
          <a:p>
            <a:pPr algn="ctr"/>
            <a:r>
              <a:rPr lang="fr-BE" sz="2400">
                <a:solidFill>
                  <a:schemeClr val="bg1"/>
                </a:solidFill>
                <a:latin typeface="KG Miss Kindergarten" panose="02000000000000000000" pitchFamily="2" charset="0"/>
                <a:ea typeface="Always In My Heart" panose="02000603000000000000" pitchFamily="2" charset="0"/>
              </a:rPr>
              <a:t>Projet d’établissement </a:t>
            </a:r>
          </a:p>
        </p:txBody>
      </p:sp>
      <p:pic>
        <p:nvPicPr>
          <p:cNvPr id="27" name="Graphique 26" descr="Retour avec un remplissage uni">
            <a:hlinkClick r:id="rId7" action="ppaction://hlinksldjump"/>
            <a:extLst>
              <a:ext uri="{FF2B5EF4-FFF2-40B4-BE49-F238E27FC236}">
                <a16:creationId xmlns:a16="http://schemas.microsoft.com/office/drawing/2014/main" id="{AF619075-B1D5-4668-9DCE-898E83BF2E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9444630" y="6416000"/>
            <a:ext cx="468870" cy="468870"/>
          </a:xfrm>
          <a:prstGeom prst="rect">
            <a:avLst/>
          </a:prstGeom>
        </p:spPr>
      </p:pic>
    </p:spTree>
    <p:extLst>
      <p:ext uri="{BB962C8B-B14F-4D97-AF65-F5344CB8AC3E}">
        <p14:creationId xmlns:p14="http://schemas.microsoft.com/office/powerpoint/2010/main" val="2325903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A183AFBC593D44A91B6D39782B1789" ma:contentTypeVersion="15" ma:contentTypeDescription="Crée un document." ma:contentTypeScope="" ma:versionID="46ab8b116917ab83cb28e5c7ad2a1122">
  <xsd:schema xmlns:xsd="http://www.w3.org/2001/XMLSchema" xmlns:xs="http://www.w3.org/2001/XMLSchema" xmlns:p="http://schemas.microsoft.com/office/2006/metadata/properties" xmlns:ns2="107f585c-5685-40c0-afc8-cecf830b3900" xmlns:ns3="26fabd40-6301-4e3b-82c8-536083722c83" targetNamespace="http://schemas.microsoft.com/office/2006/metadata/properties" ma:root="true" ma:fieldsID="14670658288d36adede08ab8e56f6a23" ns2:_="" ns3:_="">
    <xsd:import namespace="107f585c-5685-40c0-afc8-cecf830b3900"/>
    <xsd:import namespace="26fabd40-6301-4e3b-82c8-536083722c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f585c-5685-40c0-afc8-cecf830b3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42552495-e977-4fc6-97c1-b958935426ab"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fabd40-6301-4e3b-82c8-536083722c83"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53bd8956-6c3e-48f7-b513-58d0e320380d}" ma:internalName="TaxCatchAll" ma:showField="CatchAllData" ma:web="26fabd40-6301-4e3b-82c8-536083722c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6fabd40-6301-4e3b-82c8-536083722c83">
      <UserInfo>
        <DisplayName/>
        <AccountId xsi:nil="true"/>
        <AccountType/>
      </UserInfo>
    </SharedWithUsers>
    <MediaLengthInSeconds xmlns="107f585c-5685-40c0-afc8-cecf830b3900" xsi:nil="true"/>
    <TaxCatchAll xmlns="26fabd40-6301-4e3b-82c8-536083722c83" xsi:nil="true"/>
    <lcf76f155ced4ddcb4097134ff3c332f xmlns="107f585c-5685-40c0-afc8-cecf830b390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4D68B-7214-4163-BB5D-18F07D918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f585c-5685-40c0-afc8-cecf830b3900"/>
    <ds:schemaRef ds:uri="26fabd40-6301-4e3b-82c8-536083722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ACD8E4-9C24-4607-BFEE-FF96CD1E92EF}">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6fabd40-6301-4e3b-82c8-536083722c83"/>
    <ds:schemaRef ds:uri="107f585c-5685-40c0-afc8-cecf830b3900"/>
    <ds:schemaRef ds:uri="http://www.w3.org/XML/1998/namespace"/>
    <ds:schemaRef ds:uri="http://purl.org/dc/dcmitype/"/>
  </ds:schemaRefs>
</ds:datastoreItem>
</file>

<file path=customXml/itemProps3.xml><?xml version="1.0" encoding="utf-8"?>
<ds:datastoreItem xmlns:ds="http://schemas.openxmlformats.org/officeDocument/2006/customXml" ds:itemID="{B06732BD-11D6-4F8D-8326-BDA5E82F3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13186</Words>
  <Application>Microsoft Office PowerPoint</Application>
  <PresentationFormat>Format A4 (210 x 297 mm)</PresentationFormat>
  <Paragraphs>1443</Paragraphs>
  <Slides>68</Slides>
  <Notes>1</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Xavier Breyne</dc:creator>
  <cp:lastModifiedBy>Cécile Rétif</cp:lastModifiedBy>
  <cp:revision>24</cp:revision>
  <cp:lastPrinted>2021-06-16T11:58:42Z</cp:lastPrinted>
  <dcterms:created xsi:type="dcterms:W3CDTF">2020-09-24T11:44:25Z</dcterms:created>
  <dcterms:modified xsi:type="dcterms:W3CDTF">2024-09-02T11:13:36Z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0x010100D5A183AFBC593D44A91B6D39782B1789</vt:lpwstr>
  </property>
  <property fmtid="{D5CDD505-2E9C-101B-9397-08002B2CF9AE}" pid="3" name="Order">
    <vt:r8>2950000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